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handoutMasterIdLst>
    <p:handoutMasterId r:id="rId16"/>
  </p:handoutMasterIdLst>
  <p:sldIdLst>
    <p:sldId id="274" r:id="rId2"/>
    <p:sldId id="298" r:id="rId3"/>
    <p:sldId id="286" r:id="rId4"/>
    <p:sldId id="333" r:id="rId5"/>
    <p:sldId id="281" r:id="rId6"/>
    <p:sldId id="334" r:id="rId7"/>
    <p:sldId id="299" r:id="rId8"/>
    <p:sldId id="273" r:id="rId9"/>
    <p:sldId id="282" r:id="rId10"/>
    <p:sldId id="283" r:id="rId11"/>
    <p:sldId id="285" r:id="rId12"/>
    <p:sldId id="332" r:id="rId13"/>
    <p:sldId id="330" r:id="rId14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0000"/>
    <a:srgbClr val="FF0000"/>
    <a:srgbClr val="FFFF66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673" autoAdjust="0"/>
    <p:restoredTop sz="94413" autoAdjust="0"/>
  </p:normalViewPr>
  <p:slideViewPr>
    <p:cSldViewPr>
      <p:cViewPr>
        <p:scale>
          <a:sx n="150" d="100"/>
          <a:sy n="150" d="100"/>
        </p:scale>
        <p:origin x="-1560" y="368"/>
      </p:cViewPr>
      <p:guideLst>
        <p:guide orient="horz" pos="1072"/>
        <p:guide pos="6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15" d="100"/>
        <a:sy n="11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3D682-F963-AB4C-ADCA-F24DEF0D6F07}" type="datetimeFigureOut">
              <a:rPr lang="en-US" smtClean="0"/>
              <a:t>10/2/17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DC35D-4188-334F-945A-5FC9DDBDC7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97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433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10/2/17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203848" y="1268760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GX-6000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2276872"/>
            <a:ext cx="601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 gas, sample draw with PID &amp; Super Toxics</a:t>
            </a:r>
          </a:p>
        </p:txBody>
      </p:sp>
      <p:pic>
        <p:nvPicPr>
          <p:cNvPr id="5" name="Picture 4" descr="GX-6000_ha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8"/>
            <a:ext cx="3563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06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3635896" y="1052736"/>
            <a:ext cx="5040560" cy="208823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Monitor up to 6 gases</a:t>
            </a:r>
            <a:endParaRPr kumimoji="0" lang="en-US" altLang="ja-JP" b="0" kern="0" dirty="0" smtClean="0">
              <a:latin typeface="+mn-lt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4 standard micro-sensors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2 smart sensor slots for  PID, IR, &amp; Super Toxics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Library of over 600 VOC’s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7" name="Rounded Rectangle 7"/>
          <p:cNvSpPr/>
          <p:nvPr/>
        </p:nvSpPr>
        <p:spPr bwMode="auto">
          <a:xfrm>
            <a:off x="3635896" y="3284984"/>
            <a:ext cx="5040560" cy="648072"/>
          </a:xfrm>
          <a:prstGeom prst="roundRect">
            <a:avLst>
              <a:gd name="adj" fmla="val 3522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solidFill>
                  <a:srgbClr val="000000"/>
                </a:solidFill>
                <a:latin typeface="+mn-lt"/>
              </a:rPr>
              <a:t>Internal Sample Pump</a:t>
            </a:r>
            <a:endParaRPr kumimoji="0" lang="en-US" altLang="ja-JP" sz="2000" b="0" kern="0" dirty="0" smtClean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Features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Rounded Rectangle 7"/>
          <p:cNvSpPr/>
          <p:nvPr/>
        </p:nvSpPr>
        <p:spPr bwMode="auto">
          <a:xfrm>
            <a:off x="3635896" y="4149080"/>
            <a:ext cx="5040560" cy="2376264"/>
          </a:xfrm>
          <a:prstGeom prst="roundRect">
            <a:avLst>
              <a:gd name="adj" fmla="val 723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New Features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Man-down alarm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LED flashlight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Panic alarm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180 degree auto display rotation</a:t>
            </a:r>
          </a:p>
        </p:txBody>
      </p:sp>
      <p:pic>
        <p:nvPicPr>
          <p:cNvPr id="3" name="Picture 2" descr="GX-6000_front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3" t="3160" r="25063" b="6701"/>
          <a:stretch/>
        </p:blipFill>
        <p:spPr>
          <a:xfrm>
            <a:off x="1258888" y="333375"/>
            <a:ext cx="1916112" cy="618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64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7"/>
          <p:cNvSpPr/>
          <p:nvPr/>
        </p:nvSpPr>
        <p:spPr bwMode="auto">
          <a:xfrm>
            <a:off x="3347864" y="4005064"/>
            <a:ext cx="5328592" cy="504056"/>
          </a:xfrm>
          <a:prstGeom prst="roundRect">
            <a:avLst>
              <a:gd name="adj" fmla="val 1570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>
                <a:latin typeface="+mn-lt"/>
              </a:rPr>
              <a:t>IP </a:t>
            </a:r>
            <a:r>
              <a:rPr kumimoji="0" lang="en-US" altLang="ja-JP" sz="2800" kern="0" dirty="0" smtClean="0">
                <a:latin typeface="+mn-lt"/>
              </a:rPr>
              <a:t>67 Protection Rating </a:t>
            </a:r>
            <a:endParaRPr kumimoji="0" lang="en-US" altLang="ja-JP" sz="2800" kern="0" dirty="0">
              <a:latin typeface="+mn-lt"/>
            </a:endParaRPr>
          </a:p>
        </p:txBody>
      </p:sp>
      <p:sp>
        <p:nvSpPr>
          <p:cNvPr id="9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Features</a:t>
            </a:r>
          </a:p>
        </p:txBody>
      </p:sp>
      <p:pic>
        <p:nvPicPr>
          <p:cNvPr id="7" name="Picture 6" descr="GX-6000_front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3" t="3160" r="25063" b="6701"/>
          <a:stretch/>
        </p:blipFill>
        <p:spPr>
          <a:xfrm>
            <a:off x="1331640" y="260648"/>
            <a:ext cx="1916112" cy="618172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 bwMode="auto">
          <a:xfrm>
            <a:off x="3347864" y="1556792"/>
            <a:ext cx="5328592" cy="216024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New Features</a:t>
            </a:r>
            <a:endParaRPr kumimoji="0" lang="en-US" altLang="ja-JP" b="0" kern="0" dirty="0" smtClean="0">
              <a:latin typeface="+mn-lt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Lightweight</a:t>
            </a:r>
            <a:endParaRPr kumimoji="0" lang="en-US" altLang="ja-JP" b="0" kern="0" dirty="0">
              <a:latin typeface="+mn-lt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>
                <a:latin typeface="+mn-lt"/>
              </a:rPr>
              <a:t>High impact rubber </a:t>
            </a:r>
            <a:r>
              <a:rPr kumimoji="0" lang="en-US" altLang="ja-JP" b="0" kern="0" dirty="0" smtClean="0">
                <a:latin typeface="+mn-lt"/>
              </a:rPr>
              <a:t>boot</a:t>
            </a:r>
            <a:endParaRPr kumimoji="0" lang="en-US" altLang="ja-JP" b="0" kern="0" dirty="0">
              <a:latin typeface="+mn-lt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>
                <a:latin typeface="+mn-lt"/>
              </a:rPr>
              <a:t>Ergonomic design fits comfortable in </a:t>
            </a:r>
            <a:r>
              <a:rPr kumimoji="0" lang="en-US" altLang="ja-JP" b="0" kern="0" dirty="0" smtClean="0">
                <a:latin typeface="+mn-lt"/>
              </a:rPr>
              <a:t>hand</a:t>
            </a:r>
            <a:endParaRPr kumimoji="0" lang="en-US" altLang="ja-JP" b="0" kern="0" dirty="0">
              <a:latin typeface="+mn-lt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3419872" y="4869160"/>
            <a:ext cx="5256584" cy="144016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Operating Hours	</a:t>
            </a:r>
            <a:endParaRPr kumimoji="0" lang="en-US" altLang="ja-JP" b="0" kern="0" dirty="0" smtClean="0">
              <a:latin typeface="+mn-lt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Rechargeable – 14 hours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>
                <a:latin typeface="+mn-lt"/>
              </a:rPr>
              <a:t>Alkaline – 8 hours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346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図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18" y="1832319"/>
            <a:ext cx="1584176" cy="41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図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993" y="1832319"/>
            <a:ext cx="1279443" cy="417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7"/>
          <p:cNvSpPr/>
          <p:nvPr/>
        </p:nvSpPr>
        <p:spPr bwMode="auto">
          <a:xfrm>
            <a:off x="4283968" y="1484784"/>
            <a:ext cx="4392488" cy="151216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Dimensions</a:t>
            </a:r>
            <a:r>
              <a:rPr kumimoji="0" lang="en-US" altLang="ja-JP" b="0" kern="0" dirty="0" smtClean="0">
                <a:latin typeface="+mn-lt"/>
              </a:rPr>
              <a:t>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7.87” (H) x 2.67” (W) x 2.04” (D)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GX-2012 </a:t>
            </a:r>
            <a:r>
              <a:rPr kumimoji="0" lang="en-US" altLang="ja-JP" sz="2000" b="0" kern="0" dirty="0">
                <a:latin typeface="+mn-lt"/>
              </a:rPr>
              <a:t> </a:t>
            </a:r>
            <a:r>
              <a:rPr kumimoji="0" lang="en-US" altLang="ja-JP" sz="2000" b="0" kern="0" dirty="0" smtClean="0">
                <a:latin typeface="+mn-lt"/>
              </a:rPr>
              <a:t>= 6.81” x 2.79” x 1.69”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7" name="Rounded Rectangle 7"/>
          <p:cNvSpPr/>
          <p:nvPr/>
        </p:nvSpPr>
        <p:spPr bwMode="auto">
          <a:xfrm>
            <a:off x="4283968" y="3356992"/>
            <a:ext cx="4392488" cy="1440160"/>
          </a:xfrm>
          <a:prstGeom prst="roundRect">
            <a:avLst>
              <a:gd name="adj" fmla="val 3522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solidFill>
                  <a:srgbClr val="000000"/>
                </a:solidFill>
                <a:latin typeface="+mn-lt"/>
              </a:rPr>
              <a:t>Weight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Approx.</a:t>
            </a:r>
            <a:r>
              <a:rPr kumimoji="0" lang="en-US" altLang="ja-JP" sz="2000" b="0" kern="0" dirty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400g / 14.1 ounce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GX-2012 : 360g / 12.7 ounce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544627" y="6237312"/>
            <a:ext cx="151216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>
            <a:off x="3635896" y="2312500"/>
            <a:ext cx="0" cy="35647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2276993" y="6237312"/>
            <a:ext cx="12794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882007" y="6237312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2.67”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23016" y="6237312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2.04”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02239" y="3910220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7.87”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Compact &amp; lightweight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5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9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1763688" y="1556792"/>
            <a:ext cx="2898819" cy="2936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円/楕円 6"/>
          <p:cNvSpPr/>
          <p:nvPr/>
        </p:nvSpPr>
        <p:spPr>
          <a:xfrm>
            <a:off x="1682431" y="1457403"/>
            <a:ext cx="3010464" cy="2930505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Rounded Rectangle 7"/>
          <p:cNvSpPr/>
          <p:nvPr/>
        </p:nvSpPr>
        <p:spPr bwMode="auto">
          <a:xfrm>
            <a:off x="4843847" y="1517790"/>
            <a:ext cx="2796907" cy="180020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Glove friendly buttons can be operated with one hand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3" name="Rounded Rectangle 7"/>
          <p:cNvSpPr/>
          <p:nvPr/>
        </p:nvSpPr>
        <p:spPr bwMode="auto">
          <a:xfrm>
            <a:off x="1763688" y="4615554"/>
            <a:ext cx="5816463" cy="194279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Functionality of each button is very similar to other RKI gas detectors (like GX-2012)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New functions are easily identifiable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kern="0" dirty="0" smtClean="0">
                <a:latin typeface="+mn-lt"/>
              </a:rPr>
              <a:t>LED light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Panic</a:t>
            </a:r>
            <a:r>
              <a:rPr kumimoji="0" lang="en-US" altLang="ja-JP" sz="18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alarm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kern="0" baseline="0" dirty="0" smtClean="0">
                <a:latin typeface="+mn-lt"/>
              </a:rPr>
              <a:t>Auto </a:t>
            </a:r>
            <a:r>
              <a:rPr kumimoji="0" lang="en-US" altLang="ja-JP" sz="1800" b="0" kern="0" dirty="0" smtClean="0">
                <a:latin typeface="+mn-lt"/>
              </a:rPr>
              <a:t>d</a:t>
            </a:r>
            <a:r>
              <a:rPr kumimoji="0" lang="en-US" altLang="ja-JP" sz="1800" b="0" kern="0" baseline="0" dirty="0" smtClean="0">
                <a:latin typeface="+mn-lt"/>
              </a:rPr>
              <a:t>isplay</a:t>
            </a:r>
            <a:r>
              <a:rPr kumimoji="0" lang="en-US" altLang="ja-JP" sz="1800" b="0" kern="0" dirty="0" smtClean="0">
                <a:latin typeface="+mn-lt"/>
              </a:rPr>
              <a:t> rotation</a:t>
            </a:r>
            <a:endParaRPr kumimoji="0" lang="en-GB" altLang="ja-JP" sz="18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5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Control Panel</a:t>
            </a:r>
          </a:p>
        </p:txBody>
      </p:sp>
    </p:spTree>
    <p:extLst>
      <p:ext uri="{BB962C8B-B14F-4D97-AF65-F5344CB8AC3E}">
        <p14:creationId xmlns:p14="http://schemas.microsoft.com/office/powerpoint/2010/main" val="1523099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2778736" y="1542015"/>
            <a:ext cx="6284282" cy="30391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0" name="図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91351"/>
            <a:ext cx="1296144" cy="34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円/楕円 1"/>
          <p:cNvSpPr/>
          <p:nvPr/>
        </p:nvSpPr>
        <p:spPr>
          <a:xfrm>
            <a:off x="738071" y="3579795"/>
            <a:ext cx="1080120" cy="115212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627654" y="3209409"/>
            <a:ext cx="1052552" cy="500042"/>
          </a:xfrm>
          <a:prstGeom prst="line">
            <a:avLst/>
          </a:prstGeom>
          <a:ln w="381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7"/>
          <p:cNvSpPr/>
          <p:nvPr/>
        </p:nvSpPr>
        <p:spPr bwMode="auto">
          <a:xfrm>
            <a:off x="2195736" y="4798572"/>
            <a:ext cx="6768752" cy="155631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>
                <a:latin typeface="+mn-lt"/>
              </a:rPr>
              <a:t>F</a:t>
            </a:r>
            <a:r>
              <a:rPr kumimoji="0" lang="en-US" altLang="ja-JP" sz="2000" b="0" kern="0" dirty="0" smtClean="0">
                <a:latin typeface="+mn-lt"/>
              </a:rPr>
              <a:t>ull dot-matrix user-friendly LCD.  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One of 9 languages can be selected by software.</a:t>
            </a:r>
          </a:p>
          <a:p>
            <a:pPr lvl="1" indent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English, Germany, Italian, French, Portuguese, Spanish, Japanese, Korean, Russian  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226" y="2027182"/>
            <a:ext cx="1816863" cy="236445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360" y="2027182"/>
            <a:ext cx="1816863" cy="2364454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2985226" y="1599933"/>
            <a:ext cx="2788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Display Examples</a:t>
            </a:r>
            <a:endParaRPr kumimoji="1" lang="ja-JP" altLang="en-US" sz="2400" b="1" dirty="0"/>
          </a:p>
        </p:txBody>
      </p:sp>
      <p:pic>
        <p:nvPicPr>
          <p:cNvPr id="16" name="図 15" descr="C:\Users\2318\Pictures\000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828" y="2039978"/>
            <a:ext cx="1816863" cy="2351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図 19" descr="C:\Users\2318\Pictures\0007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38"/>
          <a:stretch/>
        </p:blipFill>
        <p:spPr bwMode="auto">
          <a:xfrm>
            <a:off x="7095360" y="2039978"/>
            <a:ext cx="1816863" cy="24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図 20" descr="C:\Users\2318\Pictures\0007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38"/>
          <a:stretch/>
        </p:blipFill>
        <p:spPr bwMode="auto">
          <a:xfrm>
            <a:off x="2985225" y="2039978"/>
            <a:ext cx="1816863" cy="24602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</a:t>
            </a:r>
          </a:p>
        </p:txBody>
      </p:sp>
    </p:spTree>
    <p:extLst>
      <p:ext uri="{BB962C8B-B14F-4D97-AF65-F5344CB8AC3E}">
        <p14:creationId xmlns:p14="http://schemas.microsoft.com/office/powerpoint/2010/main" val="228736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13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484784"/>
            <a:ext cx="2349500" cy="298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1488728"/>
            <a:ext cx="2336800" cy="2984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484784"/>
            <a:ext cx="2376264" cy="2984500"/>
          </a:xfrm>
          <a:prstGeom prst="rect">
            <a:avLst/>
          </a:prstGeom>
        </p:spPr>
      </p:pic>
      <p:sp>
        <p:nvSpPr>
          <p:cNvPr id="13" name="Rounded Rectangle 7"/>
          <p:cNvSpPr/>
          <p:nvPr/>
        </p:nvSpPr>
        <p:spPr bwMode="auto">
          <a:xfrm>
            <a:off x="1619672" y="4581556"/>
            <a:ext cx="6768752" cy="155631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Multi-gas view displays all 6 channels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Single gas view shows one</a:t>
            </a:r>
            <a:r>
              <a:rPr kumimoji="0" lang="en-US" altLang="ja-JP" sz="20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channel in large scale with auto scrolling for each channel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noProof="0" dirty="0" smtClean="0">
                <a:latin typeface="+mn-lt"/>
              </a:rPr>
              <a:t>Auto </a:t>
            </a:r>
            <a:r>
              <a:rPr kumimoji="0" lang="en-US" altLang="ja-JP" sz="2000" b="0" kern="0" dirty="0" smtClean="0">
                <a:latin typeface="+mn-lt"/>
              </a:rPr>
              <a:t>rotation when instrument is turned upside down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 Options</a:t>
            </a:r>
          </a:p>
        </p:txBody>
      </p:sp>
    </p:spTree>
    <p:extLst>
      <p:ext uri="{BB962C8B-B14F-4D97-AF65-F5344CB8AC3E}">
        <p14:creationId xmlns:p14="http://schemas.microsoft.com/office/powerpoint/2010/main" val="28138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7"/>
          <p:cNvSpPr/>
          <p:nvPr/>
        </p:nvSpPr>
        <p:spPr bwMode="auto">
          <a:xfrm>
            <a:off x="3849115" y="3464854"/>
            <a:ext cx="4893847" cy="1443479"/>
          </a:xfrm>
          <a:prstGeom prst="roundRect">
            <a:avLst>
              <a:gd name="adj" fmla="val 2011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n-lt"/>
              </a:rPr>
              <a:t>Smart sensors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PID …..PIS-00x (White)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ES …..ESS-03xx (Grey)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IR …..DES-3311-x (Black)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7" name="図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4"/>
          <a:stretch/>
        </p:blipFill>
        <p:spPr>
          <a:xfrm>
            <a:off x="678208" y="1507206"/>
            <a:ext cx="2433137" cy="2194483"/>
          </a:xfrm>
          <a:prstGeom prst="rect">
            <a:avLst/>
          </a:prstGeom>
        </p:spPr>
      </p:pic>
      <p:pic>
        <p:nvPicPr>
          <p:cNvPr id="8" name="図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64076"/>
            <a:ext cx="2736304" cy="2778525"/>
          </a:xfrm>
          <a:prstGeom prst="rect">
            <a:avLst/>
          </a:prstGeom>
        </p:spPr>
      </p:pic>
      <p:pic>
        <p:nvPicPr>
          <p:cNvPr id="3074" name="図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2" t="34483" r="15150" b="12225"/>
          <a:stretch>
            <a:fillRect/>
          </a:stretch>
        </p:blipFill>
        <p:spPr bwMode="auto">
          <a:xfrm>
            <a:off x="6588224" y="3429000"/>
            <a:ext cx="2160821" cy="105264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9" name="Rounded Rectangle 7"/>
          <p:cNvSpPr/>
          <p:nvPr/>
        </p:nvSpPr>
        <p:spPr bwMode="auto">
          <a:xfrm>
            <a:off x="3851920" y="5157192"/>
            <a:ext cx="4893847" cy="1584176"/>
          </a:xfrm>
          <a:prstGeom prst="roundRect">
            <a:avLst>
              <a:gd name="adj" fmla="val 426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>
                <a:latin typeface="Calibri"/>
              </a:rPr>
              <a:t>*Any </a:t>
            </a:r>
            <a:r>
              <a:rPr kumimoji="0" lang="en-US" altLang="ja-JP" sz="1600" b="0" kern="0" dirty="0" smtClean="0">
                <a:latin typeface="Calibri"/>
              </a:rPr>
              <a:t>two “smart” sensors can </a:t>
            </a:r>
            <a:r>
              <a:rPr kumimoji="0" lang="en-US" altLang="ja-JP" sz="1600" b="0" kern="0" dirty="0">
                <a:latin typeface="Calibri"/>
              </a:rPr>
              <a:t>be </a:t>
            </a:r>
            <a:r>
              <a:rPr kumimoji="0" lang="en-US" altLang="ja-JP" sz="1600" b="0" kern="0" dirty="0" smtClean="0">
                <a:latin typeface="Calibri"/>
              </a:rPr>
              <a:t>combined in GX-6000, as long as </a:t>
            </a:r>
            <a:r>
              <a:rPr kumimoji="0" lang="en-US" altLang="ja-JP" sz="1600" b="0" kern="0" dirty="0">
                <a:latin typeface="Calibri"/>
              </a:rPr>
              <a:t>PID </a:t>
            </a:r>
            <a:r>
              <a:rPr kumimoji="0" lang="en-US" altLang="ja-JP" sz="1600" b="0" kern="0" dirty="0" smtClean="0">
                <a:latin typeface="Calibri"/>
              </a:rPr>
              <a:t>sensor is located in the first position of the 2 smart sensor slots.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sz="1600" b="0" kern="0" dirty="0">
              <a:latin typeface="Calibri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400" b="0" i="1" kern="0" dirty="0" smtClean="0">
                <a:latin typeface="Calibri"/>
              </a:rPr>
              <a:t>Note: Some sensors combinations have interferences. Check the manual for impractical sensor combinations on page 177.</a:t>
            </a:r>
            <a:endParaRPr kumimoji="0" lang="en-US" altLang="ja-JP" sz="1400" b="0" i="1" kern="0" dirty="0" smtClean="0">
              <a:latin typeface="+mn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0" name="Rounded Rectangle 7"/>
          <p:cNvSpPr/>
          <p:nvPr/>
        </p:nvSpPr>
        <p:spPr bwMode="auto">
          <a:xfrm>
            <a:off x="3851920" y="1340768"/>
            <a:ext cx="4893847" cy="1875228"/>
          </a:xfrm>
          <a:prstGeom prst="roundRect">
            <a:avLst>
              <a:gd name="adj" fmla="val 2011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n-lt"/>
              </a:rPr>
              <a:t>Standard 4 gas</a:t>
            </a:r>
            <a:r>
              <a:rPr kumimoji="0" lang="ja-JP" altLang="en-US" kern="0" dirty="0">
                <a:latin typeface="+mn-lt"/>
              </a:rPr>
              <a:t> </a:t>
            </a:r>
            <a:r>
              <a:rPr kumimoji="0" lang="en-US" altLang="ja-JP" kern="0" dirty="0" smtClean="0">
                <a:latin typeface="+mn-lt"/>
              </a:rPr>
              <a:t>sensors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CH4 or HC …..NC-6264A    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O2 …..OS-BM2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H2S ..…ES-1827i                  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CO …..ES-1821</a:t>
            </a:r>
          </a:p>
        </p:txBody>
      </p:sp>
      <p:pic>
        <p:nvPicPr>
          <p:cNvPr id="12" name="図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1" t="11441" r="20" b="14190"/>
          <a:stretch/>
        </p:blipFill>
        <p:spPr>
          <a:xfrm>
            <a:off x="7307510" y="1884814"/>
            <a:ext cx="578232" cy="599996"/>
          </a:xfrm>
          <a:prstGeom prst="rect">
            <a:avLst/>
          </a:prstGeom>
        </p:spPr>
      </p:pic>
      <p:pic>
        <p:nvPicPr>
          <p:cNvPr id="13" name="図 12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73" t="-7035" r="-3726" b="64030"/>
          <a:stretch/>
        </p:blipFill>
        <p:spPr>
          <a:xfrm>
            <a:off x="7307510" y="2406232"/>
            <a:ext cx="578232" cy="355835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7812361" y="2425758"/>
            <a:ext cx="73382" cy="336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Sensors</a:t>
            </a:r>
          </a:p>
        </p:txBody>
      </p:sp>
    </p:spTree>
    <p:extLst>
      <p:ext uri="{BB962C8B-B14F-4D97-AF65-F5344CB8AC3E}">
        <p14:creationId xmlns:p14="http://schemas.microsoft.com/office/powerpoint/2010/main" val="501128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図 1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1" t="34483" r="15150" b="14916"/>
          <a:stretch/>
        </p:blipFill>
        <p:spPr bwMode="auto">
          <a:xfrm>
            <a:off x="758299" y="1771231"/>
            <a:ext cx="652143" cy="99950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0" name="Rounded Rectangle 7"/>
          <p:cNvSpPr/>
          <p:nvPr/>
        </p:nvSpPr>
        <p:spPr bwMode="auto">
          <a:xfrm>
            <a:off x="1691680" y="1268760"/>
            <a:ext cx="7056784" cy="1224136"/>
          </a:xfrm>
          <a:prstGeom prst="roundRect">
            <a:avLst>
              <a:gd name="adj" fmla="val 717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n-lt"/>
              </a:rPr>
              <a:t>PID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Library of </a:t>
            </a:r>
            <a:r>
              <a:rPr kumimoji="0" lang="en-US" altLang="ja-JP" sz="2000" b="0" kern="0" dirty="0">
                <a:latin typeface="+mn-lt"/>
              </a:rPr>
              <a:t>o</a:t>
            </a:r>
            <a:r>
              <a:rPr kumimoji="0" lang="en-US" altLang="ja-JP" sz="2000" b="0" kern="0" dirty="0" smtClean="0">
                <a:latin typeface="+mn-lt"/>
              </a:rPr>
              <a:t>ver 600 target gases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Iso-Butylene (C4H8) will be calibration </a:t>
            </a:r>
            <a:r>
              <a:rPr kumimoji="0" lang="en-US" altLang="ja-JP" sz="2000" b="0" kern="0" smtClean="0">
                <a:latin typeface="+mn-lt"/>
              </a:rPr>
              <a:t>gas standard. </a:t>
            </a:r>
            <a:endParaRPr kumimoji="0" lang="en-US" altLang="ja-JP" sz="2000" b="0" kern="0" dirty="0" smtClean="0">
              <a:latin typeface="+mn-lt"/>
            </a:endParaRPr>
          </a:p>
        </p:txBody>
      </p:sp>
      <p:pic>
        <p:nvPicPr>
          <p:cNvPr id="14" name="図 1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5" t="34483" r="37138" b="12225"/>
          <a:stretch/>
        </p:blipFill>
        <p:spPr bwMode="auto">
          <a:xfrm>
            <a:off x="758299" y="3017610"/>
            <a:ext cx="720080" cy="105264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5" name="図 1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6" t="34483" r="59305" b="6734"/>
          <a:stretch/>
        </p:blipFill>
        <p:spPr bwMode="auto">
          <a:xfrm>
            <a:off x="688326" y="4685153"/>
            <a:ext cx="792087" cy="116109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2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Smart Sensor Gases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91680" y="2708920"/>
            <a:ext cx="7051282" cy="1728192"/>
            <a:chOff x="1691680" y="2708920"/>
            <a:chExt cx="7051282" cy="1728192"/>
          </a:xfrm>
        </p:grpSpPr>
        <p:sp>
          <p:nvSpPr>
            <p:cNvPr id="11" name="Rounded Rectangle 7"/>
            <p:cNvSpPr/>
            <p:nvPr/>
          </p:nvSpPr>
          <p:spPr bwMode="auto">
            <a:xfrm>
              <a:off x="1691680" y="3068960"/>
              <a:ext cx="7051282" cy="1368152"/>
            </a:xfrm>
            <a:prstGeom prst="roundRect">
              <a:avLst>
                <a:gd name="adj" fmla="val 4847"/>
              </a:avLst>
            </a:prstGeom>
            <a:solidFill>
              <a:schemeClr val="bg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numCol="2"/>
            <a:lstStyle>
              <a:lvl1pPr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SO2 0-100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NO2 0-20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HCN 0-15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endParaRPr kumimoji="0" lang="en-US" altLang="ja-JP" sz="2000" b="0" kern="0" dirty="0" smtClean="0">
                <a:latin typeface="+mn-lt"/>
              </a:endParaRP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NH3 0-400 ppm*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Cl2 0-10 ppm*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691680" y="2708920"/>
              <a:ext cx="6840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1" kern="0" dirty="0" smtClean="0"/>
                <a:t>EC</a:t>
              </a:r>
              <a:endParaRPr kumimoji="0" lang="en-US" altLang="ja-JP" kern="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91680" y="4509120"/>
            <a:ext cx="7051282" cy="1728192"/>
            <a:chOff x="1763688" y="4653136"/>
            <a:chExt cx="7051282" cy="1728192"/>
          </a:xfrm>
        </p:grpSpPr>
        <p:sp>
          <p:nvSpPr>
            <p:cNvPr id="18" name="Rounded Rectangle 7"/>
            <p:cNvSpPr/>
            <p:nvPr/>
          </p:nvSpPr>
          <p:spPr bwMode="auto">
            <a:xfrm>
              <a:off x="1763688" y="5013176"/>
              <a:ext cx="7051282" cy="1368152"/>
            </a:xfrm>
            <a:prstGeom prst="roundRect">
              <a:avLst>
                <a:gd name="adj" fmla="val 4847"/>
              </a:avLst>
            </a:prstGeom>
            <a:solidFill>
              <a:schemeClr val="bg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numCol="2"/>
            <a:lstStyle>
              <a:lvl1pPr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CO2 0</a:t>
              </a:r>
              <a:r>
                <a:rPr kumimoji="0" lang="en-US" altLang="ja-JP" sz="2000" b="0" kern="0" dirty="0" smtClean="0"/>
                <a:t>-10% vol*</a:t>
              </a:r>
              <a:endParaRPr kumimoji="0" lang="en-US" altLang="ja-JP" sz="2000" b="0" kern="0" dirty="0"/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HC 0-100% </a:t>
              </a:r>
              <a:r>
                <a:rPr kumimoji="0" lang="en-US" altLang="ja-JP" sz="2000" b="0" kern="0" dirty="0" smtClean="0"/>
                <a:t>LEL*</a:t>
              </a:r>
              <a:endParaRPr kumimoji="0" lang="en-US" altLang="ja-JP" sz="2000" b="0" kern="0" dirty="0"/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HC 0-30% </a:t>
              </a:r>
              <a:r>
                <a:rPr kumimoji="0" lang="en-US" altLang="ja-JP" sz="2000" b="0" kern="0" dirty="0" smtClean="0"/>
                <a:t>vol*</a:t>
              </a:r>
              <a:endParaRPr kumimoji="0" lang="en-US" altLang="ja-JP" sz="2000" b="0" kern="0" dirty="0"/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ja-JP" sz="2000" b="0" kern="0" dirty="0" smtClean="0"/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 smtClean="0"/>
                <a:t>CH4 </a:t>
              </a:r>
              <a:r>
                <a:rPr kumimoji="0" lang="en-US" altLang="ja-JP" sz="2000" b="0" kern="0" dirty="0"/>
                <a:t>0-100% </a:t>
              </a:r>
              <a:r>
                <a:rPr kumimoji="0" lang="en-US" altLang="ja-JP" sz="2000" b="0" kern="0" dirty="0" smtClean="0"/>
                <a:t>LEL*</a:t>
              </a:r>
              <a:endParaRPr kumimoji="0" lang="en-US" altLang="ja-JP" sz="2000" b="0" kern="0" dirty="0"/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CH4 0-100% </a:t>
              </a:r>
              <a:r>
                <a:rPr kumimoji="0" lang="en-US" altLang="ja-JP" sz="2000" b="0" kern="0" dirty="0" err="1" smtClean="0"/>
                <a:t>vol</a:t>
              </a:r>
              <a:endParaRPr kumimoji="0" lang="en-US" altLang="ja-JP" sz="2000" b="0" kern="0" dirty="0"/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 smtClean="0"/>
                <a:t>CO2 </a:t>
              </a:r>
              <a:r>
                <a:rPr kumimoji="0" lang="en-US" altLang="ja-JP" sz="2000" b="0" kern="0" dirty="0"/>
                <a:t>0-10000 </a:t>
              </a:r>
              <a:r>
                <a:rPr kumimoji="0" lang="en-US" altLang="ja-JP" sz="2000" b="0" kern="0" dirty="0" smtClean="0"/>
                <a:t>ppm</a:t>
              </a:r>
              <a:endParaRPr kumimoji="0" lang="en-US" altLang="ja-JP" sz="2000" b="0" kern="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63688" y="4653136"/>
              <a:ext cx="6840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1" kern="0" dirty="0" smtClean="0"/>
                <a:t>IR</a:t>
              </a:r>
              <a:r>
                <a:rPr kumimoji="0" lang="en-US" altLang="ja-JP" kern="0" dirty="0" smtClean="0"/>
                <a:t> </a:t>
              </a:r>
              <a:endParaRPr kumimoji="0" lang="en-US" altLang="ja-JP" kern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8875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2192220" y="3449968"/>
            <a:ext cx="6479391" cy="293136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Rechargeable</a:t>
            </a:r>
            <a:r>
              <a:rPr kumimoji="0" lang="en-US" altLang="ja-JP" b="0" kern="0" dirty="0" smtClean="0">
                <a:latin typeface="+mn-lt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BUL-6000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14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Battery charger BC-6000 </a:t>
            </a:r>
          </a:p>
        </p:txBody>
      </p:sp>
      <p:sp>
        <p:nvSpPr>
          <p:cNvPr id="7" name="Rounded Rectangle 7"/>
          <p:cNvSpPr/>
          <p:nvPr/>
        </p:nvSpPr>
        <p:spPr bwMode="auto">
          <a:xfrm>
            <a:off x="2192220" y="1756674"/>
            <a:ext cx="6479391" cy="1516207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Alkaline</a:t>
            </a:r>
            <a:r>
              <a:rPr kumimoji="0" lang="en-US" altLang="ja-JP" b="0" kern="0" dirty="0" smtClean="0">
                <a:latin typeface="+mn-lt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BUD-6000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AA size battery x 3 pieces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8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</p:txBody>
      </p:sp>
      <p:pic>
        <p:nvPicPr>
          <p:cNvPr id="9" name="図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651774"/>
            <a:ext cx="1042199" cy="997363"/>
          </a:xfrm>
          <a:prstGeom prst="rect">
            <a:avLst/>
          </a:prstGeom>
        </p:spPr>
      </p:pic>
      <p:pic>
        <p:nvPicPr>
          <p:cNvPr id="10" name="図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758" y="1982948"/>
            <a:ext cx="1076908" cy="1070509"/>
          </a:xfrm>
          <a:prstGeom prst="rect">
            <a:avLst/>
          </a:prstGeom>
        </p:spPr>
      </p:pic>
      <p:pic>
        <p:nvPicPr>
          <p:cNvPr id="12" name="図 11"/>
          <p:cNvPicPr/>
          <p:nvPr/>
        </p:nvPicPr>
        <p:blipFill>
          <a:blip r:embed="rId4"/>
          <a:stretch>
            <a:fillRect/>
          </a:stretch>
        </p:blipFill>
        <p:spPr>
          <a:xfrm>
            <a:off x="7346058" y="3651774"/>
            <a:ext cx="1169577" cy="9973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/>
          <p:cNvPicPr/>
          <p:nvPr/>
        </p:nvPicPr>
        <p:blipFill>
          <a:blip r:embed="rId5"/>
          <a:stretch>
            <a:fillRect/>
          </a:stretch>
        </p:blipFill>
        <p:spPr>
          <a:xfrm>
            <a:off x="7346058" y="4761517"/>
            <a:ext cx="1169577" cy="9393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789" y="1982948"/>
            <a:ext cx="867659" cy="1070509"/>
          </a:xfrm>
          <a:prstGeom prst="rect">
            <a:avLst/>
          </a:prstGeom>
        </p:spPr>
      </p:pic>
      <p:pic>
        <p:nvPicPr>
          <p:cNvPr id="15" name="図 1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520" y="1974188"/>
            <a:ext cx="994082" cy="1079269"/>
          </a:xfrm>
          <a:prstGeom prst="rect">
            <a:avLst/>
          </a:prstGeom>
        </p:spPr>
      </p:pic>
      <p:pic>
        <p:nvPicPr>
          <p:cNvPr id="1026" name="図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112696"/>
            <a:ext cx="1342975" cy="98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図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936" y="5112696"/>
            <a:ext cx="2144542" cy="9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Power Supply</a:t>
            </a:r>
          </a:p>
        </p:txBody>
      </p:sp>
      <p:pic>
        <p:nvPicPr>
          <p:cNvPr id="21" name="Picture 20" descr="GX-6000_front.jp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3" t="3160" r="25063" b="6701"/>
          <a:stretch/>
        </p:blipFill>
        <p:spPr>
          <a:xfrm>
            <a:off x="523919" y="1701800"/>
            <a:ext cx="1469937" cy="47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05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3347864" y="1738605"/>
            <a:ext cx="5472608" cy="2482483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5715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Docking station </a:t>
            </a:r>
            <a:r>
              <a:rPr kumimoji="0" lang="en-US" altLang="ja-JP" sz="2000" b="0" kern="0" dirty="0">
                <a:latin typeface="+mn-lt"/>
              </a:rPr>
              <a:t>can </a:t>
            </a:r>
            <a:r>
              <a:rPr kumimoji="0" lang="en-US" altLang="ja-JP" sz="2000" b="0" kern="0" dirty="0" smtClean="0">
                <a:latin typeface="+mn-lt"/>
              </a:rPr>
              <a:t>be connected to single PC (up </a:t>
            </a:r>
            <a:r>
              <a:rPr kumimoji="0" lang="en-US" altLang="ja-JP" sz="2000" b="0" kern="0" dirty="0">
                <a:latin typeface="+mn-lt"/>
              </a:rPr>
              <a:t>to 10 </a:t>
            </a:r>
            <a:r>
              <a:rPr kumimoji="0" lang="en-US" altLang="ja-JP" sz="2000" b="0" kern="0" dirty="0" smtClean="0">
                <a:latin typeface="+mn-lt"/>
              </a:rPr>
              <a:t>units). </a:t>
            </a:r>
          </a:p>
          <a:p>
            <a:pPr marL="5715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Available in December of 2015</a:t>
            </a:r>
          </a:p>
        </p:txBody>
      </p:sp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SDM-6000 Docking Station</a:t>
            </a:r>
          </a:p>
        </p:txBody>
      </p:sp>
      <p:pic>
        <p:nvPicPr>
          <p:cNvPr id="2" name="Picture 1" descr="sdm-60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2957756" cy="524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743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Quick Reference Card</a:t>
            </a:r>
          </a:p>
        </p:txBody>
      </p:sp>
      <p:pic>
        <p:nvPicPr>
          <p:cNvPr id="2" name="Picture 1" descr="GX-6000 QRC_Page_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3" r="2216" b="15359"/>
          <a:stretch/>
        </p:blipFill>
        <p:spPr>
          <a:xfrm>
            <a:off x="827584" y="1684040"/>
            <a:ext cx="8220915" cy="450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41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Quick Reference Card</a:t>
            </a:r>
          </a:p>
        </p:txBody>
      </p:sp>
      <p:pic>
        <p:nvPicPr>
          <p:cNvPr id="3" name="Picture 2" descr="GX-6000 QRC_Page_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3" t="15625" r="3551" b="255"/>
          <a:stretch/>
        </p:blipFill>
        <p:spPr>
          <a:xfrm>
            <a:off x="1258888" y="1107811"/>
            <a:ext cx="7703597" cy="557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22193</TotalTime>
  <Words>553</Words>
  <Application>Microsoft Macintosh PowerPoint</Application>
  <PresentationFormat>On-screen Show (4:3)</PresentationFormat>
  <Paragraphs>121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Rainier Navidad</cp:lastModifiedBy>
  <cp:revision>416</cp:revision>
  <cp:lastPrinted>2015-10-22T21:40:46Z</cp:lastPrinted>
  <dcterms:created xsi:type="dcterms:W3CDTF">2014-03-07T04:48:04Z</dcterms:created>
  <dcterms:modified xsi:type="dcterms:W3CDTF">2017-10-03T00:46:08Z</dcterms:modified>
</cp:coreProperties>
</file>