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6" r:id="rId2"/>
    <p:sldId id="349" r:id="rId3"/>
    <p:sldId id="354" r:id="rId4"/>
    <p:sldId id="269" r:id="rId5"/>
    <p:sldId id="363" r:id="rId6"/>
    <p:sldId id="313" r:id="rId7"/>
    <p:sldId id="303" r:id="rId8"/>
    <p:sldId id="353" r:id="rId9"/>
    <p:sldId id="328" r:id="rId10"/>
    <p:sldId id="335" r:id="rId11"/>
    <p:sldId id="333" r:id="rId12"/>
    <p:sldId id="304" r:id="rId13"/>
    <p:sldId id="365" r:id="rId14"/>
    <p:sldId id="357" r:id="rId15"/>
    <p:sldId id="356" r:id="rId16"/>
    <p:sldId id="302" r:id="rId17"/>
    <p:sldId id="362" r:id="rId18"/>
    <p:sldId id="327" r:id="rId19"/>
    <p:sldId id="367" r:id="rId20"/>
    <p:sldId id="361" r:id="rId21"/>
    <p:sldId id="264" r:id="rId22"/>
    <p:sldId id="371" r:id="rId23"/>
    <p:sldId id="319" r:id="rId24"/>
    <p:sldId id="358" r:id="rId25"/>
    <p:sldId id="297" r:id="rId26"/>
    <p:sldId id="295" r:id="rId27"/>
    <p:sldId id="366" r:id="rId28"/>
    <p:sldId id="294" r:id="rId29"/>
    <p:sldId id="296" r:id="rId30"/>
    <p:sldId id="364" r:id="rId31"/>
    <p:sldId id="369" r:id="rId32"/>
    <p:sldId id="355" r:id="rId33"/>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E9EDF4"/>
    <a:srgbClr val="FFFF00"/>
    <a:srgbClr val="FFFFCC"/>
    <a:srgbClr val="F2EFF5"/>
    <a:srgbClr val="0000FF"/>
    <a:srgbClr val="FDEFE3"/>
    <a:srgbClr val="FF9999"/>
    <a:srgbClr val="FEE898"/>
    <a:srgbClr val="FF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87" autoAdjust="0"/>
    <p:restoredTop sz="90359" autoAdjust="0"/>
  </p:normalViewPr>
  <p:slideViewPr>
    <p:cSldViewPr>
      <p:cViewPr>
        <p:scale>
          <a:sx n="100" d="100"/>
          <a:sy n="100" d="100"/>
        </p:scale>
        <p:origin x="2304" y="140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58" d="100"/>
          <a:sy n="58" d="100"/>
        </p:scale>
        <p:origin x="1613" y="6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2_1" csCatId="accent2" phldr="1"/>
      <dgm:spPr/>
      <dgm:t>
        <a:bodyPr/>
        <a:lstStyle/>
        <a:p>
          <a:endParaRPr kumimoji="1" lang="ja-JP" altLang="en-US"/>
        </a:p>
      </dgm:t>
    </dgm:pt>
    <dgm:pt modelId="{5C0EA469-8E27-4F19-84A9-59770F769E5F}">
      <dgm:prSet phldrT="[テキスト]"/>
      <dgm:spPr/>
      <dgm:t>
        <a:bodyPr/>
        <a:lstStyle/>
        <a:p>
          <a:r>
            <a:rPr kumimoji="1" lang="en-US" altLang="ja-JP" dirty="0"/>
            <a:t>Mixing</a:t>
          </a:r>
        </a:p>
      </dgm:t>
    </dgm:pt>
    <dgm:pt modelId="{49E179FD-2206-4A3F-9DE4-9389272ED30A}" type="parTrans" cxnId="{FA37AC58-5B67-491F-B802-3C91B06F04E7}">
      <dgm:prSet/>
      <dgm:spPr/>
      <dgm:t>
        <a:bodyPr/>
        <a:lstStyle/>
        <a:p>
          <a:endParaRPr kumimoji="1" lang="ja-JP" altLang="en-US"/>
        </a:p>
      </dgm:t>
    </dgm:pt>
    <dgm:pt modelId="{D84FC871-F679-46D4-9DB7-1A6BDE1E6D00}" type="sibTrans" cxnId="{FA37AC58-5B67-491F-B802-3C91B06F04E7}">
      <dgm:prSet/>
      <dgm:spPr/>
      <dgm:t>
        <a:bodyPr/>
        <a:lstStyle/>
        <a:p>
          <a:endParaRPr kumimoji="1" lang="ja-JP" altLang="en-US"/>
        </a:p>
      </dgm:t>
    </dgm:pt>
    <dgm:pt modelId="{34129EAD-6C87-4B5A-8311-F5A050CF843F}">
      <dgm:prSet phldrT="[テキスト]"/>
      <dgm:spPr/>
      <dgm:t>
        <a:bodyPr/>
        <a:lstStyle/>
        <a:p>
          <a:r>
            <a:rPr kumimoji="1" lang="en-US" altLang="ja-JP" dirty="0"/>
            <a:t>Coating</a:t>
          </a:r>
          <a:endParaRPr kumimoji="1" lang="ja-JP" altLang="en-US" dirty="0"/>
        </a:p>
      </dgm:t>
    </dgm:pt>
    <dgm:pt modelId="{ECAF07E1-F959-467E-9758-BE8FF0C8C210}" type="parTrans" cxnId="{BE44EB8B-7ACB-4FB2-800B-537429B67EEF}">
      <dgm:prSet/>
      <dgm:spPr/>
      <dgm:t>
        <a:bodyPr/>
        <a:lstStyle/>
        <a:p>
          <a:endParaRPr kumimoji="1" lang="ja-JP" altLang="en-US"/>
        </a:p>
      </dgm:t>
    </dgm:pt>
    <dgm:pt modelId="{A922BC9E-8917-4C6B-9219-65495AF39FCA}" type="sibTrans" cxnId="{BE44EB8B-7ACB-4FB2-800B-537429B67EEF}">
      <dgm:prSet/>
      <dgm:spPr/>
      <dgm:t>
        <a:bodyPr/>
        <a:lstStyle/>
        <a:p>
          <a:endParaRPr kumimoji="1" lang="ja-JP" altLang="en-US"/>
        </a:p>
      </dgm:t>
    </dgm:pt>
    <dgm:pt modelId="{86FB2CC3-768E-49D8-B865-6CFDAFD61673}">
      <dgm:prSet phldrT="[テキスト]" custT="1"/>
      <dgm:spPr>
        <a:solidFill>
          <a:srgbClr val="FFFF00"/>
        </a:solidFill>
      </dgm:spPr>
      <dgm:t>
        <a:bodyPr/>
        <a:lstStyle/>
        <a:p>
          <a:r>
            <a:rPr kumimoji="1" lang="en-US" altLang="ja-JP" sz="1800" b="1" u="sng" dirty="0">
              <a:solidFill>
                <a:srgbClr val="FF0000"/>
              </a:solidFill>
            </a:rPr>
            <a:t>Drying</a:t>
          </a:r>
          <a:endParaRPr kumimoji="1" lang="ja-JP" altLang="en-US" sz="1800" b="1" u="sng" dirty="0">
            <a:solidFill>
              <a:srgbClr val="FF0000"/>
            </a:solidFill>
          </a:endParaRPr>
        </a:p>
      </dgm:t>
    </dgm:pt>
    <dgm:pt modelId="{1EBF28A6-6A55-42EC-A39B-A32B0B7F910C}" type="parTrans" cxnId="{F61765AD-BE7A-4E0A-855C-28A720FA9B41}">
      <dgm:prSet/>
      <dgm:spPr/>
      <dgm:t>
        <a:bodyPr/>
        <a:lstStyle/>
        <a:p>
          <a:endParaRPr kumimoji="1" lang="ja-JP" altLang="en-US"/>
        </a:p>
      </dgm:t>
    </dgm:pt>
    <dgm:pt modelId="{BDB23706-E6CC-4C43-A493-F54B37D3DB77}" type="sibTrans" cxnId="{F61765AD-BE7A-4E0A-855C-28A720FA9B41}">
      <dgm:prSet/>
      <dgm:spPr/>
      <dgm:t>
        <a:bodyPr/>
        <a:lstStyle/>
        <a:p>
          <a:endParaRPr kumimoji="1" lang="ja-JP" altLang="en-US"/>
        </a:p>
      </dgm:t>
    </dgm:pt>
    <dgm:pt modelId="{329BA5F4-5BD9-4A0B-9D76-8BA4AD451A4F}">
      <dgm:prSet/>
      <dgm:spPr/>
      <dgm:t>
        <a:bodyPr/>
        <a:lstStyle/>
        <a:p>
          <a:r>
            <a:rPr kumimoji="1" lang="en-US" altLang="ja-JP" dirty="0"/>
            <a:t>Calendering</a:t>
          </a:r>
          <a:endParaRPr kumimoji="1" lang="ja-JP" altLang="en-US" dirty="0"/>
        </a:p>
      </dgm:t>
    </dgm:pt>
    <dgm:pt modelId="{BF786ADD-7D71-4921-9C1A-ED8ABB328BF4}" type="parTrans" cxnId="{5612BDA3-C7B1-486B-98A5-02EB7EA1B0F8}">
      <dgm:prSet/>
      <dgm:spPr/>
      <dgm:t>
        <a:bodyPr/>
        <a:lstStyle/>
        <a:p>
          <a:endParaRPr kumimoji="1" lang="ja-JP" altLang="en-US"/>
        </a:p>
      </dgm:t>
    </dgm:pt>
    <dgm:pt modelId="{EB4311B0-9F7D-47AC-8A8C-82CA13D40BFD}" type="sibTrans" cxnId="{5612BDA3-C7B1-486B-98A5-02EB7EA1B0F8}">
      <dgm:prSet/>
      <dgm:spPr/>
      <dgm:t>
        <a:bodyPr/>
        <a:lstStyle/>
        <a:p>
          <a:endParaRPr kumimoji="1" lang="ja-JP" altLang="en-US"/>
        </a:p>
      </dgm:t>
    </dgm:pt>
    <dgm:pt modelId="{DEA698E9-E74C-43B6-94A2-ED34C7B53556}">
      <dgm:prSet/>
      <dgm:spPr/>
      <dgm:t>
        <a:bodyPr/>
        <a:lstStyle/>
        <a:p>
          <a:r>
            <a:rPr kumimoji="1" lang="en-US" altLang="ja-JP" dirty="0"/>
            <a:t>Slitting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Vacuum drying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862610B-7C6E-40A4-80CE-0045B002246F}" type="pres">
      <dgm:prSet presAssocID="{5C0EA469-8E27-4F19-84A9-59770F769E5F}" presName="parTxOnly" presStyleLbl="node1" presStyleIdx="0" presStyleCnt="6">
        <dgm:presLayoutVars>
          <dgm:chMax val="0"/>
          <dgm:chPref val="0"/>
          <dgm:bulletEnabled val="1"/>
        </dgm:presLayoutVars>
      </dgm:prSet>
      <dgm:spPr/>
    </dgm:pt>
    <dgm:pt modelId="{C62823CE-2D95-43AC-8C3E-1A958FC065DD}" type="pres">
      <dgm:prSet presAssocID="{D84FC871-F679-46D4-9DB7-1A6BDE1E6D00}" presName="parTxOnlySpace" presStyleCnt="0"/>
      <dgm:spPr/>
    </dgm:pt>
    <dgm:pt modelId="{76523A1C-E2B9-4AF9-8FC4-437132701FB6}" type="pres">
      <dgm:prSet presAssocID="{34129EAD-6C87-4B5A-8311-F5A050CF843F}" presName="parTxOnly" presStyleLbl="node1" presStyleIdx="1" presStyleCnt="6">
        <dgm:presLayoutVars>
          <dgm:chMax val="0"/>
          <dgm:chPref val="0"/>
          <dgm:bulletEnabled val="1"/>
        </dgm:presLayoutVars>
      </dgm:prSet>
      <dgm:spPr/>
    </dgm:pt>
    <dgm:pt modelId="{C20A6F30-961A-41C6-8783-E28C81B0A3F9}" type="pres">
      <dgm:prSet presAssocID="{A922BC9E-8917-4C6B-9219-65495AF39FCA}" presName="parTxOnlySpace" presStyleCnt="0"/>
      <dgm:spPr/>
    </dgm:pt>
    <dgm:pt modelId="{A2E0CC5A-3C2C-436D-84D4-3A05EF03A85A}" type="pres">
      <dgm:prSet presAssocID="{86FB2CC3-768E-49D8-B865-6CFDAFD61673}" presName="parTxOnly" presStyleLbl="node1" presStyleIdx="2" presStyleCnt="6">
        <dgm:presLayoutVars>
          <dgm:chMax val="0"/>
          <dgm:chPref val="0"/>
          <dgm:bulletEnabled val="1"/>
        </dgm:presLayoutVars>
      </dgm:prSet>
      <dgm:spPr/>
    </dgm:pt>
    <dgm:pt modelId="{516D5017-CC22-42E3-95FA-EC3D8D3783D7}" type="pres">
      <dgm:prSet presAssocID="{BDB23706-E6CC-4C43-A493-F54B37D3DB77}" presName="parTxOnlySpace" presStyleCnt="0"/>
      <dgm:spPr/>
    </dgm:pt>
    <dgm:pt modelId="{19B52DFB-174C-416B-8CE7-0EA748C55443}" type="pres">
      <dgm:prSet presAssocID="{329BA5F4-5BD9-4A0B-9D76-8BA4AD451A4F}" presName="parTxOnly" presStyleLbl="node1" presStyleIdx="3" presStyleCnt="6">
        <dgm:presLayoutVars>
          <dgm:chMax val="0"/>
          <dgm:chPref val="0"/>
          <dgm:bulletEnabled val="1"/>
        </dgm:presLayoutVars>
      </dgm:prSet>
      <dgm:spPr/>
    </dgm:pt>
    <dgm:pt modelId="{11D60380-24FA-46EC-9B19-7851FF200954}" type="pres">
      <dgm:prSet presAssocID="{EB4311B0-9F7D-47AC-8A8C-82CA13D40BFD}" presName="parTxOnlySpace" presStyleCnt="0"/>
      <dgm:spPr/>
    </dgm:pt>
    <dgm:pt modelId="{A59F616D-F336-4F10-89BF-6F49BA170F0E}" type="pres">
      <dgm:prSet presAssocID="{DEA698E9-E74C-43B6-94A2-ED34C7B53556}" presName="parTxOnly" presStyleLbl="node1" presStyleIdx="4" presStyleCnt="6">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5" presStyleCnt="6">
        <dgm:presLayoutVars>
          <dgm:chMax val="0"/>
          <dgm:chPref val="0"/>
          <dgm:bulletEnabled val="1"/>
        </dgm:presLayoutVars>
      </dgm:prSet>
      <dgm:spPr/>
    </dgm:pt>
  </dgm:ptLst>
  <dgm:cxnLst>
    <dgm:cxn modelId="{68497226-D258-4861-969D-9577CF42E01B}" type="presOf" srcId="{86FB2CC3-768E-49D8-B865-6CFDAFD61673}" destId="{A2E0CC5A-3C2C-436D-84D4-3A05EF03A85A}" srcOrd="0" destOrd="0" presId="urn:microsoft.com/office/officeart/2005/8/layout/chevron1"/>
    <dgm:cxn modelId="{E4EF0F4F-49C0-4EA9-B15A-7FEA63D765F0}" type="presOf" srcId="{329BA5F4-5BD9-4A0B-9D76-8BA4AD451A4F}" destId="{19B52DFB-174C-416B-8CE7-0EA748C55443}"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A37AC58-5B67-491F-B802-3C91B06F04E7}" srcId="{CCC86086-AE36-485D-B9CB-0385F14DB348}" destId="{5C0EA469-8E27-4F19-84A9-59770F769E5F}" srcOrd="0" destOrd="0" parTransId="{49E179FD-2206-4A3F-9DE4-9389272ED30A}" sibTransId="{D84FC871-F679-46D4-9DB7-1A6BDE1E6D00}"/>
    <dgm:cxn modelId="{97E6A55F-B8AB-4905-A55F-656C96BAE96A}" type="presOf" srcId="{34129EAD-6C87-4B5A-8311-F5A050CF843F}" destId="{76523A1C-E2B9-4AF9-8FC4-437132701FB6}" srcOrd="0" destOrd="0" presId="urn:microsoft.com/office/officeart/2005/8/layout/chevron1"/>
    <dgm:cxn modelId="{C30CFF65-5517-44A8-A2D8-00566AC95EB9}" srcId="{CCC86086-AE36-485D-B9CB-0385F14DB348}" destId="{28D7052B-4465-414E-AD31-7A2F527C958F}" srcOrd="5" destOrd="0" parTransId="{BF7B8967-BFA7-4BD0-9AAB-54792796AC19}" sibTransId="{99C9B157-1092-4D8E-9D32-699AD0CC2974}"/>
    <dgm:cxn modelId="{BE44EB8B-7ACB-4FB2-800B-537429B67EEF}" srcId="{CCC86086-AE36-485D-B9CB-0385F14DB348}" destId="{34129EAD-6C87-4B5A-8311-F5A050CF843F}" srcOrd="1" destOrd="0" parTransId="{ECAF07E1-F959-467E-9758-BE8FF0C8C210}" sibTransId="{A922BC9E-8917-4C6B-9219-65495AF39FCA}"/>
    <dgm:cxn modelId="{9AF6F08B-9270-4DEE-8333-A11CAE60C4EF}" type="presOf" srcId="{28D7052B-4465-414E-AD31-7A2F527C958F}" destId="{DAD7E95F-5251-4252-8480-71ABE7B24DD5}" srcOrd="0" destOrd="0" presId="urn:microsoft.com/office/officeart/2005/8/layout/chevron1"/>
    <dgm:cxn modelId="{149CAB9A-1241-48F0-8BA1-F32C8B54E9A1}" type="presOf" srcId="{5C0EA469-8E27-4F19-84A9-59770F769E5F}" destId="{3862610B-7C6E-40A4-80CE-0045B002246F}" srcOrd="0" destOrd="0" presId="urn:microsoft.com/office/officeart/2005/8/layout/chevron1"/>
    <dgm:cxn modelId="{12ECD39D-C9D4-4A37-8662-D485D8171544}" srcId="{CCC86086-AE36-485D-B9CB-0385F14DB348}" destId="{DEA698E9-E74C-43B6-94A2-ED34C7B53556}" srcOrd="4" destOrd="0" parTransId="{E0A9DB48-A183-425B-9F50-ADABDC8214A9}" sibTransId="{3C291341-0DB7-42D4-8B90-FF797B58D6D4}"/>
    <dgm:cxn modelId="{5612BDA3-C7B1-486B-98A5-02EB7EA1B0F8}" srcId="{CCC86086-AE36-485D-B9CB-0385F14DB348}" destId="{329BA5F4-5BD9-4A0B-9D76-8BA4AD451A4F}" srcOrd="3" destOrd="0" parTransId="{BF786ADD-7D71-4921-9C1A-ED8ABB328BF4}" sibTransId="{EB4311B0-9F7D-47AC-8A8C-82CA13D40BFD}"/>
    <dgm:cxn modelId="{F61765AD-BE7A-4E0A-855C-28A720FA9B41}" srcId="{CCC86086-AE36-485D-B9CB-0385F14DB348}" destId="{86FB2CC3-768E-49D8-B865-6CFDAFD61673}" srcOrd="2" destOrd="0" parTransId="{1EBF28A6-6A55-42EC-A39B-A32B0B7F910C}" sibTransId="{BDB23706-E6CC-4C43-A493-F54B37D3DB77}"/>
    <dgm:cxn modelId="{2C1B8AED-743A-4E01-B486-480D6BF59620}" type="presOf" srcId="{DEA698E9-E74C-43B6-94A2-ED34C7B53556}" destId="{A59F616D-F336-4F10-89BF-6F49BA170F0E}" srcOrd="0" destOrd="0" presId="urn:microsoft.com/office/officeart/2005/8/layout/chevron1"/>
    <dgm:cxn modelId="{443BCB5F-31F0-4C41-8058-5CDB9495B59E}" type="presParOf" srcId="{D60669C7-1881-47D5-A8E8-C65F679C0D1D}" destId="{3862610B-7C6E-40A4-80CE-0045B002246F}" srcOrd="0" destOrd="0" presId="urn:microsoft.com/office/officeart/2005/8/layout/chevron1"/>
    <dgm:cxn modelId="{91A261DA-4641-4479-95AE-F98C3DE2F2A3}" type="presParOf" srcId="{D60669C7-1881-47D5-A8E8-C65F679C0D1D}" destId="{C62823CE-2D95-43AC-8C3E-1A958FC065DD}" srcOrd="1" destOrd="0" presId="urn:microsoft.com/office/officeart/2005/8/layout/chevron1"/>
    <dgm:cxn modelId="{F911DAB4-E681-4DFF-8345-4AF49BFDEBDC}" type="presParOf" srcId="{D60669C7-1881-47D5-A8E8-C65F679C0D1D}" destId="{76523A1C-E2B9-4AF9-8FC4-437132701FB6}" srcOrd="2" destOrd="0" presId="urn:microsoft.com/office/officeart/2005/8/layout/chevron1"/>
    <dgm:cxn modelId="{BECA9D83-65BE-4220-96B3-313F77BDF628}" type="presParOf" srcId="{D60669C7-1881-47D5-A8E8-C65F679C0D1D}" destId="{C20A6F30-961A-41C6-8783-E28C81B0A3F9}" srcOrd="3" destOrd="0" presId="urn:microsoft.com/office/officeart/2005/8/layout/chevron1"/>
    <dgm:cxn modelId="{F8ADFAAC-B931-4DF9-8D2F-0594C4536848}" type="presParOf" srcId="{D60669C7-1881-47D5-A8E8-C65F679C0D1D}" destId="{A2E0CC5A-3C2C-436D-84D4-3A05EF03A85A}" srcOrd="4" destOrd="0" presId="urn:microsoft.com/office/officeart/2005/8/layout/chevron1"/>
    <dgm:cxn modelId="{E3A016CF-9371-4D89-B2B0-D748BA4DC3FC}" type="presParOf" srcId="{D60669C7-1881-47D5-A8E8-C65F679C0D1D}" destId="{516D5017-CC22-42E3-95FA-EC3D8D3783D7}" srcOrd="5" destOrd="0" presId="urn:microsoft.com/office/officeart/2005/8/layout/chevron1"/>
    <dgm:cxn modelId="{0DAA26C6-02A2-4CF3-BD74-0C94492DE690}" type="presParOf" srcId="{D60669C7-1881-47D5-A8E8-C65F679C0D1D}" destId="{19B52DFB-174C-416B-8CE7-0EA748C55443}" srcOrd="6" destOrd="0" presId="urn:microsoft.com/office/officeart/2005/8/layout/chevron1"/>
    <dgm:cxn modelId="{E6B8D31E-ABD1-4F53-84C9-9F71317BCFC8}" type="presParOf" srcId="{D60669C7-1881-47D5-A8E8-C65F679C0D1D}" destId="{11D60380-24FA-46EC-9B19-7851FF200954}" srcOrd="7" destOrd="0" presId="urn:microsoft.com/office/officeart/2005/8/layout/chevron1"/>
    <dgm:cxn modelId="{184562FE-990E-482A-9225-24A0A9E5F3D8}" type="presParOf" srcId="{D60669C7-1881-47D5-A8E8-C65F679C0D1D}" destId="{A59F616D-F336-4F10-89BF-6F49BA170F0E}" srcOrd="8" destOrd="0" presId="urn:microsoft.com/office/officeart/2005/8/layout/chevron1"/>
    <dgm:cxn modelId="{09A20F98-8A39-499F-BDF0-02800770C418}" type="presParOf" srcId="{D60669C7-1881-47D5-A8E8-C65F679C0D1D}" destId="{1B8871FE-2478-4480-AC47-4E2F9068398F}" srcOrd="9" destOrd="0" presId="urn:microsoft.com/office/officeart/2005/8/layout/chevron1"/>
    <dgm:cxn modelId="{FC0BAB71-F23E-42AC-BF1D-0B13ECFE2C87}" type="presParOf" srcId="{D60669C7-1881-47D5-A8E8-C65F679C0D1D}" destId="{DAD7E95F-5251-4252-8480-71ABE7B24DD5}"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3_1" csCatId="accent3" phldr="1"/>
      <dgm:spPr/>
      <dgm:t>
        <a:bodyPr/>
        <a:lstStyle/>
        <a:p>
          <a:endParaRPr kumimoji="1" lang="ja-JP" altLang="en-US"/>
        </a:p>
      </dgm:t>
    </dgm:pt>
    <dgm:pt modelId="{DEA698E9-E74C-43B6-94A2-ED34C7B53556}">
      <dgm:prSet/>
      <dgm:spPr/>
      <dgm:t>
        <a:bodyPr/>
        <a:lstStyle/>
        <a:p>
          <a:r>
            <a:rPr kumimoji="1" lang="en-US" altLang="ja-JP" dirty="0"/>
            <a:t>Degassing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HT aging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C41F1C44-DAD9-411E-AD9A-44FAF518205B}">
      <dgm:prSet/>
      <dgm:spPr>
        <a:solidFill>
          <a:srgbClr val="FFFFCC"/>
        </a:solidFill>
      </dgm:spPr>
      <dgm:t>
        <a:bodyPr/>
        <a:lstStyle/>
        <a:p>
          <a:r>
            <a:rPr kumimoji="1" lang="en-US" altLang="ja-JP" b="1" u="sng" dirty="0">
              <a:solidFill>
                <a:srgbClr val="FF0000"/>
              </a:solidFill>
            </a:rPr>
            <a:t>End of Line testing</a:t>
          </a:r>
          <a:endParaRPr kumimoji="1" lang="ja-JP" altLang="en-US" b="1" u="sng" dirty="0">
            <a:solidFill>
              <a:srgbClr val="FF0000"/>
            </a:solidFill>
          </a:endParaRPr>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D20C3AC7-C097-4AD0-8BCE-688D6D4C6F5F}">
      <dgm:prSet/>
      <dgm:spPr/>
      <dgm:t>
        <a:bodyPr/>
        <a:lstStyle/>
        <a:p>
          <a:r>
            <a:rPr kumimoji="1" lang="en-US" altLang="ja-JP" dirty="0"/>
            <a:t>Formation</a:t>
          </a:r>
          <a:endParaRPr kumimoji="1" lang="ja-JP" altLang="en-US" dirty="0"/>
        </a:p>
      </dgm:t>
    </dgm:pt>
    <dgm:pt modelId="{C6AA7F87-40E4-426B-94FC-2284FB068C05}" type="parTrans" cxnId="{F3C0C765-9CEF-46DC-ADA1-D4FF67377502}">
      <dgm:prSet/>
      <dgm:spPr/>
      <dgm:t>
        <a:bodyPr/>
        <a:lstStyle/>
        <a:p>
          <a:endParaRPr kumimoji="1" lang="ja-JP" altLang="en-US"/>
        </a:p>
      </dgm:t>
    </dgm:pt>
    <dgm:pt modelId="{0DA6581D-57B7-4D5F-AD37-6187546876E8}" type="sibTrans" cxnId="{F3C0C765-9CEF-46DC-ADA1-D4FF67377502}">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ABC6AD9-8799-48BD-9132-007785A14E1A}" type="pres">
      <dgm:prSet presAssocID="{D20C3AC7-C097-4AD0-8BCE-688D6D4C6F5F}" presName="parTxOnly" presStyleLbl="node1" presStyleIdx="0" presStyleCnt="4">
        <dgm:presLayoutVars>
          <dgm:chMax val="0"/>
          <dgm:chPref val="0"/>
          <dgm:bulletEnabled val="1"/>
        </dgm:presLayoutVars>
      </dgm:prSet>
      <dgm:spPr/>
    </dgm:pt>
    <dgm:pt modelId="{3E31CE00-923B-4EFA-9032-7EF3133318F7}" type="pres">
      <dgm:prSet presAssocID="{0DA6581D-57B7-4D5F-AD37-6187546876E8}" presName="parTxOnlySpace" presStyleCnt="0"/>
      <dgm:spPr/>
    </dgm:pt>
    <dgm:pt modelId="{A59F616D-F336-4F10-89BF-6F49BA170F0E}" type="pres">
      <dgm:prSet presAssocID="{DEA698E9-E74C-43B6-94A2-ED34C7B53556}" presName="parTxOnly" presStyleLbl="node1" presStyleIdx="1" presStyleCnt="4">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2" presStyleCnt="4">
        <dgm:presLayoutVars>
          <dgm:chMax val="0"/>
          <dgm:chPref val="0"/>
          <dgm:bulletEnabled val="1"/>
        </dgm:presLayoutVars>
      </dgm:prSet>
      <dgm:spPr/>
    </dgm:pt>
    <dgm:pt modelId="{CA450A85-B468-4A8A-B35C-115E1AA0553B}" type="pres">
      <dgm:prSet presAssocID="{99C9B157-1092-4D8E-9D32-699AD0CC2974}" presName="parTxOnlySpace" presStyleCnt="0"/>
      <dgm:spPr/>
    </dgm:pt>
    <dgm:pt modelId="{A5EADA05-6266-4DAF-ABB6-497C2969CEFB}" type="pres">
      <dgm:prSet presAssocID="{C41F1C44-DAD9-411E-AD9A-44FAF518205B}" presName="parTxOnly" presStyleLbl="node1" presStyleIdx="3" presStyleCnt="4" custLinFactNeighborX="821">
        <dgm:presLayoutVars>
          <dgm:chMax val="0"/>
          <dgm:chPref val="0"/>
          <dgm:bulletEnabled val="1"/>
        </dgm:presLayoutVars>
      </dgm:prSet>
      <dgm:spPr/>
    </dgm:pt>
  </dgm:ptLst>
  <dgm:cxnLst>
    <dgm:cxn modelId="{E74A631B-5D03-443E-930F-C372F1043E8C}" type="presOf" srcId="{D20C3AC7-C097-4AD0-8BCE-688D6D4C6F5F}" destId="{3ABC6AD9-8799-48BD-9132-007785A14E1A}"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3C0C765-9CEF-46DC-ADA1-D4FF67377502}" srcId="{CCC86086-AE36-485D-B9CB-0385F14DB348}" destId="{D20C3AC7-C097-4AD0-8BCE-688D6D4C6F5F}" srcOrd="0" destOrd="0" parTransId="{C6AA7F87-40E4-426B-94FC-2284FB068C05}" sibTransId="{0DA6581D-57B7-4D5F-AD37-6187546876E8}"/>
    <dgm:cxn modelId="{C30CFF65-5517-44A8-A2D8-00566AC95EB9}" srcId="{CCC86086-AE36-485D-B9CB-0385F14DB348}" destId="{28D7052B-4465-414E-AD31-7A2F527C958F}" srcOrd="2" destOrd="0" parTransId="{BF7B8967-BFA7-4BD0-9AAB-54792796AC19}" sibTransId="{99C9B157-1092-4D8E-9D32-699AD0CC2974}"/>
    <dgm:cxn modelId="{9FD48E66-EFCD-4ED9-90D3-755EBD5C9DB1}" srcId="{CCC86086-AE36-485D-B9CB-0385F14DB348}" destId="{C41F1C44-DAD9-411E-AD9A-44FAF518205B}" srcOrd="3"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9AF6F08B-9270-4DEE-8333-A11CAE60C4EF}" type="presOf" srcId="{28D7052B-4465-414E-AD31-7A2F527C958F}" destId="{DAD7E95F-5251-4252-8480-71ABE7B24DD5}" srcOrd="0" destOrd="0" presId="urn:microsoft.com/office/officeart/2005/8/layout/chevron1"/>
    <dgm:cxn modelId="{12ECD39D-C9D4-4A37-8662-D485D8171544}" srcId="{CCC86086-AE36-485D-B9CB-0385F14DB348}" destId="{DEA698E9-E74C-43B6-94A2-ED34C7B53556}" srcOrd="1" destOrd="0" parTransId="{E0A9DB48-A183-425B-9F50-ADABDC8214A9}" sibTransId="{3C291341-0DB7-42D4-8B90-FF797B58D6D4}"/>
    <dgm:cxn modelId="{2C1B8AED-743A-4E01-B486-480D6BF59620}" type="presOf" srcId="{DEA698E9-E74C-43B6-94A2-ED34C7B53556}" destId="{A59F616D-F336-4F10-89BF-6F49BA170F0E}" srcOrd="0" destOrd="0" presId="urn:microsoft.com/office/officeart/2005/8/layout/chevron1"/>
    <dgm:cxn modelId="{6CED0B67-6C40-4475-A446-CFABADAE3377}" type="presParOf" srcId="{D60669C7-1881-47D5-A8E8-C65F679C0D1D}" destId="{3ABC6AD9-8799-48BD-9132-007785A14E1A}" srcOrd="0" destOrd="0" presId="urn:microsoft.com/office/officeart/2005/8/layout/chevron1"/>
    <dgm:cxn modelId="{94483DC6-FD00-41A3-8B99-8F4BF2DFA74E}" type="presParOf" srcId="{D60669C7-1881-47D5-A8E8-C65F679C0D1D}" destId="{3E31CE00-923B-4EFA-9032-7EF3133318F7}" srcOrd="1" destOrd="0" presId="urn:microsoft.com/office/officeart/2005/8/layout/chevron1"/>
    <dgm:cxn modelId="{184562FE-990E-482A-9225-24A0A9E5F3D8}" type="presParOf" srcId="{D60669C7-1881-47D5-A8E8-C65F679C0D1D}" destId="{A59F616D-F336-4F10-89BF-6F49BA170F0E}" srcOrd="2" destOrd="0" presId="urn:microsoft.com/office/officeart/2005/8/layout/chevron1"/>
    <dgm:cxn modelId="{09A20F98-8A39-499F-BDF0-02800770C418}" type="presParOf" srcId="{D60669C7-1881-47D5-A8E8-C65F679C0D1D}" destId="{1B8871FE-2478-4480-AC47-4E2F9068398F}" srcOrd="3" destOrd="0" presId="urn:microsoft.com/office/officeart/2005/8/layout/chevron1"/>
    <dgm:cxn modelId="{FC0BAB71-F23E-42AC-BF1D-0B13ECFE2C87}" type="presParOf" srcId="{D60669C7-1881-47D5-A8E8-C65F679C0D1D}" destId="{DAD7E95F-5251-4252-8480-71ABE7B24DD5}" srcOrd="4" destOrd="0" presId="urn:microsoft.com/office/officeart/2005/8/layout/chevron1"/>
    <dgm:cxn modelId="{1542A778-94D8-450E-9977-03C958BBC7CE}" type="presParOf" srcId="{D60669C7-1881-47D5-A8E8-C65F679C0D1D}" destId="{CA450A85-B468-4A8A-B35C-115E1AA0553B}" srcOrd="5" destOrd="0" presId="urn:microsoft.com/office/officeart/2005/8/layout/chevron1"/>
    <dgm:cxn modelId="{42E5F251-B41E-4001-BAFE-0D81B9BB9E7C}" type="presParOf" srcId="{D60669C7-1881-47D5-A8E8-C65F679C0D1D}" destId="{A5EADA05-6266-4DAF-ABB6-497C2969CEFB}"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1_1" csCatId="accent1" phldr="1"/>
      <dgm:spPr/>
      <dgm:t>
        <a:bodyPr/>
        <a:lstStyle/>
        <a:p>
          <a:endParaRPr kumimoji="1" lang="ja-JP" altLang="en-US"/>
        </a:p>
      </dgm:t>
    </dgm:pt>
    <dgm:pt modelId="{C41F1C44-DAD9-411E-AD9A-44FAF518205B}">
      <dgm:prSet/>
      <dgm:spPr/>
      <dgm:t>
        <a:bodyPr/>
        <a:lstStyle/>
        <a:p>
          <a:r>
            <a:rPr kumimoji="1" lang="en-US" altLang="ja-JP" dirty="0"/>
            <a:t>Separation</a:t>
          </a:r>
          <a:endParaRPr kumimoji="1" lang="ja-JP" altLang="en-US" dirty="0"/>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C0AAA762-7CD7-4906-B1CE-DD8230E23930}">
      <dgm:prSet phldrT="[テキスト]"/>
      <dgm:spPr/>
      <dgm:t>
        <a:bodyPr/>
        <a:lstStyle/>
        <a:p>
          <a:r>
            <a:rPr kumimoji="1" lang="en-US" altLang="ja-JP" dirty="0"/>
            <a:t>Stacking Winding</a:t>
          </a:r>
        </a:p>
      </dgm:t>
    </dgm:pt>
    <dgm:pt modelId="{0C606A6E-329B-46DF-8230-4B0A6B022948}" type="parTrans" cxnId="{504B1435-0764-410E-8251-F4FDD865A9BF}">
      <dgm:prSet/>
      <dgm:spPr/>
      <dgm:t>
        <a:bodyPr/>
        <a:lstStyle/>
        <a:p>
          <a:endParaRPr kumimoji="1" lang="ja-JP" altLang="en-US"/>
        </a:p>
      </dgm:t>
    </dgm:pt>
    <dgm:pt modelId="{69037965-8ED9-4F52-B897-515A1E366680}" type="sibTrans" cxnId="{504B1435-0764-410E-8251-F4FDD865A9BF}">
      <dgm:prSet/>
      <dgm:spPr/>
      <dgm:t>
        <a:bodyPr/>
        <a:lstStyle/>
        <a:p>
          <a:endParaRPr kumimoji="1" lang="ja-JP" altLang="en-US"/>
        </a:p>
      </dgm:t>
    </dgm:pt>
    <dgm:pt modelId="{9400D411-D4A0-4E76-8CCE-81A39B33BBB5}">
      <dgm:prSet phldrT="[テキスト]"/>
      <dgm:spPr/>
      <dgm:t>
        <a:bodyPr/>
        <a:lstStyle/>
        <a:p>
          <a:r>
            <a:rPr kumimoji="1" lang="en-US" altLang="ja-JP" dirty="0"/>
            <a:t>Packaging</a:t>
          </a:r>
          <a:endParaRPr kumimoji="1" lang="ja-JP" altLang="en-US" dirty="0"/>
        </a:p>
      </dgm:t>
    </dgm:pt>
    <dgm:pt modelId="{490D1F8A-6ED0-4BA8-A038-D8BF997F815C}" type="parTrans" cxnId="{59A089F5-9AC9-4820-8E93-B95E6C48E80A}">
      <dgm:prSet/>
      <dgm:spPr/>
      <dgm:t>
        <a:bodyPr/>
        <a:lstStyle/>
        <a:p>
          <a:endParaRPr kumimoji="1" lang="ja-JP" altLang="en-US"/>
        </a:p>
      </dgm:t>
    </dgm:pt>
    <dgm:pt modelId="{D53AA4B6-097D-47F3-AC9D-1368FDB25A77}" type="sibTrans" cxnId="{59A089F5-9AC9-4820-8E93-B95E6C48E80A}">
      <dgm:prSet/>
      <dgm:spPr/>
      <dgm:t>
        <a:bodyPr/>
        <a:lstStyle/>
        <a:p>
          <a:endParaRPr kumimoji="1" lang="ja-JP" altLang="en-US"/>
        </a:p>
      </dgm:t>
    </dgm:pt>
    <dgm:pt modelId="{89046D06-DDC4-4C08-9391-80182C83733C}">
      <dgm:prSet phldrT="[テキスト]" custT="1"/>
      <dgm:spPr>
        <a:solidFill>
          <a:srgbClr val="FFFFCC"/>
        </a:solidFill>
      </dgm:spPr>
      <dgm:t>
        <a:bodyPr/>
        <a:lstStyle/>
        <a:p>
          <a:r>
            <a:rPr kumimoji="1" lang="en-US" altLang="ja-JP" sz="1200" b="1" u="sng" dirty="0">
              <a:solidFill>
                <a:srgbClr val="FF0000"/>
              </a:solidFill>
            </a:rPr>
            <a:t>Electrolyte filling</a:t>
          </a:r>
          <a:endParaRPr kumimoji="1" lang="ja-JP" altLang="en-US" sz="1200" b="1" u="sng" dirty="0">
            <a:solidFill>
              <a:srgbClr val="FF0000"/>
            </a:solidFill>
          </a:endParaRPr>
        </a:p>
      </dgm:t>
    </dgm:pt>
    <dgm:pt modelId="{A98E804C-AEBC-4D1D-81F8-EBA3DC1A536D}" type="parTrans" cxnId="{6B727288-5AAD-4DC9-B4A0-02F38F8CB7AA}">
      <dgm:prSet/>
      <dgm:spPr/>
      <dgm:t>
        <a:bodyPr/>
        <a:lstStyle/>
        <a:p>
          <a:endParaRPr kumimoji="1" lang="ja-JP" altLang="en-US"/>
        </a:p>
      </dgm:t>
    </dgm:pt>
    <dgm:pt modelId="{AA735BC7-67BF-4A07-9861-B067D0394766}" type="sibTrans" cxnId="{6B727288-5AAD-4DC9-B4A0-02F38F8CB7AA}">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A5EADA05-6266-4DAF-ABB6-497C2969CEFB}" type="pres">
      <dgm:prSet presAssocID="{C41F1C44-DAD9-411E-AD9A-44FAF518205B}" presName="parTxOnly" presStyleLbl="node1" presStyleIdx="0" presStyleCnt="4">
        <dgm:presLayoutVars>
          <dgm:chMax val="0"/>
          <dgm:chPref val="0"/>
          <dgm:bulletEnabled val="1"/>
        </dgm:presLayoutVars>
      </dgm:prSet>
      <dgm:spPr/>
    </dgm:pt>
    <dgm:pt modelId="{DC5AFEA8-6B1D-43A8-8DAF-DE9ABD7FA7EA}" type="pres">
      <dgm:prSet presAssocID="{C5B5DEC5-28CD-460C-AE83-2EE96FB78C06}" presName="parTxOnlySpace" presStyleCnt="0"/>
      <dgm:spPr/>
    </dgm:pt>
    <dgm:pt modelId="{97B9A804-4BB5-4C11-82BA-E8F74340CAB3}" type="pres">
      <dgm:prSet presAssocID="{C0AAA762-7CD7-4906-B1CE-DD8230E23930}" presName="parTxOnly" presStyleLbl="node1" presStyleIdx="1" presStyleCnt="4">
        <dgm:presLayoutVars>
          <dgm:chMax val="0"/>
          <dgm:chPref val="0"/>
          <dgm:bulletEnabled val="1"/>
        </dgm:presLayoutVars>
      </dgm:prSet>
      <dgm:spPr/>
    </dgm:pt>
    <dgm:pt modelId="{159B0FA2-6830-4A8D-8F52-9E0D0AA74B09}" type="pres">
      <dgm:prSet presAssocID="{69037965-8ED9-4F52-B897-515A1E366680}" presName="parTxOnlySpace" presStyleCnt="0"/>
      <dgm:spPr/>
    </dgm:pt>
    <dgm:pt modelId="{5DB216F8-86E0-436A-8F72-37C6465EB9F3}" type="pres">
      <dgm:prSet presAssocID="{9400D411-D4A0-4E76-8CCE-81A39B33BBB5}" presName="parTxOnly" presStyleLbl="node1" presStyleIdx="2" presStyleCnt="4">
        <dgm:presLayoutVars>
          <dgm:chMax val="0"/>
          <dgm:chPref val="0"/>
          <dgm:bulletEnabled val="1"/>
        </dgm:presLayoutVars>
      </dgm:prSet>
      <dgm:spPr/>
    </dgm:pt>
    <dgm:pt modelId="{91664E58-754E-402A-8F9F-1AB15788F78C}" type="pres">
      <dgm:prSet presAssocID="{D53AA4B6-097D-47F3-AC9D-1368FDB25A77}" presName="parTxOnlySpace" presStyleCnt="0"/>
      <dgm:spPr/>
    </dgm:pt>
    <dgm:pt modelId="{D88E7E02-B17A-4B65-96C5-F5A84404A8E2}" type="pres">
      <dgm:prSet presAssocID="{89046D06-DDC4-4C08-9391-80182C83733C}" presName="parTxOnly" presStyleLbl="node1" presStyleIdx="3" presStyleCnt="4" custScaleX="114089">
        <dgm:presLayoutVars>
          <dgm:chMax val="0"/>
          <dgm:chPref val="0"/>
          <dgm:bulletEnabled val="1"/>
        </dgm:presLayoutVars>
      </dgm:prSet>
      <dgm:spPr/>
    </dgm:pt>
  </dgm:ptLst>
  <dgm:cxnLst>
    <dgm:cxn modelId="{E4CC5D14-31BD-4A8B-B55C-31BCD50827E7}" type="presOf" srcId="{89046D06-DDC4-4C08-9391-80182C83733C}" destId="{D88E7E02-B17A-4B65-96C5-F5A84404A8E2}" srcOrd="0" destOrd="0" presId="urn:microsoft.com/office/officeart/2005/8/layout/chevron1"/>
    <dgm:cxn modelId="{504B1435-0764-410E-8251-F4FDD865A9BF}" srcId="{CCC86086-AE36-485D-B9CB-0385F14DB348}" destId="{C0AAA762-7CD7-4906-B1CE-DD8230E23930}" srcOrd="1" destOrd="0" parTransId="{0C606A6E-329B-46DF-8230-4B0A6B022948}" sibTransId="{69037965-8ED9-4F52-B897-515A1E366680}"/>
    <dgm:cxn modelId="{69F3434F-40F6-40AC-863B-DECE9BBDC973}" type="presOf" srcId="{CCC86086-AE36-485D-B9CB-0385F14DB348}" destId="{D60669C7-1881-47D5-A8E8-C65F679C0D1D}" srcOrd="0" destOrd="0" presId="urn:microsoft.com/office/officeart/2005/8/layout/chevron1"/>
    <dgm:cxn modelId="{9FD48E66-EFCD-4ED9-90D3-755EBD5C9DB1}" srcId="{CCC86086-AE36-485D-B9CB-0385F14DB348}" destId="{C41F1C44-DAD9-411E-AD9A-44FAF518205B}" srcOrd="0"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6B727288-5AAD-4DC9-B4A0-02F38F8CB7AA}" srcId="{CCC86086-AE36-485D-B9CB-0385F14DB348}" destId="{89046D06-DDC4-4C08-9391-80182C83733C}" srcOrd="3" destOrd="0" parTransId="{A98E804C-AEBC-4D1D-81F8-EBA3DC1A536D}" sibTransId="{AA735BC7-67BF-4A07-9861-B067D0394766}"/>
    <dgm:cxn modelId="{E8661A94-8D06-4B64-9608-3E08AD94E26E}" type="presOf" srcId="{9400D411-D4A0-4E76-8CCE-81A39B33BBB5}" destId="{5DB216F8-86E0-436A-8F72-37C6465EB9F3}" srcOrd="0" destOrd="0" presId="urn:microsoft.com/office/officeart/2005/8/layout/chevron1"/>
    <dgm:cxn modelId="{0E9BDACD-6F2E-4AAB-8C77-1EDFCB842FEE}" type="presOf" srcId="{C0AAA762-7CD7-4906-B1CE-DD8230E23930}" destId="{97B9A804-4BB5-4C11-82BA-E8F74340CAB3}" srcOrd="0" destOrd="0" presId="urn:microsoft.com/office/officeart/2005/8/layout/chevron1"/>
    <dgm:cxn modelId="{59A089F5-9AC9-4820-8E93-B95E6C48E80A}" srcId="{CCC86086-AE36-485D-B9CB-0385F14DB348}" destId="{9400D411-D4A0-4E76-8CCE-81A39B33BBB5}" srcOrd="2" destOrd="0" parTransId="{490D1F8A-6ED0-4BA8-A038-D8BF997F815C}" sibTransId="{D53AA4B6-097D-47F3-AC9D-1368FDB25A77}"/>
    <dgm:cxn modelId="{42E5F251-B41E-4001-BAFE-0D81B9BB9E7C}" type="presParOf" srcId="{D60669C7-1881-47D5-A8E8-C65F679C0D1D}" destId="{A5EADA05-6266-4DAF-ABB6-497C2969CEFB}" srcOrd="0" destOrd="0" presId="urn:microsoft.com/office/officeart/2005/8/layout/chevron1"/>
    <dgm:cxn modelId="{48F64227-A12D-4FC5-B57C-22DEB5D79852}" type="presParOf" srcId="{D60669C7-1881-47D5-A8E8-C65F679C0D1D}" destId="{DC5AFEA8-6B1D-43A8-8DAF-DE9ABD7FA7EA}" srcOrd="1" destOrd="0" presId="urn:microsoft.com/office/officeart/2005/8/layout/chevron1"/>
    <dgm:cxn modelId="{8E8E439A-F1F9-47ED-87DF-2A5297AA9855}" type="presParOf" srcId="{D60669C7-1881-47D5-A8E8-C65F679C0D1D}" destId="{97B9A804-4BB5-4C11-82BA-E8F74340CAB3}" srcOrd="2" destOrd="0" presId="urn:microsoft.com/office/officeart/2005/8/layout/chevron1"/>
    <dgm:cxn modelId="{77359797-07CA-4E38-B908-BB31D740AD5C}" type="presParOf" srcId="{D60669C7-1881-47D5-A8E8-C65F679C0D1D}" destId="{159B0FA2-6830-4A8D-8F52-9E0D0AA74B09}" srcOrd="3" destOrd="0" presId="urn:microsoft.com/office/officeart/2005/8/layout/chevron1"/>
    <dgm:cxn modelId="{66145B91-37DF-4350-B12A-D4C1DBD5D409}" type="presParOf" srcId="{D60669C7-1881-47D5-A8E8-C65F679C0D1D}" destId="{5DB216F8-86E0-436A-8F72-37C6465EB9F3}" srcOrd="4" destOrd="0" presId="urn:microsoft.com/office/officeart/2005/8/layout/chevron1"/>
    <dgm:cxn modelId="{3C2D47CE-A69C-4B7D-A513-5618F4BF6DB3}" type="presParOf" srcId="{D60669C7-1881-47D5-A8E8-C65F679C0D1D}" destId="{91664E58-754E-402A-8F9F-1AB15788F78C}" srcOrd="5" destOrd="0" presId="urn:microsoft.com/office/officeart/2005/8/layout/chevron1"/>
    <dgm:cxn modelId="{D105314E-1D92-4690-856D-249E5C1AD438}" type="presParOf" srcId="{D60669C7-1881-47D5-A8E8-C65F679C0D1D}" destId="{D88E7E02-B17A-4B65-96C5-F5A84404A8E2}" srcOrd="6"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2_1" csCatId="accent2" phldr="1"/>
      <dgm:spPr/>
      <dgm:t>
        <a:bodyPr/>
        <a:lstStyle/>
        <a:p>
          <a:endParaRPr kumimoji="1" lang="ja-JP" altLang="en-US"/>
        </a:p>
      </dgm:t>
    </dgm:pt>
    <dgm:pt modelId="{5C0EA469-8E27-4F19-84A9-59770F769E5F}">
      <dgm:prSet phldrT="[テキスト]"/>
      <dgm:spPr/>
      <dgm:t>
        <a:bodyPr/>
        <a:lstStyle/>
        <a:p>
          <a:r>
            <a:rPr kumimoji="1" lang="en-US" altLang="ja-JP" dirty="0"/>
            <a:t>Mixing</a:t>
          </a:r>
        </a:p>
      </dgm:t>
    </dgm:pt>
    <dgm:pt modelId="{49E179FD-2206-4A3F-9DE4-9389272ED30A}" type="parTrans" cxnId="{FA37AC58-5B67-491F-B802-3C91B06F04E7}">
      <dgm:prSet/>
      <dgm:spPr/>
      <dgm:t>
        <a:bodyPr/>
        <a:lstStyle/>
        <a:p>
          <a:endParaRPr kumimoji="1" lang="ja-JP" altLang="en-US"/>
        </a:p>
      </dgm:t>
    </dgm:pt>
    <dgm:pt modelId="{D84FC871-F679-46D4-9DB7-1A6BDE1E6D00}" type="sibTrans" cxnId="{FA37AC58-5B67-491F-B802-3C91B06F04E7}">
      <dgm:prSet/>
      <dgm:spPr/>
      <dgm:t>
        <a:bodyPr/>
        <a:lstStyle/>
        <a:p>
          <a:endParaRPr kumimoji="1" lang="ja-JP" altLang="en-US"/>
        </a:p>
      </dgm:t>
    </dgm:pt>
    <dgm:pt modelId="{34129EAD-6C87-4B5A-8311-F5A050CF843F}">
      <dgm:prSet phldrT="[テキスト]"/>
      <dgm:spPr/>
      <dgm:t>
        <a:bodyPr/>
        <a:lstStyle/>
        <a:p>
          <a:r>
            <a:rPr kumimoji="1" lang="en-US" altLang="ja-JP" dirty="0"/>
            <a:t>Coating</a:t>
          </a:r>
          <a:endParaRPr kumimoji="1" lang="ja-JP" altLang="en-US" dirty="0"/>
        </a:p>
      </dgm:t>
    </dgm:pt>
    <dgm:pt modelId="{ECAF07E1-F959-467E-9758-BE8FF0C8C210}" type="parTrans" cxnId="{BE44EB8B-7ACB-4FB2-800B-537429B67EEF}">
      <dgm:prSet/>
      <dgm:spPr/>
      <dgm:t>
        <a:bodyPr/>
        <a:lstStyle/>
        <a:p>
          <a:endParaRPr kumimoji="1" lang="ja-JP" altLang="en-US"/>
        </a:p>
      </dgm:t>
    </dgm:pt>
    <dgm:pt modelId="{A922BC9E-8917-4C6B-9219-65495AF39FCA}" type="sibTrans" cxnId="{BE44EB8B-7ACB-4FB2-800B-537429B67EEF}">
      <dgm:prSet/>
      <dgm:spPr/>
      <dgm:t>
        <a:bodyPr/>
        <a:lstStyle/>
        <a:p>
          <a:endParaRPr kumimoji="1" lang="ja-JP" altLang="en-US"/>
        </a:p>
      </dgm:t>
    </dgm:pt>
    <dgm:pt modelId="{86FB2CC3-768E-49D8-B865-6CFDAFD61673}">
      <dgm:prSet phldrT="[テキスト]" custT="1"/>
      <dgm:spPr>
        <a:solidFill>
          <a:srgbClr val="FFFFCC"/>
        </a:solidFill>
      </dgm:spPr>
      <dgm:t>
        <a:bodyPr/>
        <a:lstStyle/>
        <a:p>
          <a:r>
            <a:rPr kumimoji="1" lang="en-US" altLang="ja-JP" sz="1400" b="0" u="sng" dirty="0">
              <a:solidFill>
                <a:srgbClr val="FF0000"/>
              </a:solidFill>
            </a:rPr>
            <a:t>Drying</a:t>
          </a:r>
          <a:endParaRPr kumimoji="1" lang="ja-JP" altLang="en-US" sz="1400" b="0" u="sng" dirty="0">
            <a:solidFill>
              <a:srgbClr val="FF0000"/>
            </a:solidFill>
          </a:endParaRPr>
        </a:p>
      </dgm:t>
    </dgm:pt>
    <dgm:pt modelId="{1EBF28A6-6A55-42EC-A39B-A32B0B7F910C}" type="parTrans" cxnId="{F61765AD-BE7A-4E0A-855C-28A720FA9B41}">
      <dgm:prSet/>
      <dgm:spPr/>
      <dgm:t>
        <a:bodyPr/>
        <a:lstStyle/>
        <a:p>
          <a:endParaRPr kumimoji="1" lang="ja-JP" altLang="en-US"/>
        </a:p>
      </dgm:t>
    </dgm:pt>
    <dgm:pt modelId="{BDB23706-E6CC-4C43-A493-F54B37D3DB77}" type="sibTrans" cxnId="{F61765AD-BE7A-4E0A-855C-28A720FA9B41}">
      <dgm:prSet/>
      <dgm:spPr/>
      <dgm:t>
        <a:bodyPr/>
        <a:lstStyle/>
        <a:p>
          <a:endParaRPr kumimoji="1" lang="ja-JP" altLang="en-US"/>
        </a:p>
      </dgm:t>
    </dgm:pt>
    <dgm:pt modelId="{329BA5F4-5BD9-4A0B-9D76-8BA4AD451A4F}">
      <dgm:prSet/>
      <dgm:spPr/>
      <dgm:t>
        <a:bodyPr/>
        <a:lstStyle/>
        <a:p>
          <a:r>
            <a:rPr kumimoji="1" lang="en-US" altLang="ja-JP" dirty="0"/>
            <a:t>Calendering</a:t>
          </a:r>
          <a:endParaRPr kumimoji="1" lang="ja-JP" altLang="en-US" dirty="0"/>
        </a:p>
      </dgm:t>
    </dgm:pt>
    <dgm:pt modelId="{BF786ADD-7D71-4921-9C1A-ED8ABB328BF4}" type="parTrans" cxnId="{5612BDA3-C7B1-486B-98A5-02EB7EA1B0F8}">
      <dgm:prSet/>
      <dgm:spPr/>
      <dgm:t>
        <a:bodyPr/>
        <a:lstStyle/>
        <a:p>
          <a:endParaRPr kumimoji="1" lang="ja-JP" altLang="en-US"/>
        </a:p>
      </dgm:t>
    </dgm:pt>
    <dgm:pt modelId="{EB4311B0-9F7D-47AC-8A8C-82CA13D40BFD}" type="sibTrans" cxnId="{5612BDA3-C7B1-486B-98A5-02EB7EA1B0F8}">
      <dgm:prSet/>
      <dgm:spPr/>
      <dgm:t>
        <a:bodyPr/>
        <a:lstStyle/>
        <a:p>
          <a:endParaRPr kumimoji="1" lang="ja-JP" altLang="en-US"/>
        </a:p>
      </dgm:t>
    </dgm:pt>
    <dgm:pt modelId="{DEA698E9-E74C-43B6-94A2-ED34C7B53556}">
      <dgm:prSet/>
      <dgm:spPr/>
      <dgm:t>
        <a:bodyPr/>
        <a:lstStyle/>
        <a:p>
          <a:r>
            <a:rPr kumimoji="1" lang="en-US" altLang="ja-JP" dirty="0"/>
            <a:t>Slitting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Vacuum drying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862610B-7C6E-40A4-80CE-0045B002246F}" type="pres">
      <dgm:prSet presAssocID="{5C0EA469-8E27-4F19-84A9-59770F769E5F}" presName="parTxOnly" presStyleLbl="node1" presStyleIdx="0" presStyleCnt="6">
        <dgm:presLayoutVars>
          <dgm:chMax val="0"/>
          <dgm:chPref val="0"/>
          <dgm:bulletEnabled val="1"/>
        </dgm:presLayoutVars>
      </dgm:prSet>
      <dgm:spPr/>
    </dgm:pt>
    <dgm:pt modelId="{C62823CE-2D95-43AC-8C3E-1A958FC065DD}" type="pres">
      <dgm:prSet presAssocID="{D84FC871-F679-46D4-9DB7-1A6BDE1E6D00}" presName="parTxOnlySpace" presStyleCnt="0"/>
      <dgm:spPr/>
    </dgm:pt>
    <dgm:pt modelId="{76523A1C-E2B9-4AF9-8FC4-437132701FB6}" type="pres">
      <dgm:prSet presAssocID="{34129EAD-6C87-4B5A-8311-F5A050CF843F}" presName="parTxOnly" presStyleLbl="node1" presStyleIdx="1" presStyleCnt="6">
        <dgm:presLayoutVars>
          <dgm:chMax val="0"/>
          <dgm:chPref val="0"/>
          <dgm:bulletEnabled val="1"/>
        </dgm:presLayoutVars>
      </dgm:prSet>
      <dgm:spPr/>
    </dgm:pt>
    <dgm:pt modelId="{C20A6F30-961A-41C6-8783-E28C81B0A3F9}" type="pres">
      <dgm:prSet presAssocID="{A922BC9E-8917-4C6B-9219-65495AF39FCA}" presName="parTxOnlySpace" presStyleCnt="0"/>
      <dgm:spPr/>
    </dgm:pt>
    <dgm:pt modelId="{A2E0CC5A-3C2C-436D-84D4-3A05EF03A85A}" type="pres">
      <dgm:prSet presAssocID="{86FB2CC3-768E-49D8-B865-6CFDAFD61673}" presName="parTxOnly" presStyleLbl="node1" presStyleIdx="2" presStyleCnt="6">
        <dgm:presLayoutVars>
          <dgm:chMax val="0"/>
          <dgm:chPref val="0"/>
          <dgm:bulletEnabled val="1"/>
        </dgm:presLayoutVars>
      </dgm:prSet>
      <dgm:spPr/>
    </dgm:pt>
    <dgm:pt modelId="{516D5017-CC22-42E3-95FA-EC3D8D3783D7}" type="pres">
      <dgm:prSet presAssocID="{BDB23706-E6CC-4C43-A493-F54B37D3DB77}" presName="parTxOnlySpace" presStyleCnt="0"/>
      <dgm:spPr/>
    </dgm:pt>
    <dgm:pt modelId="{19B52DFB-174C-416B-8CE7-0EA748C55443}" type="pres">
      <dgm:prSet presAssocID="{329BA5F4-5BD9-4A0B-9D76-8BA4AD451A4F}" presName="parTxOnly" presStyleLbl="node1" presStyleIdx="3" presStyleCnt="6">
        <dgm:presLayoutVars>
          <dgm:chMax val="0"/>
          <dgm:chPref val="0"/>
          <dgm:bulletEnabled val="1"/>
        </dgm:presLayoutVars>
      </dgm:prSet>
      <dgm:spPr/>
    </dgm:pt>
    <dgm:pt modelId="{11D60380-24FA-46EC-9B19-7851FF200954}" type="pres">
      <dgm:prSet presAssocID="{EB4311B0-9F7D-47AC-8A8C-82CA13D40BFD}" presName="parTxOnlySpace" presStyleCnt="0"/>
      <dgm:spPr/>
    </dgm:pt>
    <dgm:pt modelId="{A59F616D-F336-4F10-89BF-6F49BA170F0E}" type="pres">
      <dgm:prSet presAssocID="{DEA698E9-E74C-43B6-94A2-ED34C7B53556}" presName="parTxOnly" presStyleLbl="node1" presStyleIdx="4" presStyleCnt="6">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5" presStyleCnt="6">
        <dgm:presLayoutVars>
          <dgm:chMax val="0"/>
          <dgm:chPref val="0"/>
          <dgm:bulletEnabled val="1"/>
        </dgm:presLayoutVars>
      </dgm:prSet>
      <dgm:spPr/>
    </dgm:pt>
  </dgm:ptLst>
  <dgm:cxnLst>
    <dgm:cxn modelId="{68497226-D258-4861-969D-9577CF42E01B}" type="presOf" srcId="{86FB2CC3-768E-49D8-B865-6CFDAFD61673}" destId="{A2E0CC5A-3C2C-436D-84D4-3A05EF03A85A}" srcOrd="0" destOrd="0" presId="urn:microsoft.com/office/officeart/2005/8/layout/chevron1"/>
    <dgm:cxn modelId="{E4EF0F4F-49C0-4EA9-B15A-7FEA63D765F0}" type="presOf" srcId="{329BA5F4-5BD9-4A0B-9D76-8BA4AD451A4F}" destId="{19B52DFB-174C-416B-8CE7-0EA748C55443}"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A37AC58-5B67-491F-B802-3C91B06F04E7}" srcId="{CCC86086-AE36-485D-B9CB-0385F14DB348}" destId="{5C0EA469-8E27-4F19-84A9-59770F769E5F}" srcOrd="0" destOrd="0" parTransId="{49E179FD-2206-4A3F-9DE4-9389272ED30A}" sibTransId="{D84FC871-F679-46D4-9DB7-1A6BDE1E6D00}"/>
    <dgm:cxn modelId="{97E6A55F-B8AB-4905-A55F-656C96BAE96A}" type="presOf" srcId="{34129EAD-6C87-4B5A-8311-F5A050CF843F}" destId="{76523A1C-E2B9-4AF9-8FC4-437132701FB6}" srcOrd="0" destOrd="0" presId="urn:microsoft.com/office/officeart/2005/8/layout/chevron1"/>
    <dgm:cxn modelId="{C30CFF65-5517-44A8-A2D8-00566AC95EB9}" srcId="{CCC86086-AE36-485D-B9CB-0385F14DB348}" destId="{28D7052B-4465-414E-AD31-7A2F527C958F}" srcOrd="5" destOrd="0" parTransId="{BF7B8967-BFA7-4BD0-9AAB-54792796AC19}" sibTransId="{99C9B157-1092-4D8E-9D32-699AD0CC2974}"/>
    <dgm:cxn modelId="{BE44EB8B-7ACB-4FB2-800B-537429B67EEF}" srcId="{CCC86086-AE36-485D-B9CB-0385F14DB348}" destId="{34129EAD-6C87-4B5A-8311-F5A050CF843F}" srcOrd="1" destOrd="0" parTransId="{ECAF07E1-F959-467E-9758-BE8FF0C8C210}" sibTransId="{A922BC9E-8917-4C6B-9219-65495AF39FCA}"/>
    <dgm:cxn modelId="{9AF6F08B-9270-4DEE-8333-A11CAE60C4EF}" type="presOf" srcId="{28D7052B-4465-414E-AD31-7A2F527C958F}" destId="{DAD7E95F-5251-4252-8480-71ABE7B24DD5}" srcOrd="0" destOrd="0" presId="urn:microsoft.com/office/officeart/2005/8/layout/chevron1"/>
    <dgm:cxn modelId="{149CAB9A-1241-48F0-8BA1-F32C8B54E9A1}" type="presOf" srcId="{5C0EA469-8E27-4F19-84A9-59770F769E5F}" destId="{3862610B-7C6E-40A4-80CE-0045B002246F}" srcOrd="0" destOrd="0" presId="urn:microsoft.com/office/officeart/2005/8/layout/chevron1"/>
    <dgm:cxn modelId="{12ECD39D-C9D4-4A37-8662-D485D8171544}" srcId="{CCC86086-AE36-485D-B9CB-0385F14DB348}" destId="{DEA698E9-E74C-43B6-94A2-ED34C7B53556}" srcOrd="4" destOrd="0" parTransId="{E0A9DB48-A183-425B-9F50-ADABDC8214A9}" sibTransId="{3C291341-0DB7-42D4-8B90-FF797B58D6D4}"/>
    <dgm:cxn modelId="{5612BDA3-C7B1-486B-98A5-02EB7EA1B0F8}" srcId="{CCC86086-AE36-485D-B9CB-0385F14DB348}" destId="{329BA5F4-5BD9-4A0B-9D76-8BA4AD451A4F}" srcOrd="3" destOrd="0" parTransId="{BF786ADD-7D71-4921-9C1A-ED8ABB328BF4}" sibTransId="{EB4311B0-9F7D-47AC-8A8C-82CA13D40BFD}"/>
    <dgm:cxn modelId="{F61765AD-BE7A-4E0A-855C-28A720FA9B41}" srcId="{CCC86086-AE36-485D-B9CB-0385F14DB348}" destId="{86FB2CC3-768E-49D8-B865-6CFDAFD61673}" srcOrd="2" destOrd="0" parTransId="{1EBF28A6-6A55-42EC-A39B-A32B0B7F910C}" sibTransId="{BDB23706-E6CC-4C43-A493-F54B37D3DB77}"/>
    <dgm:cxn modelId="{2C1B8AED-743A-4E01-B486-480D6BF59620}" type="presOf" srcId="{DEA698E9-E74C-43B6-94A2-ED34C7B53556}" destId="{A59F616D-F336-4F10-89BF-6F49BA170F0E}" srcOrd="0" destOrd="0" presId="urn:microsoft.com/office/officeart/2005/8/layout/chevron1"/>
    <dgm:cxn modelId="{443BCB5F-31F0-4C41-8058-5CDB9495B59E}" type="presParOf" srcId="{D60669C7-1881-47D5-A8E8-C65F679C0D1D}" destId="{3862610B-7C6E-40A4-80CE-0045B002246F}" srcOrd="0" destOrd="0" presId="urn:microsoft.com/office/officeart/2005/8/layout/chevron1"/>
    <dgm:cxn modelId="{91A261DA-4641-4479-95AE-F98C3DE2F2A3}" type="presParOf" srcId="{D60669C7-1881-47D5-A8E8-C65F679C0D1D}" destId="{C62823CE-2D95-43AC-8C3E-1A958FC065DD}" srcOrd="1" destOrd="0" presId="urn:microsoft.com/office/officeart/2005/8/layout/chevron1"/>
    <dgm:cxn modelId="{F911DAB4-E681-4DFF-8345-4AF49BFDEBDC}" type="presParOf" srcId="{D60669C7-1881-47D5-A8E8-C65F679C0D1D}" destId="{76523A1C-E2B9-4AF9-8FC4-437132701FB6}" srcOrd="2" destOrd="0" presId="urn:microsoft.com/office/officeart/2005/8/layout/chevron1"/>
    <dgm:cxn modelId="{BECA9D83-65BE-4220-96B3-313F77BDF628}" type="presParOf" srcId="{D60669C7-1881-47D5-A8E8-C65F679C0D1D}" destId="{C20A6F30-961A-41C6-8783-E28C81B0A3F9}" srcOrd="3" destOrd="0" presId="urn:microsoft.com/office/officeart/2005/8/layout/chevron1"/>
    <dgm:cxn modelId="{F8ADFAAC-B931-4DF9-8D2F-0594C4536848}" type="presParOf" srcId="{D60669C7-1881-47D5-A8E8-C65F679C0D1D}" destId="{A2E0CC5A-3C2C-436D-84D4-3A05EF03A85A}" srcOrd="4" destOrd="0" presId="urn:microsoft.com/office/officeart/2005/8/layout/chevron1"/>
    <dgm:cxn modelId="{E3A016CF-9371-4D89-B2B0-D748BA4DC3FC}" type="presParOf" srcId="{D60669C7-1881-47D5-A8E8-C65F679C0D1D}" destId="{516D5017-CC22-42E3-95FA-EC3D8D3783D7}" srcOrd="5" destOrd="0" presId="urn:microsoft.com/office/officeart/2005/8/layout/chevron1"/>
    <dgm:cxn modelId="{0DAA26C6-02A2-4CF3-BD74-0C94492DE690}" type="presParOf" srcId="{D60669C7-1881-47D5-A8E8-C65F679C0D1D}" destId="{19B52DFB-174C-416B-8CE7-0EA748C55443}" srcOrd="6" destOrd="0" presId="urn:microsoft.com/office/officeart/2005/8/layout/chevron1"/>
    <dgm:cxn modelId="{E6B8D31E-ABD1-4F53-84C9-9F71317BCFC8}" type="presParOf" srcId="{D60669C7-1881-47D5-A8E8-C65F679C0D1D}" destId="{11D60380-24FA-46EC-9B19-7851FF200954}" srcOrd="7" destOrd="0" presId="urn:microsoft.com/office/officeart/2005/8/layout/chevron1"/>
    <dgm:cxn modelId="{184562FE-990E-482A-9225-24A0A9E5F3D8}" type="presParOf" srcId="{D60669C7-1881-47D5-A8E8-C65F679C0D1D}" destId="{A59F616D-F336-4F10-89BF-6F49BA170F0E}" srcOrd="8" destOrd="0" presId="urn:microsoft.com/office/officeart/2005/8/layout/chevron1"/>
    <dgm:cxn modelId="{09A20F98-8A39-499F-BDF0-02800770C418}" type="presParOf" srcId="{D60669C7-1881-47D5-A8E8-C65F679C0D1D}" destId="{1B8871FE-2478-4480-AC47-4E2F9068398F}" srcOrd="9" destOrd="0" presId="urn:microsoft.com/office/officeart/2005/8/layout/chevron1"/>
    <dgm:cxn modelId="{FC0BAB71-F23E-42AC-BF1D-0B13ECFE2C87}" type="presParOf" srcId="{D60669C7-1881-47D5-A8E8-C65F679C0D1D}" destId="{DAD7E95F-5251-4252-8480-71ABE7B24DD5}"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3_1" csCatId="accent3" phldr="1"/>
      <dgm:spPr/>
      <dgm:t>
        <a:bodyPr/>
        <a:lstStyle/>
        <a:p>
          <a:endParaRPr kumimoji="1" lang="ja-JP" altLang="en-US"/>
        </a:p>
      </dgm:t>
    </dgm:pt>
    <dgm:pt modelId="{DEA698E9-E74C-43B6-94A2-ED34C7B53556}">
      <dgm:prSet/>
      <dgm:spPr/>
      <dgm:t>
        <a:bodyPr/>
        <a:lstStyle/>
        <a:p>
          <a:r>
            <a:rPr kumimoji="1" lang="en-US" altLang="ja-JP" dirty="0"/>
            <a:t>Degassing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HT aging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C41F1C44-DAD9-411E-AD9A-44FAF518205B}">
      <dgm:prSet/>
      <dgm:spPr>
        <a:solidFill>
          <a:srgbClr val="FFFFCC"/>
        </a:solidFill>
      </dgm:spPr>
      <dgm:t>
        <a:bodyPr/>
        <a:lstStyle/>
        <a:p>
          <a:r>
            <a:rPr kumimoji="1" lang="en-US" altLang="ja-JP" b="0" u="sng" dirty="0">
              <a:solidFill>
                <a:srgbClr val="FF0000"/>
              </a:solidFill>
            </a:rPr>
            <a:t>End of Line testing</a:t>
          </a:r>
          <a:endParaRPr kumimoji="1" lang="ja-JP" altLang="en-US" b="0" u="sng" dirty="0">
            <a:solidFill>
              <a:srgbClr val="FF0000"/>
            </a:solidFill>
          </a:endParaRPr>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D20C3AC7-C097-4AD0-8BCE-688D6D4C6F5F}">
      <dgm:prSet/>
      <dgm:spPr/>
      <dgm:t>
        <a:bodyPr/>
        <a:lstStyle/>
        <a:p>
          <a:r>
            <a:rPr kumimoji="1" lang="en-US" altLang="ja-JP" dirty="0"/>
            <a:t>Formation</a:t>
          </a:r>
          <a:endParaRPr kumimoji="1" lang="ja-JP" altLang="en-US" dirty="0"/>
        </a:p>
      </dgm:t>
    </dgm:pt>
    <dgm:pt modelId="{C6AA7F87-40E4-426B-94FC-2284FB068C05}" type="parTrans" cxnId="{F3C0C765-9CEF-46DC-ADA1-D4FF67377502}">
      <dgm:prSet/>
      <dgm:spPr/>
      <dgm:t>
        <a:bodyPr/>
        <a:lstStyle/>
        <a:p>
          <a:endParaRPr kumimoji="1" lang="ja-JP" altLang="en-US"/>
        </a:p>
      </dgm:t>
    </dgm:pt>
    <dgm:pt modelId="{0DA6581D-57B7-4D5F-AD37-6187546876E8}" type="sibTrans" cxnId="{F3C0C765-9CEF-46DC-ADA1-D4FF67377502}">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ABC6AD9-8799-48BD-9132-007785A14E1A}" type="pres">
      <dgm:prSet presAssocID="{D20C3AC7-C097-4AD0-8BCE-688D6D4C6F5F}" presName="parTxOnly" presStyleLbl="node1" presStyleIdx="0" presStyleCnt="4">
        <dgm:presLayoutVars>
          <dgm:chMax val="0"/>
          <dgm:chPref val="0"/>
          <dgm:bulletEnabled val="1"/>
        </dgm:presLayoutVars>
      </dgm:prSet>
      <dgm:spPr/>
    </dgm:pt>
    <dgm:pt modelId="{3E31CE00-923B-4EFA-9032-7EF3133318F7}" type="pres">
      <dgm:prSet presAssocID="{0DA6581D-57B7-4D5F-AD37-6187546876E8}" presName="parTxOnlySpace" presStyleCnt="0"/>
      <dgm:spPr/>
    </dgm:pt>
    <dgm:pt modelId="{A59F616D-F336-4F10-89BF-6F49BA170F0E}" type="pres">
      <dgm:prSet presAssocID="{DEA698E9-E74C-43B6-94A2-ED34C7B53556}" presName="parTxOnly" presStyleLbl="node1" presStyleIdx="1" presStyleCnt="4">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2" presStyleCnt="4">
        <dgm:presLayoutVars>
          <dgm:chMax val="0"/>
          <dgm:chPref val="0"/>
          <dgm:bulletEnabled val="1"/>
        </dgm:presLayoutVars>
      </dgm:prSet>
      <dgm:spPr/>
    </dgm:pt>
    <dgm:pt modelId="{CA450A85-B468-4A8A-B35C-115E1AA0553B}" type="pres">
      <dgm:prSet presAssocID="{99C9B157-1092-4D8E-9D32-699AD0CC2974}" presName="parTxOnlySpace" presStyleCnt="0"/>
      <dgm:spPr/>
    </dgm:pt>
    <dgm:pt modelId="{A5EADA05-6266-4DAF-ABB6-497C2969CEFB}" type="pres">
      <dgm:prSet presAssocID="{C41F1C44-DAD9-411E-AD9A-44FAF518205B}" presName="parTxOnly" presStyleLbl="node1" presStyleIdx="3" presStyleCnt="4" custLinFactNeighborX="821">
        <dgm:presLayoutVars>
          <dgm:chMax val="0"/>
          <dgm:chPref val="0"/>
          <dgm:bulletEnabled val="1"/>
        </dgm:presLayoutVars>
      </dgm:prSet>
      <dgm:spPr/>
    </dgm:pt>
  </dgm:ptLst>
  <dgm:cxnLst>
    <dgm:cxn modelId="{E74A631B-5D03-443E-930F-C372F1043E8C}" type="presOf" srcId="{D20C3AC7-C097-4AD0-8BCE-688D6D4C6F5F}" destId="{3ABC6AD9-8799-48BD-9132-007785A14E1A}"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3C0C765-9CEF-46DC-ADA1-D4FF67377502}" srcId="{CCC86086-AE36-485D-B9CB-0385F14DB348}" destId="{D20C3AC7-C097-4AD0-8BCE-688D6D4C6F5F}" srcOrd="0" destOrd="0" parTransId="{C6AA7F87-40E4-426B-94FC-2284FB068C05}" sibTransId="{0DA6581D-57B7-4D5F-AD37-6187546876E8}"/>
    <dgm:cxn modelId="{C30CFF65-5517-44A8-A2D8-00566AC95EB9}" srcId="{CCC86086-AE36-485D-B9CB-0385F14DB348}" destId="{28D7052B-4465-414E-AD31-7A2F527C958F}" srcOrd="2" destOrd="0" parTransId="{BF7B8967-BFA7-4BD0-9AAB-54792796AC19}" sibTransId="{99C9B157-1092-4D8E-9D32-699AD0CC2974}"/>
    <dgm:cxn modelId="{9FD48E66-EFCD-4ED9-90D3-755EBD5C9DB1}" srcId="{CCC86086-AE36-485D-B9CB-0385F14DB348}" destId="{C41F1C44-DAD9-411E-AD9A-44FAF518205B}" srcOrd="3"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9AF6F08B-9270-4DEE-8333-A11CAE60C4EF}" type="presOf" srcId="{28D7052B-4465-414E-AD31-7A2F527C958F}" destId="{DAD7E95F-5251-4252-8480-71ABE7B24DD5}" srcOrd="0" destOrd="0" presId="urn:microsoft.com/office/officeart/2005/8/layout/chevron1"/>
    <dgm:cxn modelId="{12ECD39D-C9D4-4A37-8662-D485D8171544}" srcId="{CCC86086-AE36-485D-B9CB-0385F14DB348}" destId="{DEA698E9-E74C-43B6-94A2-ED34C7B53556}" srcOrd="1" destOrd="0" parTransId="{E0A9DB48-A183-425B-9F50-ADABDC8214A9}" sibTransId="{3C291341-0DB7-42D4-8B90-FF797B58D6D4}"/>
    <dgm:cxn modelId="{2C1B8AED-743A-4E01-B486-480D6BF59620}" type="presOf" srcId="{DEA698E9-E74C-43B6-94A2-ED34C7B53556}" destId="{A59F616D-F336-4F10-89BF-6F49BA170F0E}" srcOrd="0" destOrd="0" presId="urn:microsoft.com/office/officeart/2005/8/layout/chevron1"/>
    <dgm:cxn modelId="{6CED0B67-6C40-4475-A446-CFABADAE3377}" type="presParOf" srcId="{D60669C7-1881-47D5-A8E8-C65F679C0D1D}" destId="{3ABC6AD9-8799-48BD-9132-007785A14E1A}" srcOrd="0" destOrd="0" presId="urn:microsoft.com/office/officeart/2005/8/layout/chevron1"/>
    <dgm:cxn modelId="{94483DC6-FD00-41A3-8B99-8F4BF2DFA74E}" type="presParOf" srcId="{D60669C7-1881-47D5-A8E8-C65F679C0D1D}" destId="{3E31CE00-923B-4EFA-9032-7EF3133318F7}" srcOrd="1" destOrd="0" presId="urn:microsoft.com/office/officeart/2005/8/layout/chevron1"/>
    <dgm:cxn modelId="{184562FE-990E-482A-9225-24A0A9E5F3D8}" type="presParOf" srcId="{D60669C7-1881-47D5-A8E8-C65F679C0D1D}" destId="{A59F616D-F336-4F10-89BF-6F49BA170F0E}" srcOrd="2" destOrd="0" presId="urn:microsoft.com/office/officeart/2005/8/layout/chevron1"/>
    <dgm:cxn modelId="{09A20F98-8A39-499F-BDF0-02800770C418}" type="presParOf" srcId="{D60669C7-1881-47D5-A8E8-C65F679C0D1D}" destId="{1B8871FE-2478-4480-AC47-4E2F9068398F}" srcOrd="3" destOrd="0" presId="urn:microsoft.com/office/officeart/2005/8/layout/chevron1"/>
    <dgm:cxn modelId="{FC0BAB71-F23E-42AC-BF1D-0B13ECFE2C87}" type="presParOf" srcId="{D60669C7-1881-47D5-A8E8-C65F679C0D1D}" destId="{DAD7E95F-5251-4252-8480-71ABE7B24DD5}" srcOrd="4" destOrd="0" presId="urn:microsoft.com/office/officeart/2005/8/layout/chevron1"/>
    <dgm:cxn modelId="{1542A778-94D8-450E-9977-03C958BBC7CE}" type="presParOf" srcId="{D60669C7-1881-47D5-A8E8-C65F679C0D1D}" destId="{CA450A85-B468-4A8A-B35C-115E1AA0553B}" srcOrd="5" destOrd="0" presId="urn:microsoft.com/office/officeart/2005/8/layout/chevron1"/>
    <dgm:cxn modelId="{42E5F251-B41E-4001-BAFE-0D81B9BB9E7C}" type="presParOf" srcId="{D60669C7-1881-47D5-A8E8-C65F679C0D1D}" destId="{A5EADA05-6266-4DAF-ABB6-497C2969CEFB}"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1_1" csCatId="accent1" phldr="1"/>
      <dgm:spPr/>
      <dgm:t>
        <a:bodyPr/>
        <a:lstStyle/>
        <a:p>
          <a:endParaRPr kumimoji="1" lang="ja-JP" altLang="en-US"/>
        </a:p>
      </dgm:t>
    </dgm:pt>
    <dgm:pt modelId="{C41F1C44-DAD9-411E-AD9A-44FAF518205B}">
      <dgm:prSet/>
      <dgm:spPr/>
      <dgm:t>
        <a:bodyPr/>
        <a:lstStyle/>
        <a:p>
          <a:r>
            <a:rPr kumimoji="1" lang="en-US" altLang="ja-JP" dirty="0"/>
            <a:t>Separation</a:t>
          </a:r>
          <a:endParaRPr kumimoji="1" lang="ja-JP" altLang="en-US" dirty="0"/>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C0AAA762-7CD7-4906-B1CE-DD8230E23930}">
      <dgm:prSet phldrT="[テキスト]"/>
      <dgm:spPr/>
      <dgm:t>
        <a:bodyPr/>
        <a:lstStyle/>
        <a:p>
          <a:r>
            <a:rPr kumimoji="1" lang="en-US" altLang="ja-JP" dirty="0"/>
            <a:t>Stacking Winding</a:t>
          </a:r>
        </a:p>
      </dgm:t>
    </dgm:pt>
    <dgm:pt modelId="{0C606A6E-329B-46DF-8230-4B0A6B022948}" type="parTrans" cxnId="{504B1435-0764-410E-8251-F4FDD865A9BF}">
      <dgm:prSet/>
      <dgm:spPr/>
      <dgm:t>
        <a:bodyPr/>
        <a:lstStyle/>
        <a:p>
          <a:endParaRPr kumimoji="1" lang="ja-JP" altLang="en-US"/>
        </a:p>
      </dgm:t>
    </dgm:pt>
    <dgm:pt modelId="{69037965-8ED9-4F52-B897-515A1E366680}" type="sibTrans" cxnId="{504B1435-0764-410E-8251-F4FDD865A9BF}">
      <dgm:prSet/>
      <dgm:spPr/>
      <dgm:t>
        <a:bodyPr/>
        <a:lstStyle/>
        <a:p>
          <a:endParaRPr kumimoji="1" lang="ja-JP" altLang="en-US"/>
        </a:p>
      </dgm:t>
    </dgm:pt>
    <dgm:pt modelId="{9400D411-D4A0-4E76-8CCE-81A39B33BBB5}">
      <dgm:prSet phldrT="[テキスト]"/>
      <dgm:spPr/>
      <dgm:t>
        <a:bodyPr/>
        <a:lstStyle/>
        <a:p>
          <a:r>
            <a:rPr kumimoji="1" lang="en-US" altLang="ja-JP" dirty="0"/>
            <a:t>Packaging</a:t>
          </a:r>
          <a:endParaRPr kumimoji="1" lang="ja-JP" altLang="en-US" dirty="0"/>
        </a:p>
      </dgm:t>
    </dgm:pt>
    <dgm:pt modelId="{490D1F8A-6ED0-4BA8-A038-D8BF997F815C}" type="parTrans" cxnId="{59A089F5-9AC9-4820-8E93-B95E6C48E80A}">
      <dgm:prSet/>
      <dgm:spPr/>
      <dgm:t>
        <a:bodyPr/>
        <a:lstStyle/>
        <a:p>
          <a:endParaRPr kumimoji="1" lang="ja-JP" altLang="en-US"/>
        </a:p>
      </dgm:t>
    </dgm:pt>
    <dgm:pt modelId="{D53AA4B6-097D-47F3-AC9D-1368FDB25A77}" type="sibTrans" cxnId="{59A089F5-9AC9-4820-8E93-B95E6C48E80A}">
      <dgm:prSet/>
      <dgm:spPr/>
      <dgm:t>
        <a:bodyPr/>
        <a:lstStyle/>
        <a:p>
          <a:endParaRPr kumimoji="1" lang="ja-JP" altLang="en-US"/>
        </a:p>
      </dgm:t>
    </dgm:pt>
    <dgm:pt modelId="{89046D06-DDC4-4C08-9391-80182C83733C}">
      <dgm:prSet phldrT="[テキスト]" custT="1"/>
      <dgm:spPr>
        <a:solidFill>
          <a:srgbClr val="FFFF00"/>
        </a:solidFill>
      </dgm:spPr>
      <dgm:t>
        <a:bodyPr/>
        <a:lstStyle/>
        <a:p>
          <a:r>
            <a:rPr kumimoji="1" lang="en-US" altLang="ja-JP" sz="1400" b="1" u="sng" dirty="0">
              <a:solidFill>
                <a:srgbClr val="FF0000"/>
              </a:solidFill>
            </a:rPr>
            <a:t>Electrolyte filling</a:t>
          </a:r>
          <a:endParaRPr kumimoji="1" lang="ja-JP" altLang="en-US" sz="1400" b="1" u="sng" dirty="0">
            <a:solidFill>
              <a:srgbClr val="FF0000"/>
            </a:solidFill>
          </a:endParaRPr>
        </a:p>
      </dgm:t>
    </dgm:pt>
    <dgm:pt modelId="{A98E804C-AEBC-4D1D-81F8-EBA3DC1A536D}" type="parTrans" cxnId="{6B727288-5AAD-4DC9-B4A0-02F38F8CB7AA}">
      <dgm:prSet/>
      <dgm:spPr/>
      <dgm:t>
        <a:bodyPr/>
        <a:lstStyle/>
        <a:p>
          <a:endParaRPr kumimoji="1" lang="ja-JP" altLang="en-US"/>
        </a:p>
      </dgm:t>
    </dgm:pt>
    <dgm:pt modelId="{AA735BC7-67BF-4A07-9861-B067D0394766}" type="sibTrans" cxnId="{6B727288-5AAD-4DC9-B4A0-02F38F8CB7AA}">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A5EADA05-6266-4DAF-ABB6-497C2969CEFB}" type="pres">
      <dgm:prSet presAssocID="{C41F1C44-DAD9-411E-AD9A-44FAF518205B}" presName="parTxOnly" presStyleLbl="node1" presStyleIdx="0" presStyleCnt="4">
        <dgm:presLayoutVars>
          <dgm:chMax val="0"/>
          <dgm:chPref val="0"/>
          <dgm:bulletEnabled val="1"/>
        </dgm:presLayoutVars>
      </dgm:prSet>
      <dgm:spPr/>
    </dgm:pt>
    <dgm:pt modelId="{DC5AFEA8-6B1D-43A8-8DAF-DE9ABD7FA7EA}" type="pres">
      <dgm:prSet presAssocID="{C5B5DEC5-28CD-460C-AE83-2EE96FB78C06}" presName="parTxOnlySpace" presStyleCnt="0"/>
      <dgm:spPr/>
    </dgm:pt>
    <dgm:pt modelId="{97B9A804-4BB5-4C11-82BA-E8F74340CAB3}" type="pres">
      <dgm:prSet presAssocID="{C0AAA762-7CD7-4906-B1CE-DD8230E23930}" presName="parTxOnly" presStyleLbl="node1" presStyleIdx="1" presStyleCnt="4">
        <dgm:presLayoutVars>
          <dgm:chMax val="0"/>
          <dgm:chPref val="0"/>
          <dgm:bulletEnabled val="1"/>
        </dgm:presLayoutVars>
      </dgm:prSet>
      <dgm:spPr/>
    </dgm:pt>
    <dgm:pt modelId="{159B0FA2-6830-4A8D-8F52-9E0D0AA74B09}" type="pres">
      <dgm:prSet presAssocID="{69037965-8ED9-4F52-B897-515A1E366680}" presName="parTxOnlySpace" presStyleCnt="0"/>
      <dgm:spPr/>
    </dgm:pt>
    <dgm:pt modelId="{5DB216F8-86E0-436A-8F72-37C6465EB9F3}" type="pres">
      <dgm:prSet presAssocID="{9400D411-D4A0-4E76-8CCE-81A39B33BBB5}" presName="parTxOnly" presStyleLbl="node1" presStyleIdx="2" presStyleCnt="4">
        <dgm:presLayoutVars>
          <dgm:chMax val="0"/>
          <dgm:chPref val="0"/>
          <dgm:bulletEnabled val="1"/>
        </dgm:presLayoutVars>
      </dgm:prSet>
      <dgm:spPr/>
    </dgm:pt>
    <dgm:pt modelId="{91664E58-754E-402A-8F9F-1AB15788F78C}" type="pres">
      <dgm:prSet presAssocID="{D53AA4B6-097D-47F3-AC9D-1368FDB25A77}" presName="parTxOnlySpace" presStyleCnt="0"/>
      <dgm:spPr/>
    </dgm:pt>
    <dgm:pt modelId="{D88E7E02-B17A-4B65-96C5-F5A84404A8E2}" type="pres">
      <dgm:prSet presAssocID="{89046D06-DDC4-4C08-9391-80182C83733C}" presName="parTxOnly" presStyleLbl="node1" presStyleIdx="3" presStyleCnt="4" custScaleX="114089">
        <dgm:presLayoutVars>
          <dgm:chMax val="0"/>
          <dgm:chPref val="0"/>
          <dgm:bulletEnabled val="1"/>
        </dgm:presLayoutVars>
      </dgm:prSet>
      <dgm:spPr/>
    </dgm:pt>
  </dgm:ptLst>
  <dgm:cxnLst>
    <dgm:cxn modelId="{E4CC5D14-31BD-4A8B-B55C-31BCD50827E7}" type="presOf" srcId="{89046D06-DDC4-4C08-9391-80182C83733C}" destId="{D88E7E02-B17A-4B65-96C5-F5A84404A8E2}" srcOrd="0" destOrd="0" presId="urn:microsoft.com/office/officeart/2005/8/layout/chevron1"/>
    <dgm:cxn modelId="{504B1435-0764-410E-8251-F4FDD865A9BF}" srcId="{CCC86086-AE36-485D-B9CB-0385F14DB348}" destId="{C0AAA762-7CD7-4906-B1CE-DD8230E23930}" srcOrd="1" destOrd="0" parTransId="{0C606A6E-329B-46DF-8230-4B0A6B022948}" sibTransId="{69037965-8ED9-4F52-B897-515A1E366680}"/>
    <dgm:cxn modelId="{69F3434F-40F6-40AC-863B-DECE9BBDC973}" type="presOf" srcId="{CCC86086-AE36-485D-B9CB-0385F14DB348}" destId="{D60669C7-1881-47D5-A8E8-C65F679C0D1D}" srcOrd="0" destOrd="0" presId="urn:microsoft.com/office/officeart/2005/8/layout/chevron1"/>
    <dgm:cxn modelId="{9FD48E66-EFCD-4ED9-90D3-755EBD5C9DB1}" srcId="{CCC86086-AE36-485D-B9CB-0385F14DB348}" destId="{C41F1C44-DAD9-411E-AD9A-44FAF518205B}" srcOrd="0"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6B727288-5AAD-4DC9-B4A0-02F38F8CB7AA}" srcId="{CCC86086-AE36-485D-B9CB-0385F14DB348}" destId="{89046D06-DDC4-4C08-9391-80182C83733C}" srcOrd="3" destOrd="0" parTransId="{A98E804C-AEBC-4D1D-81F8-EBA3DC1A536D}" sibTransId="{AA735BC7-67BF-4A07-9861-B067D0394766}"/>
    <dgm:cxn modelId="{E8661A94-8D06-4B64-9608-3E08AD94E26E}" type="presOf" srcId="{9400D411-D4A0-4E76-8CCE-81A39B33BBB5}" destId="{5DB216F8-86E0-436A-8F72-37C6465EB9F3}" srcOrd="0" destOrd="0" presId="urn:microsoft.com/office/officeart/2005/8/layout/chevron1"/>
    <dgm:cxn modelId="{0E9BDACD-6F2E-4AAB-8C77-1EDFCB842FEE}" type="presOf" srcId="{C0AAA762-7CD7-4906-B1CE-DD8230E23930}" destId="{97B9A804-4BB5-4C11-82BA-E8F74340CAB3}" srcOrd="0" destOrd="0" presId="urn:microsoft.com/office/officeart/2005/8/layout/chevron1"/>
    <dgm:cxn modelId="{59A089F5-9AC9-4820-8E93-B95E6C48E80A}" srcId="{CCC86086-AE36-485D-B9CB-0385F14DB348}" destId="{9400D411-D4A0-4E76-8CCE-81A39B33BBB5}" srcOrd="2" destOrd="0" parTransId="{490D1F8A-6ED0-4BA8-A038-D8BF997F815C}" sibTransId="{D53AA4B6-097D-47F3-AC9D-1368FDB25A77}"/>
    <dgm:cxn modelId="{42E5F251-B41E-4001-BAFE-0D81B9BB9E7C}" type="presParOf" srcId="{D60669C7-1881-47D5-A8E8-C65F679C0D1D}" destId="{A5EADA05-6266-4DAF-ABB6-497C2969CEFB}" srcOrd="0" destOrd="0" presId="urn:microsoft.com/office/officeart/2005/8/layout/chevron1"/>
    <dgm:cxn modelId="{48F64227-A12D-4FC5-B57C-22DEB5D79852}" type="presParOf" srcId="{D60669C7-1881-47D5-A8E8-C65F679C0D1D}" destId="{DC5AFEA8-6B1D-43A8-8DAF-DE9ABD7FA7EA}" srcOrd="1" destOrd="0" presId="urn:microsoft.com/office/officeart/2005/8/layout/chevron1"/>
    <dgm:cxn modelId="{8E8E439A-F1F9-47ED-87DF-2A5297AA9855}" type="presParOf" srcId="{D60669C7-1881-47D5-A8E8-C65F679C0D1D}" destId="{97B9A804-4BB5-4C11-82BA-E8F74340CAB3}" srcOrd="2" destOrd="0" presId="urn:microsoft.com/office/officeart/2005/8/layout/chevron1"/>
    <dgm:cxn modelId="{77359797-07CA-4E38-B908-BB31D740AD5C}" type="presParOf" srcId="{D60669C7-1881-47D5-A8E8-C65F679C0D1D}" destId="{159B0FA2-6830-4A8D-8F52-9E0D0AA74B09}" srcOrd="3" destOrd="0" presId="urn:microsoft.com/office/officeart/2005/8/layout/chevron1"/>
    <dgm:cxn modelId="{66145B91-37DF-4350-B12A-D4C1DBD5D409}" type="presParOf" srcId="{D60669C7-1881-47D5-A8E8-C65F679C0D1D}" destId="{5DB216F8-86E0-436A-8F72-37C6465EB9F3}" srcOrd="4" destOrd="0" presId="urn:microsoft.com/office/officeart/2005/8/layout/chevron1"/>
    <dgm:cxn modelId="{3C2D47CE-A69C-4B7D-A513-5618F4BF6DB3}" type="presParOf" srcId="{D60669C7-1881-47D5-A8E8-C65F679C0D1D}" destId="{91664E58-754E-402A-8F9F-1AB15788F78C}" srcOrd="5" destOrd="0" presId="urn:microsoft.com/office/officeart/2005/8/layout/chevron1"/>
    <dgm:cxn modelId="{D105314E-1D92-4690-856D-249E5C1AD438}" type="presParOf" srcId="{D60669C7-1881-47D5-A8E8-C65F679C0D1D}" destId="{D88E7E02-B17A-4B65-96C5-F5A84404A8E2}" srcOrd="6"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2_1" csCatId="accent2" phldr="1"/>
      <dgm:spPr/>
      <dgm:t>
        <a:bodyPr/>
        <a:lstStyle/>
        <a:p>
          <a:endParaRPr kumimoji="1" lang="ja-JP" altLang="en-US"/>
        </a:p>
      </dgm:t>
    </dgm:pt>
    <dgm:pt modelId="{5C0EA469-8E27-4F19-84A9-59770F769E5F}">
      <dgm:prSet phldrT="[テキスト]"/>
      <dgm:spPr/>
      <dgm:t>
        <a:bodyPr/>
        <a:lstStyle/>
        <a:p>
          <a:r>
            <a:rPr kumimoji="1" lang="en-US" altLang="ja-JP" dirty="0"/>
            <a:t>Mixing</a:t>
          </a:r>
        </a:p>
      </dgm:t>
    </dgm:pt>
    <dgm:pt modelId="{49E179FD-2206-4A3F-9DE4-9389272ED30A}" type="parTrans" cxnId="{FA37AC58-5B67-491F-B802-3C91B06F04E7}">
      <dgm:prSet/>
      <dgm:spPr/>
      <dgm:t>
        <a:bodyPr/>
        <a:lstStyle/>
        <a:p>
          <a:endParaRPr kumimoji="1" lang="ja-JP" altLang="en-US"/>
        </a:p>
      </dgm:t>
    </dgm:pt>
    <dgm:pt modelId="{D84FC871-F679-46D4-9DB7-1A6BDE1E6D00}" type="sibTrans" cxnId="{FA37AC58-5B67-491F-B802-3C91B06F04E7}">
      <dgm:prSet/>
      <dgm:spPr/>
      <dgm:t>
        <a:bodyPr/>
        <a:lstStyle/>
        <a:p>
          <a:endParaRPr kumimoji="1" lang="ja-JP" altLang="en-US"/>
        </a:p>
      </dgm:t>
    </dgm:pt>
    <dgm:pt modelId="{34129EAD-6C87-4B5A-8311-F5A050CF843F}">
      <dgm:prSet phldrT="[テキスト]"/>
      <dgm:spPr/>
      <dgm:t>
        <a:bodyPr/>
        <a:lstStyle/>
        <a:p>
          <a:r>
            <a:rPr kumimoji="1" lang="en-US" altLang="ja-JP" dirty="0"/>
            <a:t>Coating</a:t>
          </a:r>
          <a:endParaRPr kumimoji="1" lang="ja-JP" altLang="en-US" dirty="0"/>
        </a:p>
      </dgm:t>
    </dgm:pt>
    <dgm:pt modelId="{ECAF07E1-F959-467E-9758-BE8FF0C8C210}" type="parTrans" cxnId="{BE44EB8B-7ACB-4FB2-800B-537429B67EEF}">
      <dgm:prSet/>
      <dgm:spPr/>
      <dgm:t>
        <a:bodyPr/>
        <a:lstStyle/>
        <a:p>
          <a:endParaRPr kumimoji="1" lang="ja-JP" altLang="en-US"/>
        </a:p>
      </dgm:t>
    </dgm:pt>
    <dgm:pt modelId="{A922BC9E-8917-4C6B-9219-65495AF39FCA}" type="sibTrans" cxnId="{BE44EB8B-7ACB-4FB2-800B-537429B67EEF}">
      <dgm:prSet/>
      <dgm:spPr/>
      <dgm:t>
        <a:bodyPr/>
        <a:lstStyle/>
        <a:p>
          <a:endParaRPr kumimoji="1" lang="ja-JP" altLang="en-US"/>
        </a:p>
      </dgm:t>
    </dgm:pt>
    <dgm:pt modelId="{86FB2CC3-768E-49D8-B865-6CFDAFD61673}">
      <dgm:prSet phldrT="[テキスト]" custT="1"/>
      <dgm:spPr>
        <a:solidFill>
          <a:srgbClr val="FFFFCC"/>
        </a:solidFill>
      </dgm:spPr>
      <dgm:t>
        <a:bodyPr/>
        <a:lstStyle/>
        <a:p>
          <a:r>
            <a:rPr kumimoji="1" lang="en-US" altLang="ja-JP" sz="1400" b="0" u="sng" dirty="0">
              <a:solidFill>
                <a:srgbClr val="FF0000"/>
              </a:solidFill>
            </a:rPr>
            <a:t>Drying</a:t>
          </a:r>
          <a:endParaRPr kumimoji="1" lang="ja-JP" altLang="en-US" sz="1400" b="0" u="sng" dirty="0">
            <a:solidFill>
              <a:srgbClr val="FF0000"/>
            </a:solidFill>
          </a:endParaRPr>
        </a:p>
      </dgm:t>
    </dgm:pt>
    <dgm:pt modelId="{1EBF28A6-6A55-42EC-A39B-A32B0B7F910C}" type="parTrans" cxnId="{F61765AD-BE7A-4E0A-855C-28A720FA9B41}">
      <dgm:prSet/>
      <dgm:spPr/>
      <dgm:t>
        <a:bodyPr/>
        <a:lstStyle/>
        <a:p>
          <a:endParaRPr kumimoji="1" lang="ja-JP" altLang="en-US"/>
        </a:p>
      </dgm:t>
    </dgm:pt>
    <dgm:pt modelId="{BDB23706-E6CC-4C43-A493-F54B37D3DB77}" type="sibTrans" cxnId="{F61765AD-BE7A-4E0A-855C-28A720FA9B41}">
      <dgm:prSet/>
      <dgm:spPr/>
      <dgm:t>
        <a:bodyPr/>
        <a:lstStyle/>
        <a:p>
          <a:endParaRPr kumimoji="1" lang="ja-JP" altLang="en-US"/>
        </a:p>
      </dgm:t>
    </dgm:pt>
    <dgm:pt modelId="{329BA5F4-5BD9-4A0B-9D76-8BA4AD451A4F}">
      <dgm:prSet/>
      <dgm:spPr/>
      <dgm:t>
        <a:bodyPr/>
        <a:lstStyle/>
        <a:p>
          <a:r>
            <a:rPr kumimoji="1" lang="en-US" altLang="ja-JP" dirty="0"/>
            <a:t>Calendering</a:t>
          </a:r>
          <a:endParaRPr kumimoji="1" lang="ja-JP" altLang="en-US" dirty="0"/>
        </a:p>
      </dgm:t>
    </dgm:pt>
    <dgm:pt modelId="{BF786ADD-7D71-4921-9C1A-ED8ABB328BF4}" type="parTrans" cxnId="{5612BDA3-C7B1-486B-98A5-02EB7EA1B0F8}">
      <dgm:prSet/>
      <dgm:spPr/>
      <dgm:t>
        <a:bodyPr/>
        <a:lstStyle/>
        <a:p>
          <a:endParaRPr kumimoji="1" lang="ja-JP" altLang="en-US"/>
        </a:p>
      </dgm:t>
    </dgm:pt>
    <dgm:pt modelId="{EB4311B0-9F7D-47AC-8A8C-82CA13D40BFD}" type="sibTrans" cxnId="{5612BDA3-C7B1-486B-98A5-02EB7EA1B0F8}">
      <dgm:prSet/>
      <dgm:spPr/>
      <dgm:t>
        <a:bodyPr/>
        <a:lstStyle/>
        <a:p>
          <a:endParaRPr kumimoji="1" lang="ja-JP" altLang="en-US"/>
        </a:p>
      </dgm:t>
    </dgm:pt>
    <dgm:pt modelId="{DEA698E9-E74C-43B6-94A2-ED34C7B53556}">
      <dgm:prSet/>
      <dgm:spPr/>
      <dgm:t>
        <a:bodyPr/>
        <a:lstStyle/>
        <a:p>
          <a:r>
            <a:rPr kumimoji="1" lang="en-US" altLang="ja-JP" dirty="0"/>
            <a:t>Slitting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Vacuum drying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862610B-7C6E-40A4-80CE-0045B002246F}" type="pres">
      <dgm:prSet presAssocID="{5C0EA469-8E27-4F19-84A9-59770F769E5F}" presName="parTxOnly" presStyleLbl="node1" presStyleIdx="0" presStyleCnt="6">
        <dgm:presLayoutVars>
          <dgm:chMax val="0"/>
          <dgm:chPref val="0"/>
          <dgm:bulletEnabled val="1"/>
        </dgm:presLayoutVars>
      </dgm:prSet>
      <dgm:spPr/>
    </dgm:pt>
    <dgm:pt modelId="{C62823CE-2D95-43AC-8C3E-1A958FC065DD}" type="pres">
      <dgm:prSet presAssocID="{D84FC871-F679-46D4-9DB7-1A6BDE1E6D00}" presName="parTxOnlySpace" presStyleCnt="0"/>
      <dgm:spPr/>
    </dgm:pt>
    <dgm:pt modelId="{76523A1C-E2B9-4AF9-8FC4-437132701FB6}" type="pres">
      <dgm:prSet presAssocID="{34129EAD-6C87-4B5A-8311-F5A050CF843F}" presName="parTxOnly" presStyleLbl="node1" presStyleIdx="1" presStyleCnt="6">
        <dgm:presLayoutVars>
          <dgm:chMax val="0"/>
          <dgm:chPref val="0"/>
          <dgm:bulletEnabled val="1"/>
        </dgm:presLayoutVars>
      </dgm:prSet>
      <dgm:spPr/>
    </dgm:pt>
    <dgm:pt modelId="{C20A6F30-961A-41C6-8783-E28C81B0A3F9}" type="pres">
      <dgm:prSet presAssocID="{A922BC9E-8917-4C6B-9219-65495AF39FCA}" presName="parTxOnlySpace" presStyleCnt="0"/>
      <dgm:spPr/>
    </dgm:pt>
    <dgm:pt modelId="{A2E0CC5A-3C2C-436D-84D4-3A05EF03A85A}" type="pres">
      <dgm:prSet presAssocID="{86FB2CC3-768E-49D8-B865-6CFDAFD61673}" presName="parTxOnly" presStyleLbl="node1" presStyleIdx="2" presStyleCnt="6">
        <dgm:presLayoutVars>
          <dgm:chMax val="0"/>
          <dgm:chPref val="0"/>
          <dgm:bulletEnabled val="1"/>
        </dgm:presLayoutVars>
      </dgm:prSet>
      <dgm:spPr/>
    </dgm:pt>
    <dgm:pt modelId="{516D5017-CC22-42E3-95FA-EC3D8D3783D7}" type="pres">
      <dgm:prSet presAssocID="{BDB23706-E6CC-4C43-A493-F54B37D3DB77}" presName="parTxOnlySpace" presStyleCnt="0"/>
      <dgm:spPr/>
    </dgm:pt>
    <dgm:pt modelId="{19B52DFB-174C-416B-8CE7-0EA748C55443}" type="pres">
      <dgm:prSet presAssocID="{329BA5F4-5BD9-4A0B-9D76-8BA4AD451A4F}" presName="parTxOnly" presStyleLbl="node1" presStyleIdx="3" presStyleCnt="6">
        <dgm:presLayoutVars>
          <dgm:chMax val="0"/>
          <dgm:chPref val="0"/>
          <dgm:bulletEnabled val="1"/>
        </dgm:presLayoutVars>
      </dgm:prSet>
      <dgm:spPr/>
    </dgm:pt>
    <dgm:pt modelId="{11D60380-24FA-46EC-9B19-7851FF200954}" type="pres">
      <dgm:prSet presAssocID="{EB4311B0-9F7D-47AC-8A8C-82CA13D40BFD}" presName="parTxOnlySpace" presStyleCnt="0"/>
      <dgm:spPr/>
    </dgm:pt>
    <dgm:pt modelId="{A59F616D-F336-4F10-89BF-6F49BA170F0E}" type="pres">
      <dgm:prSet presAssocID="{DEA698E9-E74C-43B6-94A2-ED34C7B53556}" presName="parTxOnly" presStyleLbl="node1" presStyleIdx="4" presStyleCnt="6">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5" presStyleCnt="6">
        <dgm:presLayoutVars>
          <dgm:chMax val="0"/>
          <dgm:chPref val="0"/>
          <dgm:bulletEnabled val="1"/>
        </dgm:presLayoutVars>
      </dgm:prSet>
      <dgm:spPr/>
    </dgm:pt>
  </dgm:ptLst>
  <dgm:cxnLst>
    <dgm:cxn modelId="{68497226-D258-4861-969D-9577CF42E01B}" type="presOf" srcId="{86FB2CC3-768E-49D8-B865-6CFDAFD61673}" destId="{A2E0CC5A-3C2C-436D-84D4-3A05EF03A85A}" srcOrd="0" destOrd="0" presId="urn:microsoft.com/office/officeart/2005/8/layout/chevron1"/>
    <dgm:cxn modelId="{E4EF0F4F-49C0-4EA9-B15A-7FEA63D765F0}" type="presOf" srcId="{329BA5F4-5BD9-4A0B-9D76-8BA4AD451A4F}" destId="{19B52DFB-174C-416B-8CE7-0EA748C55443}"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A37AC58-5B67-491F-B802-3C91B06F04E7}" srcId="{CCC86086-AE36-485D-B9CB-0385F14DB348}" destId="{5C0EA469-8E27-4F19-84A9-59770F769E5F}" srcOrd="0" destOrd="0" parTransId="{49E179FD-2206-4A3F-9DE4-9389272ED30A}" sibTransId="{D84FC871-F679-46D4-9DB7-1A6BDE1E6D00}"/>
    <dgm:cxn modelId="{97E6A55F-B8AB-4905-A55F-656C96BAE96A}" type="presOf" srcId="{34129EAD-6C87-4B5A-8311-F5A050CF843F}" destId="{76523A1C-E2B9-4AF9-8FC4-437132701FB6}" srcOrd="0" destOrd="0" presId="urn:microsoft.com/office/officeart/2005/8/layout/chevron1"/>
    <dgm:cxn modelId="{C30CFF65-5517-44A8-A2D8-00566AC95EB9}" srcId="{CCC86086-AE36-485D-B9CB-0385F14DB348}" destId="{28D7052B-4465-414E-AD31-7A2F527C958F}" srcOrd="5" destOrd="0" parTransId="{BF7B8967-BFA7-4BD0-9AAB-54792796AC19}" sibTransId="{99C9B157-1092-4D8E-9D32-699AD0CC2974}"/>
    <dgm:cxn modelId="{BE44EB8B-7ACB-4FB2-800B-537429B67EEF}" srcId="{CCC86086-AE36-485D-B9CB-0385F14DB348}" destId="{34129EAD-6C87-4B5A-8311-F5A050CF843F}" srcOrd="1" destOrd="0" parTransId="{ECAF07E1-F959-467E-9758-BE8FF0C8C210}" sibTransId="{A922BC9E-8917-4C6B-9219-65495AF39FCA}"/>
    <dgm:cxn modelId="{9AF6F08B-9270-4DEE-8333-A11CAE60C4EF}" type="presOf" srcId="{28D7052B-4465-414E-AD31-7A2F527C958F}" destId="{DAD7E95F-5251-4252-8480-71ABE7B24DD5}" srcOrd="0" destOrd="0" presId="urn:microsoft.com/office/officeart/2005/8/layout/chevron1"/>
    <dgm:cxn modelId="{149CAB9A-1241-48F0-8BA1-F32C8B54E9A1}" type="presOf" srcId="{5C0EA469-8E27-4F19-84A9-59770F769E5F}" destId="{3862610B-7C6E-40A4-80CE-0045B002246F}" srcOrd="0" destOrd="0" presId="urn:microsoft.com/office/officeart/2005/8/layout/chevron1"/>
    <dgm:cxn modelId="{12ECD39D-C9D4-4A37-8662-D485D8171544}" srcId="{CCC86086-AE36-485D-B9CB-0385F14DB348}" destId="{DEA698E9-E74C-43B6-94A2-ED34C7B53556}" srcOrd="4" destOrd="0" parTransId="{E0A9DB48-A183-425B-9F50-ADABDC8214A9}" sibTransId="{3C291341-0DB7-42D4-8B90-FF797B58D6D4}"/>
    <dgm:cxn modelId="{5612BDA3-C7B1-486B-98A5-02EB7EA1B0F8}" srcId="{CCC86086-AE36-485D-B9CB-0385F14DB348}" destId="{329BA5F4-5BD9-4A0B-9D76-8BA4AD451A4F}" srcOrd="3" destOrd="0" parTransId="{BF786ADD-7D71-4921-9C1A-ED8ABB328BF4}" sibTransId="{EB4311B0-9F7D-47AC-8A8C-82CA13D40BFD}"/>
    <dgm:cxn modelId="{F61765AD-BE7A-4E0A-855C-28A720FA9B41}" srcId="{CCC86086-AE36-485D-B9CB-0385F14DB348}" destId="{86FB2CC3-768E-49D8-B865-6CFDAFD61673}" srcOrd="2" destOrd="0" parTransId="{1EBF28A6-6A55-42EC-A39B-A32B0B7F910C}" sibTransId="{BDB23706-E6CC-4C43-A493-F54B37D3DB77}"/>
    <dgm:cxn modelId="{2C1B8AED-743A-4E01-B486-480D6BF59620}" type="presOf" srcId="{DEA698E9-E74C-43B6-94A2-ED34C7B53556}" destId="{A59F616D-F336-4F10-89BF-6F49BA170F0E}" srcOrd="0" destOrd="0" presId="urn:microsoft.com/office/officeart/2005/8/layout/chevron1"/>
    <dgm:cxn modelId="{443BCB5F-31F0-4C41-8058-5CDB9495B59E}" type="presParOf" srcId="{D60669C7-1881-47D5-A8E8-C65F679C0D1D}" destId="{3862610B-7C6E-40A4-80CE-0045B002246F}" srcOrd="0" destOrd="0" presId="urn:microsoft.com/office/officeart/2005/8/layout/chevron1"/>
    <dgm:cxn modelId="{91A261DA-4641-4479-95AE-F98C3DE2F2A3}" type="presParOf" srcId="{D60669C7-1881-47D5-A8E8-C65F679C0D1D}" destId="{C62823CE-2D95-43AC-8C3E-1A958FC065DD}" srcOrd="1" destOrd="0" presId="urn:microsoft.com/office/officeart/2005/8/layout/chevron1"/>
    <dgm:cxn modelId="{F911DAB4-E681-4DFF-8345-4AF49BFDEBDC}" type="presParOf" srcId="{D60669C7-1881-47D5-A8E8-C65F679C0D1D}" destId="{76523A1C-E2B9-4AF9-8FC4-437132701FB6}" srcOrd="2" destOrd="0" presId="urn:microsoft.com/office/officeart/2005/8/layout/chevron1"/>
    <dgm:cxn modelId="{BECA9D83-65BE-4220-96B3-313F77BDF628}" type="presParOf" srcId="{D60669C7-1881-47D5-A8E8-C65F679C0D1D}" destId="{C20A6F30-961A-41C6-8783-E28C81B0A3F9}" srcOrd="3" destOrd="0" presId="urn:microsoft.com/office/officeart/2005/8/layout/chevron1"/>
    <dgm:cxn modelId="{F8ADFAAC-B931-4DF9-8D2F-0594C4536848}" type="presParOf" srcId="{D60669C7-1881-47D5-A8E8-C65F679C0D1D}" destId="{A2E0CC5A-3C2C-436D-84D4-3A05EF03A85A}" srcOrd="4" destOrd="0" presId="urn:microsoft.com/office/officeart/2005/8/layout/chevron1"/>
    <dgm:cxn modelId="{E3A016CF-9371-4D89-B2B0-D748BA4DC3FC}" type="presParOf" srcId="{D60669C7-1881-47D5-A8E8-C65F679C0D1D}" destId="{516D5017-CC22-42E3-95FA-EC3D8D3783D7}" srcOrd="5" destOrd="0" presId="urn:microsoft.com/office/officeart/2005/8/layout/chevron1"/>
    <dgm:cxn modelId="{0DAA26C6-02A2-4CF3-BD74-0C94492DE690}" type="presParOf" srcId="{D60669C7-1881-47D5-A8E8-C65F679C0D1D}" destId="{19B52DFB-174C-416B-8CE7-0EA748C55443}" srcOrd="6" destOrd="0" presId="urn:microsoft.com/office/officeart/2005/8/layout/chevron1"/>
    <dgm:cxn modelId="{E6B8D31E-ABD1-4F53-84C9-9F71317BCFC8}" type="presParOf" srcId="{D60669C7-1881-47D5-A8E8-C65F679C0D1D}" destId="{11D60380-24FA-46EC-9B19-7851FF200954}" srcOrd="7" destOrd="0" presId="urn:microsoft.com/office/officeart/2005/8/layout/chevron1"/>
    <dgm:cxn modelId="{184562FE-990E-482A-9225-24A0A9E5F3D8}" type="presParOf" srcId="{D60669C7-1881-47D5-A8E8-C65F679C0D1D}" destId="{A59F616D-F336-4F10-89BF-6F49BA170F0E}" srcOrd="8" destOrd="0" presId="urn:microsoft.com/office/officeart/2005/8/layout/chevron1"/>
    <dgm:cxn modelId="{09A20F98-8A39-499F-BDF0-02800770C418}" type="presParOf" srcId="{D60669C7-1881-47D5-A8E8-C65F679C0D1D}" destId="{1B8871FE-2478-4480-AC47-4E2F9068398F}" srcOrd="9" destOrd="0" presId="urn:microsoft.com/office/officeart/2005/8/layout/chevron1"/>
    <dgm:cxn modelId="{FC0BAB71-F23E-42AC-BF1D-0B13ECFE2C87}" type="presParOf" srcId="{D60669C7-1881-47D5-A8E8-C65F679C0D1D}" destId="{DAD7E95F-5251-4252-8480-71ABE7B24DD5}"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3_1" csCatId="accent3" phldr="1"/>
      <dgm:spPr/>
      <dgm:t>
        <a:bodyPr/>
        <a:lstStyle/>
        <a:p>
          <a:endParaRPr kumimoji="1" lang="ja-JP" altLang="en-US"/>
        </a:p>
      </dgm:t>
    </dgm:pt>
    <dgm:pt modelId="{DEA698E9-E74C-43B6-94A2-ED34C7B53556}">
      <dgm:prSet/>
      <dgm:spPr/>
      <dgm:t>
        <a:bodyPr/>
        <a:lstStyle/>
        <a:p>
          <a:r>
            <a:rPr kumimoji="1" lang="en-US" altLang="ja-JP" dirty="0"/>
            <a:t>Degassing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HT aging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C41F1C44-DAD9-411E-AD9A-44FAF518205B}">
      <dgm:prSet custT="1"/>
      <dgm:spPr>
        <a:solidFill>
          <a:srgbClr val="FFFF00"/>
        </a:solidFill>
      </dgm:spPr>
      <dgm:t>
        <a:bodyPr/>
        <a:lstStyle/>
        <a:p>
          <a:r>
            <a:rPr kumimoji="1" lang="en-US" altLang="ja-JP" sz="1300" b="1" u="sng" dirty="0">
              <a:solidFill>
                <a:srgbClr val="FF0000"/>
              </a:solidFill>
            </a:rPr>
            <a:t>End of Line testing</a:t>
          </a:r>
          <a:endParaRPr kumimoji="1" lang="ja-JP" altLang="en-US" sz="1300" b="1" u="sng" dirty="0">
            <a:solidFill>
              <a:srgbClr val="FF0000"/>
            </a:solidFill>
          </a:endParaRPr>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D20C3AC7-C097-4AD0-8BCE-688D6D4C6F5F}">
      <dgm:prSet/>
      <dgm:spPr/>
      <dgm:t>
        <a:bodyPr/>
        <a:lstStyle/>
        <a:p>
          <a:r>
            <a:rPr kumimoji="1" lang="en-US" altLang="ja-JP" dirty="0"/>
            <a:t>Formation</a:t>
          </a:r>
          <a:endParaRPr kumimoji="1" lang="ja-JP" altLang="en-US" dirty="0"/>
        </a:p>
      </dgm:t>
    </dgm:pt>
    <dgm:pt modelId="{C6AA7F87-40E4-426B-94FC-2284FB068C05}" type="parTrans" cxnId="{F3C0C765-9CEF-46DC-ADA1-D4FF67377502}">
      <dgm:prSet/>
      <dgm:spPr/>
      <dgm:t>
        <a:bodyPr/>
        <a:lstStyle/>
        <a:p>
          <a:endParaRPr kumimoji="1" lang="ja-JP" altLang="en-US"/>
        </a:p>
      </dgm:t>
    </dgm:pt>
    <dgm:pt modelId="{0DA6581D-57B7-4D5F-AD37-6187546876E8}" type="sibTrans" cxnId="{F3C0C765-9CEF-46DC-ADA1-D4FF67377502}">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ABC6AD9-8799-48BD-9132-007785A14E1A}" type="pres">
      <dgm:prSet presAssocID="{D20C3AC7-C097-4AD0-8BCE-688D6D4C6F5F}" presName="parTxOnly" presStyleLbl="node1" presStyleIdx="0" presStyleCnt="4">
        <dgm:presLayoutVars>
          <dgm:chMax val="0"/>
          <dgm:chPref val="0"/>
          <dgm:bulletEnabled val="1"/>
        </dgm:presLayoutVars>
      </dgm:prSet>
      <dgm:spPr/>
    </dgm:pt>
    <dgm:pt modelId="{3E31CE00-923B-4EFA-9032-7EF3133318F7}" type="pres">
      <dgm:prSet presAssocID="{0DA6581D-57B7-4D5F-AD37-6187546876E8}" presName="parTxOnlySpace" presStyleCnt="0"/>
      <dgm:spPr/>
    </dgm:pt>
    <dgm:pt modelId="{A59F616D-F336-4F10-89BF-6F49BA170F0E}" type="pres">
      <dgm:prSet presAssocID="{DEA698E9-E74C-43B6-94A2-ED34C7B53556}" presName="parTxOnly" presStyleLbl="node1" presStyleIdx="1" presStyleCnt="4">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2" presStyleCnt="4">
        <dgm:presLayoutVars>
          <dgm:chMax val="0"/>
          <dgm:chPref val="0"/>
          <dgm:bulletEnabled val="1"/>
        </dgm:presLayoutVars>
      </dgm:prSet>
      <dgm:spPr/>
    </dgm:pt>
    <dgm:pt modelId="{CA450A85-B468-4A8A-B35C-115E1AA0553B}" type="pres">
      <dgm:prSet presAssocID="{99C9B157-1092-4D8E-9D32-699AD0CC2974}" presName="parTxOnlySpace" presStyleCnt="0"/>
      <dgm:spPr/>
    </dgm:pt>
    <dgm:pt modelId="{A5EADA05-6266-4DAF-ABB6-497C2969CEFB}" type="pres">
      <dgm:prSet presAssocID="{C41F1C44-DAD9-411E-AD9A-44FAF518205B}" presName="parTxOnly" presStyleLbl="node1" presStyleIdx="3" presStyleCnt="4" custLinFactNeighborX="821">
        <dgm:presLayoutVars>
          <dgm:chMax val="0"/>
          <dgm:chPref val="0"/>
          <dgm:bulletEnabled val="1"/>
        </dgm:presLayoutVars>
      </dgm:prSet>
      <dgm:spPr/>
    </dgm:pt>
  </dgm:ptLst>
  <dgm:cxnLst>
    <dgm:cxn modelId="{E74A631B-5D03-443E-930F-C372F1043E8C}" type="presOf" srcId="{D20C3AC7-C097-4AD0-8BCE-688D6D4C6F5F}" destId="{3ABC6AD9-8799-48BD-9132-007785A14E1A}"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3C0C765-9CEF-46DC-ADA1-D4FF67377502}" srcId="{CCC86086-AE36-485D-B9CB-0385F14DB348}" destId="{D20C3AC7-C097-4AD0-8BCE-688D6D4C6F5F}" srcOrd="0" destOrd="0" parTransId="{C6AA7F87-40E4-426B-94FC-2284FB068C05}" sibTransId="{0DA6581D-57B7-4D5F-AD37-6187546876E8}"/>
    <dgm:cxn modelId="{C30CFF65-5517-44A8-A2D8-00566AC95EB9}" srcId="{CCC86086-AE36-485D-B9CB-0385F14DB348}" destId="{28D7052B-4465-414E-AD31-7A2F527C958F}" srcOrd="2" destOrd="0" parTransId="{BF7B8967-BFA7-4BD0-9AAB-54792796AC19}" sibTransId="{99C9B157-1092-4D8E-9D32-699AD0CC2974}"/>
    <dgm:cxn modelId="{9FD48E66-EFCD-4ED9-90D3-755EBD5C9DB1}" srcId="{CCC86086-AE36-485D-B9CB-0385F14DB348}" destId="{C41F1C44-DAD9-411E-AD9A-44FAF518205B}" srcOrd="3"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9AF6F08B-9270-4DEE-8333-A11CAE60C4EF}" type="presOf" srcId="{28D7052B-4465-414E-AD31-7A2F527C958F}" destId="{DAD7E95F-5251-4252-8480-71ABE7B24DD5}" srcOrd="0" destOrd="0" presId="urn:microsoft.com/office/officeart/2005/8/layout/chevron1"/>
    <dgm:cxn modelId="{12ECD39D-C9D4-4A37-8662-D485D8171544}" srcId="{CCC86086-AE36-485D-B9CB-0385F14DB348}" destId="{DEA698E9-E74C-43B6-94A2-ED34C7B53556}" srcOrd="1" destOrd="0" parTransId="{E0A9DB48-A183-425B-9F50-ADABDC8214A9}" sibTransId="{3C291341-0DB7-42D4-8B90-FF797B58D6D4}"/>
    <dgm:cxn modelId="{2C1B8AED-743A-4E01-B486-480D6BF59620}" type="presOf" srcId="{DEA698E9-E74C-43B6-94A2-ED34C7B53556}" destId="{A59F616D-F336-4F10-89BF-6F49BA170F0E}" srcOrd="0" destOrd="0" presId="urn:microsoft.com/office/officeart/2005/8/layout/chevron1"/>
    <dgm:cxn modelId="{6CED0B67-6C40-4475-A446-CFABADAE3377}" type="presParOf" srcId="{D60669C7-1881-47D5-A8E8-C65F679C0D1D}" destId="{3ABC6AD9-8799-48BD-9132-007785A14E1A}" srcOrd="0" destOrd="0" presId="urn:microsoft.com/office/officeart/2005/8/layout/chevron1"/>
    <dgm:cxn modelId="{94483DC6-FD00-41A3-8B99-8F4BF2DFA74E}" type="presParOf" srcId="{D60669C7-1881-47D5-A8E8-C65F679C0D1D}" destId="{3E31CE00-923B-4EFA-9032-7EF3133318F7}" srcOrd="1" destOrd="0" presId="urn:microsoft.com/office/officeart/2005/8/layout/chevron1"/>
    <dgm:cxn modelId="{184562FE-990E-482A-9225-24A0A9E5F3D8}" type="presParOf" srcId="{D60669C7-1881-47D5-A8E8-C65F679C0D1D}" destId="{A59F616D-F336-4F10-89BF-6F49BA170F0E}" srcOrd="2" destOrd="0" presId="urn:microsoft.com/office/officeart/2005/8/layout/chevron1"/>
    <dgm:cxn modelId="{09A20F98-8A39-499F-BDF0-02800770C418}" type="presParOf" srcId="{D60669C7-1881-47D5-A8E8-C65F679C0D1D}" destId="{1B8871FE-2478-4480-AC47-4E2F9068398F}" srcOrd="3" destOrd="0" presId="urn:microsoft.com/office/officeart/2005/8/layout/chevron1"/>
    <dgm:cxn modelId="{FC0BAB71-F23E-42AC-BF1D-0B13ECFE2C87}" type="presParOf" srcId="{D60669C7-1881-47D5-A8E8-C65F679C0D1D}" destId="{DAD7E95F-5251-4252-8480-71ABE7B24DD5}" srcOrd="4" destOrd="0" presId="urn:microsoft.com/office/officeart/2005/8/layout/chevron1"/>
    <dgm:cxn modelId="{1542A778-94D8-450E-9977-03C958BBC7CE}" type="presParOf" srcId="{D60669C7-1881-47D5-A8E8-C65F679C0D1D}" destId="{CA450A85-B468-4A8A-B35C-115E1AA0553B}" srcOrd="5" destOrd="0" presId="urn:microsoft.com/office/officeart/2005/8/layout/chevron1"/>
    <dgm:cxn modelId="{42E5F251-B41E-4001-BAFE-0D81B9BB9E7C}" type="presParOf" srcId="{D60669C7-1881-47D5-A8E8-C65F679C0D1D}" destId="{A5EADA05-6266-4DAF-ABB6-497C2969CEFB}"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1_1" csCatId="accent1" phldr="1"/>
      <dgm:spPr/>
      <dgm:t>
        <a:bodyPr/>
        <a:lstStyle/>
        <a:p>
          <a:endParaRPr kumimoji="1" lang="ja-JP" altLang="en-US"/>
        </a:p>
      </dgm:t>
    </dgm:pt>
    <dgm:pt modelId="{C41F1C44-DAD9-411E-AD9A-44FAF518205B}">
      <dgm:prSet/>
      <dgm:spPr/>
      <dgm:t>
        <a:bodyPr/>
        <a:lstStyle/>
        <a:p>
          <a:r>
            <a:rPr kumimoji="1" lang="en-US" altLang="ja-JP" dirty="0"/>
            <a:t>Separation</a:t>
          </a:r>
          <a:endParaRPr kumimoji="1" lang="ja-JP" altLang="en-US" dirty="0"/>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C0AAA762-7CD7-4906-B1CE-DD8230E23930}">
      <dgm:prSet phldrT="[テキスト]"/>
      <dgm:spPr/>
      <dgm:t>
        <a:bodyPr/>
        <a:lstStyle/>
        <a:p>
          <a:r>
            <a:rPr kumimoji="1" lang="en-US" altLang="ja-JP" dirty="0"/>
            <a:t>Stacking Winding</a:t>
          </a:r>
        </a:p>
      </dgm:t>
    </dgm:pt>
    <dgm:pt modelId="{0C606A6E-329B-46DF-8230-4B0A6B022948}" type="parTrans" cxnId="{504B1435-0764-410E-8251-F4FDD865A9BF}">
      <dgm:prSet/>
      <dgm:spPr/>
      <dgm:t>
        <a:bodyPr/>
        <a:lstStyle/>
        <a:p>
          <a:endParaRPr kumimoji="1" lang="ja-JP" altLang="en-US"/>
        </a:p>
      </dgm:t>
    </dgm:pt>
    <dgm:pt modelId="{69037965-8ED9-4F52-B897-515A1E366680}" type="sibTrans" cxnId="{504B1435-0764-410E-8251-F4FDD865A9BF}">
      <dgm:prSet/>
      <dgm:spPr/>
      <dgm:t>
        <a:bodyPr/>
        <a:lstStyle/>
        <a:p>
          <a:endParaRPr kumimoji="1" lang="ja-JP" altLang="en-US"/>
        </a:p>
      </dgm:t>
    </dgm:pt>
    <dgm:pt modelId="{9400D411-D4A0-4E76-8CCE-81A39B33BBB5}">
      <dgm:prSet phldrT="[テキスト]"/>
      <dgm:spPr/>
      <dgm:t>
        <a:bodyPr/>
        <a:lstStyle/>
        <a:p>
          <a:r>
            <a:rPr kumimoji="1" lang="en-US" altLang="ja-JP" dirty="0"/>
            <a:t>Packaging</a:t>
          </a:r>
          <a:endParaRPr kumimoji="1" lang="ja-JP" altLang="en-US" dirty="0"/>
        </a:p>
      </dgm:t>
    </dgm:pt>
    <dgm:pt modelId="{490D1F8A-6ED0-4BA8-A038-D8BF997F815C}" type="parTrans" cxnId="{59A089F5-9AC9-4820-8E93-B95E6C48E80A}">
      <dgm:prSet/>
      <dgm:spPr/>
      <dgm:t>
        <a:bodyPr/>
        <a:lstStyle/>
        <a:p>
          <a:endParaRPr kumimoji="1" lang="ja-JP" altLang="en-US"/>
        </a:p>
      </dgm:t>
    </dgm:pt>
    <dgm:pt modelId="{D53AA4B6-097D-47F3-AC9D-1368FDB25A77}" type="sibTrans" cxnId="{59A089F5-9AC9-4820-8E93-B95E6C48E80A}">
      <dgm:prSet/>
      <dgm:spPr/>
      <dgm:t>
        <a:bodyPr/>
        <a:lstStyle/>
        <a:p>
          <a:endParaRPr kumimoji="1" lang="ja-JP" altLang="en-US"/>
        </a:p>
      </dgm:t>
    </dgm:pt>
    <dgm:pt modelId="{89046D06-DDC4-4C08-9391-80182C83733C}">
      <dgm:prSet phldrT="[テキスト]" custT="1"/>
      <dgm:spPr>
        <a:solidFill>
          <a:srgbClr val="FFFFCC"/>
        </a:solidFill>
      </dgm:spPr>
      <dgm:t>
        <a:bodyPr/>
        <a:lstStyle/>
        <a:p>
          <a:r>
            <a:rPr kumimoji="1" lang="en-US" altLang="ja-JP" sz="1400" b="0" u="sng" dirty="0">
              <a:solidFill>
                <a:srgbClr val="FF0000"/>
              </a:solidFill>
            </a:rPr>
            <a:t>Electrolyte filling</a:t>
          </a:r>
          <a:endParaRPr kumimoji="1" lang="ja-JP" altLang="en-US" sz="1400" b="0" u="sng" dirty="0">
            <a:solidFill>
              <a:srgbClr val="FF0000"/>
            </a:solidFill>
          </a:endParaRPr>
        </a:p>
      </dgm:t>
    </dgm:pt>
    <dgm:pt modelId="{A98E804C-AEBC-4D1D-81F8-EBA3DC1A536D}" type="parTrans" cxnId="{6B727288-5AAD-4DC9-B4A0-02F38F8CB7AA}">
      <dgm:prSet/>
      <dgm:spPr/>
      <dgm:t>
        <a:bodyPr/>
        <a:lstStyle/>
        <a:p>
          <a:endParaRPr kumimoji="1" lang="ja-JP" altLang="en-US"/>
        </a:p>
      </dgm:t>
    </dgm:pt>
    <dgm:pt modelId="{AA735BC7-67BF-4A07-9861-B067D0394766}" type="sibTrans" cxnId="{6B727288-5AAD-4DC9-B4A0-02F38F8CB7AA}">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A5EADA05-6266-4DAF-ABB6-497C2969CEFB}" type="pres">
      <dgm:prSet presAssocID="{C41F1C44-DAD9-411E-AD9A-44FAF518205B}" presName="parTxOnly" presStyleLbl="node1" presStyleIdx="0" presStyleCnt="4">
        <dgm:presLayoutVars>
          <dgm:chMax val="0"/>
          <dgm:chPref val="0"/>
          <dgm:bulletEnabled val="1"/>
        </dgm:presLayoutVars>
      </dgm:prSet>
      <dgm:spPr/>
    </dgm:pt>
    <dgm:pt modelId="{DC5AFEA8-6B1D-43A8-8DAF-DE9ABD7FA7EA}" type="pres">
      <dgm:prSet presAssocID="{C5B5DEC5-28CD-460C-AE83-2EE96FB78C06}" presName="parTxOnlySpace" presStyleCnt="0"/>
      <dgm:spPr/>
    </dgm:pt>
    <dgm:pt modelId="{97B9A804-4BB5-4C11-82BA-E8F74340CAB3}" type="pres">
      <dgm:prSet presAssocID="{C0AAA762-7CD7-4906-B1CE-DD8230E23930}" presName="parTxOnly" presStyleLbl="node1" presStyleIdx="1" presStyleCnt="4">
        <dgm:presLayoutVars>
          <dgm:chMax val="0"/>
          <dgm:chPref val="0"/>
          <dgm:bulletEnabled val="1"/>
        </dgm:presLayoutVars>
      </dgm:prSet>
      <dgm:spPr/>
    </dgm:pt>
    <dgm:pt modelId="{159B0FA2-6830-4A8D-8F52-9E0D0AA74B09}" type="pres">
      <dgm:prSet presAssocID="{69037965-8ED9-4F52-B897-515A1E366680}" presName="parTxOnlySpace" presStyleCnt="0"/>
      <dgm:spPr/>
    </dgm:pt>
    <dgm:pt modelId="{5DB216F8-86E0-436A-8F72-37C6465EB9F3}" type="pres">
      <dgm:prSet presAssocID="{9400D411-D4A0-4E76-8CCE-81A39B33BBB5}" presName="parTxOnly" presStyleLbl="node1" presStyleIdx="2" presStyleCnt="4">
        <dgm:presLayoutVars>
          <dgm:chMax val="0"/>
          <dgm:chPref val="0"/>
          <dgm:bulletEnabled val="1"/>
        </dgm:presLayoutVars>
      </dgm:prSet>
      <dgm:spPr/>
    </dgm:pt>
    <dgm:pt modelId="{91664E58-754E-402A-8F9F-1AB15788F78C}" type="pres">
      <dgm:prSet presAssocID="{D53AA4B6-097D-47F3-AC9D-1368FDB25A77}" presName="parTxOnlySpace" presStyleCnt="0"/>
      <dgm:spPr/>
    </dgm:pt>
    <dgm:pt modelId="{D88E7E02-B17A-4B65-96C5-F5A84404A8E2}" type="pres">
      <dgm:prSet presAssocID="{89046D06-DDC4-4C08-9391-80182C83733C}" presName="parTxOnly" presStyleLbl="node1" presStyleIdx="3" presStyleCnt="4" custScaleX="114089">
        <dgm:presLayoutVars>
          <dgm:chMax val="0"/>
          <dgm:chPref val="0"/>
          <dgm:bulletEnabled val="1"/>
        </dgm:presLayoutVars>
      </dgm:prSet>
      <dgm:spPr/>
    </dgm:pt>
  </dgm:ptLst>
  <dgm:cxnLst>
    <dgm:cxn modelId="{E4CC5D14-31BD-4A8B-B55C-31BCD50827E7}" type="presOf" srcId="{89046D06-DDC4-4C08-9391-80182C83733C}" destId="{D88E7E02-B17A-4B65-96C5-F5A84404A8E2}" srcOrd="0" destOrd="0" presId="urn:microsoft.com/office/officeart/2005/8/layout/chevron1"/>
    <dgm:cxn modelId="{504B1435-0764-410E-8251-F4FDD865A9BF}" srcId="{CCC86086-AE36-485D-B9CB-0385F14DB348}" destId="{C0AAA762-7CD7-4906-B1CE-DD8230E23930}" srcOrd="1" destOrd="0" parTransId="{0C606A6E-329B-46DF-8230-4B0A6B022948}" sibTransId="{69037965-8ED9-4F52-B897-515A1E366680}"/>
    <dgm:cxn modelId="{69F3434F-40F6-40AC-863B-DECE9BBDC973}" type="presOf" srcId="{CCC86086-AE36-485D-B9CB-0385F14DB348}" destId="{D60669C7-1881-47D5-A8E8-C65F679C0D1D}" srcOrd="0" destOrd="0" presId="urn:microsoft.com/office/officeart/2005/8/layout/chevron1"/>
    <dgm:cxn modelId="{9FD48E66-EFCD-4ED9-90D3-755EBD5C9DB1}" srcId="{CCC86086-AE36-485D-B9CB-0385F14DB348}" destId="{C41F1C44-DAD9-411E-AD9A-44FAF518205B}" srcOrd="0"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6B727288-5AAD-4DC9-B4A0-02F38F8CB7AA}" srcId="{CCC86086-AE36-485D-B9CB-0385F14DB348}" destId="{89046D06-DDC4-4C08-9391-80182C83733C}" srcOrd="3" destOrd="0" parTransId="{A98E804C-AEBC-4D1D-81F8-EBA3DC1A536D}" sibTransId="{AA735BC7-67BF-4A07-9861-B067D0394766}"/>
    <dgm:cxn modelId="{E8661A94-8D06-4B64-9608-3E08AD94E26E}" type="presOf" srcId="{9400D411-D4A0-4E76-8CCE-81A39B33BBB5}" destId="{5DB216F8-86E0-436A-8F72-37C6465EB9F3}" srcOrd="0" destOrd="0" presId="urn:microsoft.com/office/officeart/2005/8/layout/chevron1"/>
    <dgm:cxn modelId="{0E9BDACD-6F2E-4AAB-8C77-1EDFCB842FEE}" type="presOf" srcId="{C0AAA762-7CD7-4906-B1CE-DD8230E23930}" destId="{97B9A804-4BB5-4C11-82BA-E8F74340CAB3}" srcOrd="0" destOrd="0" presId="urn:microsoft.com/office/officeart/2005/8/layout/chevron1"/>
    <dgm:cxn modelId="{59A089F5-9AC9-4820-8E93-B95E6C48E80A}" srcId="{CCC86086-AE36-485D-B9CB-0385F14DB348}" destId="{9400D411-D4A0-4E76-8CCE-81A39B33BBB5}" srcOrd="2" destOrd="0" parTransId="{490D1F8A-6ED0-4BA8-A038-D8BF997F815C}" sibTransId="{D53AA4B6-097D-47F3-AC9D-1368FDB25A77}"/>
    <dgm:cxn modelId="{42E5F251-B41E-4001-BAFE-0D81B9BB9E7C}" type="presParOf" srcId="{D60669C7-1881-47D5-A8E8-C65F679C0D1D}" destId="{A5EADA05-6266-4DAF-ABB6-497C2969CEFB}" srcOrd="0" destOrd="0" presId="urn:microsoft.com/office/officeart/2005/8/layout/chevron1"/>
    <dgm:cxn modelId="{48F64227-A12D-4FC5-B57C-22DEB5D79852}" type="presParOf" srcId="{D60669C7-1881-47D5-A8E8-C65F679C0D1D}" destId="{DC5AFEA8-6B1D-43A8-8DAF-DE9ABD7FA7EA}" srcOrd="1" destOrd="0" presId="urn:microsoft.com/office/officeart/2005/8/layout/chevron1"/>
    <dgm:cxn modelId="{8E8E439A-F1F9-47ED-87DF-2A5297AA9855}" type="presParOf" srcId="{D60669C7-1881-47D5-A8E8-C65F679C0D1D}" destId="{97B9A804-4BB5-4C11-82BA-E8F74340CAB3}" srcOrd="2" destOrd="0" presId="urn:microsoft.com/office/officeart/2005/8/layout/chevron1"/>
    <dgm:cxn modelId="{77359797-07CA-4E38-B908-BB31D740AD5C}" type="presParOf" srcId="{D60669C7-1881-47D5-A8E8-C65F679C0D1D}" destId="{159B0FA2-6830-4A8D-8F52-9E0D0AA74B09}" srcOrd="3" destOrd="0" presId="urn:microsoft.com/office/officeart/2005/8/layout/chevron1"/>
    <dgm:cxn modelId="{66145B91-37DF-4350-B12A-D4C1DBD5D409}" type="presParOf" srcId="{D60669C7-1881-47D5-A8E8-C65F679C0D1D}" destId="{5DB216F8-86E0-436A-8F72-37C6465EB9F3}" srcOrd="4" destOrd="0" presId="urn:microsoft.com/office/officeart/2005/8/layout/chevron1"/>
    <dgm:cxn modelId="{3C2D47CE-A69C-4B7D-A513-5618F4BF6DB3}" type="presParOf" srcId="{D60669C7-1881-47D5-A8E8-C65F679C0D1D}" destId="{91664E58-754E-402A-8F9F-1AB15788F78C}" srcOrd="5" destOrd="0" presId="urn:microsoft.com/office/officeart/2005/8/layout/chevron1"/>
    <dgm:cxn modelId="{D105314E-1D92-4690-856D-249E5C1AD438}" type="presParOf" srcId="{D60669C7-1881-47D5-A8E8-C65F679C0D1D}" destId="{D88E7E02-B17A-4B65-96C5-F5A84404A8E2}" srcOrd="6"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2610B-7C6E-40A4-80CE-0045B002246F}">
      <dsp:nvSpPr>
        <dsp:cNvPr id="0" name=""/>
        <dsp:cNvSpPr/>
      </dsp:nvSpPr>
      <dsp:spPr>
        <a:xfrm>
          <a:off x="3973"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Mixing</a:t>
          </a:r>
        </a:p>
      </dsp:txBody>
      <dsp:txXfrm>
        <a:off x="299571" y="229653"/>
        <a:ext cx="886796" cy="591196"/>
      </dsp:txXfrm>
    </dsp:sp>
    <dsp:sp modelId="{76523A1C-E2B9-4AF9-8FC4-437132701FB6}">
      <dsp:nvSpPr>
        <dsp:cNvPr id="0" name=""/>
        <dsp:cNvSpPr/>
      </dsp:nvSpPr>
      <dsp:spPr>
        <a:xfrm>
          <a:off x="1334166"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Coating</a:t>
          </a:r>
          <a:endParaRPr kumimoji="1" lang="ja-JP" altLang="en-US" sz="1200" kern="1200" dirty="0"/>
        </a:p>
      </dsp:txBody>
      <dsp:txXfrm>
        <a:off x="1629764" y="229653"/>
        <a:ext cx="886796" cy="591196"/>
      </dsp:txXfrm>
    </dsp:sp>
    <dsp:sp modelId="{A2E0CC5A-3C2C-436D-84D4-3A05EF03A85A}">
      <dsp:nvSpPr>
        <dsp:cNvPr id="0" name=""/>
        <dsp:cNvSpPr/>
      </dsp:nvSpPr>
      <dsp:spPr>
        <a:xfrm>
          <a:off x="2664359" y="229653"/>
          <a:ext cx="1477992" cy="591196"/>
        </a:xfrm>
        <a:prstGeom prst="chevron">
          <a:avLst/>
        </a:prstGeom>
        <a:solidFill>
          <a:srgbClr val="FFFF00"/>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kumimoji="1" lang="en-US" altLang="ja-JP" sz="1800" b="1" u="sng" kern="1200" dirty="0">
              <a:solidFill>
                <a:srgbClr val="FF0000"/>
              </a:solidFill>
            </a:rPr>
            <a:t>Drying</a:t>
          </a:r>
          <a:endParaRPr kumimoji="1" lang="ja-JP" altLang="en-US" sz="1800" b="1" u="sng" kern="1200" dirty="0">
            <a:solidFill>
              <a:srgbClr val="FF0000"/>
            </a:solidFill>
          </a:endParaRPr>
        </a:p>
      </dsp:txBody>
      <dsp:txXfrm>
        <a:off x="2959957" y="229653"/>
        <a:ext cx="886796" cy="591196"/>
      </dsp:txXfrm>
    </dsp:sp>
    <dsp:sp modelId="{19B52DFB-174C-416B-8CE7-0EA748C55443}">
      <dsp:nvSpPr>
        <dsp:cNvPr id="0" name=""/>
        <dsp:cNvSpPr/>
      </dsp:nvSpPr>
      <dsp:spPr>
        <a:xfrm>
          <a:off x="3994552"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Calendering</a:t>
          </a:r>
          <a:endParaRPr kumimoji="1" lang="ja-JP" altLang="en-US" sz="1200" kern="1200" dirty="0"/>
        </a:p>
      </dsp:txBody>
      <dsp:txXfrm>
        <a:off x="4290150" y="229653"/>
        <a:ext cx="886796" cy="591196"/>
      </dsp:txXfrm>
    </dsp:sp>
    <dsp:sp modelId="{A59F616D-F336-4F10-89BF-6F49BA170F0E}">
      <dsp:nvSpPr>
        <dsp:cNvPr id="0" name=""/>
        <dsp:cNvSpPr/>
      </dsp:nvSpPr>
      <dsp:spPr>
        <a:xfrm>
          <a:off x="5324745"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Slitting</a:t>
          </a:r>
          <a:endParaRPr kumimoji="1" lang="ja-JP" altLang="en-US" sz="1200" kern="1200" dirty="0"/>
        </a:p>
      </dsp:txBody>
      <dsp:txXfrm>
        <a:off x="5620343" y="229653"/>
        <a:ext cx="886796" cy="591196"/>
      </dsp:txXfrm>
    </dsp:sp>
    <dsp:sp modelId="{DAD7E95F-5251-4252-8480-71ABE7B24DD5}">
      <dsp:nvSpPr>
        <dsp:cNvPr id="0" name=""/>
        <dsp:cNvSpPr/>
      </dsp:nvSpPr>
      <dsp:spPr>
        <a:xfrm>
          <a:off x="6654938"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Vacuum drying</a:t>
          </a:r>
          <a:endParaRPr kumimoji="1" lang="ja-JP" altLang="en-US" sz="1200" kern="1200" dirty="0"/>
        </a:p>
      </dsp:txBody>
      <dsp:txXfrm>
        <a:off x="6950536" y="229653"/>
        <a:ext cx="886796" cy="5911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C6AD9-8799-48BD-9132-007785A14E1A}">
      <dsp:nvSpPr>
        <dsp:cNvPr id="0" name=""/>
        <dsp:cNvSpPr/>
      </dsp:nvSpPr>
      <dsp:spPr>
        <a:xfrm>
          <a:off x="257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Formation</a:t>
          </a:r>
          <a:endParaRPr kumimoji="1" lang="ja-JP" altLang="en-US" sz="1200" kern="1200" dirty="0"/>
        </a:p>
      </dsp:txBody>
      <dsp:txXfrm>
        <a:off x="302002" y="2392"/>
        <a:ext cx="898293" cy="598861"/>
      </dsp:txXfrm>
    </dsp:sp>
    <dsp:sp modelId="{A59F616D-F336-4F10-89BF-6F49BA170F0E}">
      <dsp:nvSpPr>
        <dsp:cNvPr id="0" name=""/>
        <dsp:cNvSpPr/>
      </dsp:nvSpPr>
      <dsp:spPr>
        <a:xfrm>
          <a:off x="135001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Degassing</a:t>
          </a:r>
          <a:endParaRPr kumimoji="1" lang="ja-JP" altLang="en-US" sz="1200" kern="1200" dirty="0"/>
        </a:p>
      </dsp:txBody>
      <dsp:txXfrm>
        <a:off x="1649442" y="2392"/>
        <a:ext cx="898293" cy="598861"/>
      </dsp:txXfrm>
    </dsp:sp>
    <dsp:sp modelId="{DAD7E95F-5251-4252-8480-71ABE7B24DD5}">
      <dsp:nvSpPr>
        <dsp:cNvPr id="0" name=""/>
        <dsp:cNvSpPr/>
      </dsp:nvSpPr>
      <dsp:spPr>
        <a:xfrm>
          <a:off x="2697450"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HT aging</a:t>
          </a:r>
          <a:endParaRPr kumimoji="1" lang="ja-JP" altLang="en-US" sz="1200" kern="1200" dirty="0"/>
        </a:p>
      </dsp:txBody>
      <dsp:txXfrm>
        <a:off x="2996881" y="2392"/>
        <a:ext cx="898293" cy="598861"/>
      </dsp:txXfrm>
    </dsp:sp>
    <dsp:sp modelId="{A5EADA05-6266-4DAF-ABB6-497C2969CEFB}">
      <dsp:nvSpPr>
        <dsp:cNvPr id="0" name=""/>
        <dsp:cNvSpPr/>
      </dsp:nvSpPr>
      <dsp:spPr>
        <a:xfrm>
          <a:off x="4046118" y="2392"/>
          <a:ext cx="1497154" cy="598861"/>
        </a:xfrm>
        <a:prstGeom prst="chevron">
          <a:avLst/>
        </a:prstGeom>
        <a:solidFill>
          <a:srgbClr val="FFFFCC"/>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b="1" u="sng" kern="1200" dirty="0">
              <a:solidFill>
                <a:srgbClr val="FF0000"/>
              </a:solidFill>
            </a:rPr>
            <a:t>End of Line testing</a:t>
          </a:r>
          <a:endParaRPr kumimoji="1" lang="ja-JP" altLang="en-US" sz="1200" b="1" u="sng" kern="1200" dirty="0">
            <a:solidFill>
              <a:srgbClr val="FF0000"/>
            </a:solidFill>
          </a:endParaRPr>
        </a:p>
      </dsp:txBody>
      <dsp:txXfrm>
        <a:off x="4345549" y="2392"/>
        <a:ext cx="898293" cy="598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EADA05-6266-4DAF-ABB6-497C2969CEFB}">
      <dsp:nvSpPr>
        <dsp:cNvPr id="0" name=""/>
        <dsp:cNvSpPr/>
      </dsp:nvSpPr>
      <dsp:spPr>
        <a:xfrm>
          <a:off x="1090"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Separation</a:t>
          </a:r>
          <a:endParaRPr kumimoji="1" lang="ja-JP" altLang="en-US" sz="1300" kern="1200" dirty="0"/>
        </a:p>
      </dsp:txBody>
      <dsp:txXfrm>
        <a:off x="289692" y="13221"/>
        <a:ext cx="865804" cy="577203"/>
      </dsp:txXfrm>
    </dsp:sp>
    <dsp:sp modelId="{97B9A804-4BB5-4C11-82BA-E8F74340CAB3}">
      <dsp:nvSpPr>
        <dsp:cNvPr id="0" name=""/>
        <dsp:cNvSpPr/>
      </dsp:nvSpPr>
      <dsp:spPr>
        <a:xfrm>
          <a:off x="1299797"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Stacking Winding</a:t>
          </a:r>
        </a:p>
      </dsp:txBody>
      <dsp:txXfrm>
        <a:off x="1588399" y="13221"/>
        <a:ext cx="865804" cy="577203"/>
      </dsp:txXfrm>
    </dsp:sp>
    <dsp:sp modelId="{5DB216F8-86E0-436A-8F72-37C6465EB9F3}">
      <dsp:nvSpPr>
        <dsp:cNvPr id="0" name=""/>
        <dsp:cNvSpPr/>
      </dsp:nvSpPr>
      <dsp:spPr>
        <a:xfrm>
          <a:off x="2598504"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Packaging</a:t>
          </a:r>
          <a:endParaRPr kumimoji="1" lang="ja-JP" altLang="en-US" sz="1300" kern="1200" dirty="0"/>
        </a:p>
      </dsp:txBody>
      <dsp:txXfrm>
        <a:off x="2887106" y="13221"/>
        <a:ext cx="865804" cy="577203"/>
      </dsp:txXfrm>
    </dsp:sp>
    <dsp:sp modelId="{D88E7E02-B17A-4B65-96C5-F5A84404A8E2}">
      <dsp:nvSpPr>
        <dsp:cNvPr id="0" name=""/>
        <dsp:cNvSpPr/>
      </dsp:nvSpPr>
      <dsp:spPr>
        <a:xfrm>
          <a:off x="3897212" y="13221"/>
          <a:ext cx="1646313" cy="577203"/>
        </a:xfrm>
        <a:prstGeom prst="chevron">
          <a:avLst/>
        </a:prstGeom>
        <a:solidFill>
          <a:srgbClr val="FFFFCC"/>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b="1" u="sng" kern="1200" dirty="0">
              <a:solidFill>
                <a:srgbClr val="FF0000"/>
              </a:solidFill>
            </a:rPr>
            <a:t>Electrolyte filling</a:t>
          </a:r>
          <a:endParaRPr kumimoji="1" lang="ja-JP" altLang="en-US" sz="1200" b="1" u="sng" kern="1200" dirty="0">
            <a:solidFill>
              <a:srgbClr val="FF0000"/>
            </a:solidFill>
          </a:endParaRPr>
        </a:p>
      </dsp:txBody>
      <dsp:txXfrm>
        <a:off x="4185814" y="13221"/>
        <a:ext cx="1069110" cy="5772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2610B-7C6E-40A4-80CE-0045B002246F}">
      <dsp:nvSpPr>
        <dsp:cNvPr id="0" name=""/>
        <dsp:cNvSpPr/>
      </dsp:nvSpPr>
      <dsp:spPr>
        <a:xfrm>
          <a:off x="3973"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Mixing</a:t>
          </a:r>
        </a:p>
      </dsp:txBody>
      <dsp:txXfrm>
        <a:off x="299571" y="229653"/>
        <a:ext cx="886796" cy="591196"/>
      </dsp:txXfrm>
    </dsp:sp>
    <dsp:sp modelId="{76523A1C-E2B9-4AF9-8FC4-437132701FB6}">
      <dsp:nvSpPr>
        <dsp:cNvPr id="0" name=""/>
        <dsp:cNvSpPr/>
      </dsp:nvSpPr>
      <dsp:spPr>
        <a:xfrm>
          <a:off x="1334166"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Coating</a:t>
          </a:r>
          <a:endParaRPr kumimoji="1" lang="ja-JP" altLang="en-US" sz="1200" kern="1200" dirty="0"/>
        </a:p>
      </dsp:txBody>
      <dsp:txXfrm>
        <a:off x="1629764" y="229653"/>
        <a:ext cx="886796" cy="591196"/>
      </dsp:txXfrm>
    </dsp:sp>
    <dsp:sp modelId="{A2E0CC5A-3C2C-436D-84D4-3A05EF03A85A}">
      <dsp:nvSpPr>
        <dsp:cNvPr id="0" name=""/>
        <dsp:cNvSpPr/>
      </dsp:nvSpPr>
      <dsp:spPr>
        <a:xfrm>
          <a:off x="2664359" y="229653"/>
          <a:ext cx="1477992" cy="591196"/>
        </a:xfrm>
        <a:prstGeom prst="chevron">
          <a:avLst/>
        </a:prstGeom>
        <a:solidFill>
          <a:srgbClr val="FFFFCC"/>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b="0" u="sng" kern="1200" dirty="0">
              <a:solidFill>
                <a:srgbClr val="FF0000"/>
              </a:solidFill>
            </a:rPr>
            <a:t>Drying</a:t>
          </a:r>
          <a:endParaRPr kumimoji="1" lang="ja-JP" altLang="en-US" sz="1400" b="0" u="sng" kern="1200" dirty="0">
            <a:solidFill>
              <a:srgbClr val="FF0000"/>
            </a:solidFill>
          </a:endParaRPr>
        </a:p>
      </dsp:txBody>
      <dsp:txXfrm>
        <a:off x="2959957" y="229653"/>
        <a:ext cx="886796" cy="591196"/>
      </dsp:txXfrm>
    </dsp:sp>
    <dsp:sp modelId="{19B52DFB-174C-416B-8CE7-0EA748C55443}">
      <dsp:nvSpPr>
        <dsp:cNvPr id="0" name=""/>
        <dsp:cNvSpPr/>
      </dsp:nvSpPr>
      <dsp:spPr>
        <a:xfrm>
          <a:off x="3994552"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Calendering</a:t>
          </a:r>
          <a:endParaRPr kumimoji="1" lang="ja-JP" altLang="en-US" sz="1200" kern="1200" dirty="0"/>
        </a:p>
      </dsp:txBody>
      <dsp:txXfrm>
        <a:off x="4290150" y="229653"/>
        <a:ext cx="886796" cy="591196"/>
      </dsp:txXfrm>
    </dsp:sp>
    <dsp:sp modelId="{A59F616D-F336-4F10-89BF-6F49BA170F0E}">
      <dsp:nvSpPr>
        <dsp:cNvPr id="0" name=""/>
        <dsp:cNvSpPr/>
      </dsp:nvSpPr>
      <dsp:spPr>
        <a:xfrm>
          <a:off x="5324745"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Slitting</a:t>
          </a:r>
          <a:endParaRPr kumimoji="1" lang="ja-JP" altLang="en-US" sz="1200" kern="1200" dirty="0"/>
        </a:p>
      </dsp:txBody>
      <dsp:txXfrm>
        <a:off x="5620343" y="229653"/>
        <a:ext cx="886796" cy="591196"/>
      </dsp:txXfrm>
    </dsp:sp>
    <dsp:sp modelId="{DAD7E95F-5251-4252-8480-71ABE7B24DD5}">
      <dsp:nvSpPr>
        <dsp:cNvPr id="0" name=""/>
        <dsp:cNvSpPr/>
      </dsp:nvSpPr>
      <dsp:spPr>
        <a:xfrm>
          <a:off x="6654938"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Vacuum drying</a:t>
          </a:r>
          <a:endParaRPr kumimoji="1" lang="ja-JP" altLang="en-US" sz="1200" kern="1200" dirty="0"/>
        </a:p>
      </dsp:txBody>
      <dsp:txXfrm>
        <a:off x="6950536" y="229653"/>
        <a:ext cx="886796" cy="5911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C6AD9-8799-48BD-9132-007785A14E1A}">
      <dsp:nvSpPr>
        <dsp:cNvPr id="0" name=""/>
        <dsp:cNvSpPr/>
      </dsp:nvSpPr>
      <dsp:spPr>
        <a:xfrm>
          <a:off x="257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Formation</a:t>
          </a:r>
          <a:endParaRPr kumimoji="1" lang="ja-JP" altLang="en-US" sz="1300" kern="1200" dirty="0"/>
        </a:p>
      </dsp:txBody>
      <dsp:txXfrm>
        <a:off x="302002" y="2392"/>
        <a:ext cx="898293" cy="598861"/>
      </dsp:txXfrm>
    </dsp:sp>
    <dsp:sp modelId="{A59F616D-F336-4F10-89BF-6F49BA170F0E}">
      <dsp:nvSpPr>
        <dsp:cNvPr id="0" name=""/>
        <dsp:cNvSpPr/>
      </dsp:nvSpPr>
      <dsp:spPr>
        <a:xfrm>
          <a:off x="135001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Degassing</a:t>
          </a:r>
          <a:endParaRPr kumimoji="1" lang="ja-JP" altLang="en-US" sz="1300" kern="1200" dirty="0"/>
        </a:p>
      </dsp:txBody>
      <dsp:txXfrm>
        <a:off x="1649442" y="2392"/>
        <a:ext cx="898293" cy="598861"/>
      </dsp:txXfrm>
    </dsp:sp>
    <dsp:sp modelId="{DAD7E95F-5251-4252-8480-71ABE7B24DD5}">
      <dsp:nvSpPr>
        <dsp:cNvPr id="0" name=""/>
        <dsp:cNvSpPr/>
      </dsp:nvSpPr>
      <dsp:spPr>
        <a:xfrm>
          <a:off x="2697450"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HT aging</a:t>
          </a:r>
          <a:endParaRPr kumimoji="1" lang="ja-JP" altLang="en-US" sz="1300" kern="1200" dirty="0"/>
        </a:p>
      </dsp:txBody>
      <dsp:txXfrm>
        <a:off x="2996881" y="2392"/>
        <a:ext cx="898293" cy="598861"/>
      </dsp:txXfrm>
    </dsp:sp>
    <dsp:sp modelId="{A5EADA05-6266-4DAF-ABB6-497C2969CEFB}">
      <dsp:nvSpPr>
        <dsp:cNvPr id="0" name=""/>
        <dsp:cNvSpPr/>
      </dsp:nvSpPr>
      <dsp:spPr>
        <a:xfrm>
          <a:off x="4046118" y="2392"/>
          <a:ext cx="1497154" cy="598861"/>
        </a:xfrm>
        <a:prstGeom prst="chevron">
          <a:avLst/>
        </a:prstGeom>
        <a:solidFill>
          <a:srgbClr val="FFFFCC"/>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b="0" u="sng" kern="1200" dirty="0">
              <a:solidFill>
                <a:srgbClr val="FF0000"/>
              </a:solidFill>
            </a:rPr>
            <a:t>End of Line testing</a:t>
          </a:r>
          <a:endParaRPr kumimoji="1" lang="ja-JP" altLang="en-US" sz="1300" b="0" u="sng" kern="1200" dirty="0">
            <a:solidFill>
              <a:srgbClr val="FF0000"/>
            </a:solidFill>
          </a:endParaRPr>
        </a:p>
      </dsp:txBody>
      <dsp:txXfrm>
        <a:off x="4345549" y="2392"/>
        <a:ext cx="898293" cy="5988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EADA05-6266-4DAF-ABB6-497C2969CEFB}">
      <dsp:nvSpPr>
        <dsp:cNvPr id="0" name=""/>
        <dsp:cNvSpPr/>
      </dsp:nvSpPr>
      <dsp:spPr>
        <a:xfrm>
          <a:off x="1090"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Separation</a:t>
          </a:r>
          <a:endParaRPr kumimoji="1" lang="ja-JP" altLang="en-US" sz="1300" kern="1200" dirty="0"/>
        </a:p>
      </dsp:txBody>
      <dsp:txXfrm>
        <a:off x="289692" y="13221"/>
        <a:ext cx="865804" cy="577203"/>
      </dsp:txXfrm>
    </dsp:sp>
    <dsp:sp modelId="{97B9A804-4BB5-4C11-82BA-E8F74340CAB3}">
      <dsp:nvSpPr>
        <dsp:cNvPr id="0" name=""/>
        <dsp:cNvSpPr/>
      </dsp:nvSpPr>
      <dsp:spPr>
        <a:xfrm>
          <a:off x="1299797"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Stacking Winding</a:t>
          </a:r>
        </a:p>
      </dsp:txBody>
      <dsp:txXfrm>
        <a:off x="1588399" y="13221"/>
        <a:ext cx="865804" cy="577203"/>
      </dsp:txXfrm>
    </dsp:sp>
    <dsp:sp modelId="{5DB216F8-86E0-436A-8F72-37C6465EB9F3}">
      <dsp:nvSpPr>
        <dsp:cNvPr id="0" name=""/>
        <dsp:cNvSpPr/>
      </dsp:nvSpPr>
      <dsp:spPr>
        <a:xfrm>
          <a:off x="2598504"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Packaging</a:t>
          </a:r>
          <a:endParaRPr kumimoji="1" lang="ja-JP" altLang="en-US" sz="1300" kern="1200" dirty="0"/>
        </a:p>
      </dsp:txBody>
      <dsp:txXfrm>
        <a:off x="2887106" y="13221"/>
        <a:ext cx="865804" cy="577203"/>
      </dsp:txXfrm>
    </dsp:sp>
    <dsp:sp modelId="{D88E7E02-B17A-4B65-96C5-F5A84404A8E2}">
      <dsp:nvSpPr>
        <dsp:cNvPr id="0" name=""/>
        <dsp:cNvSpPr/>
      </dsp:nvSpPr>
      <dsp:spPr>
        <a:xfrm>
          <a:off x="3897212" y="13221"/>
          <a:ext cx="1646313" cy="577203"/>
        </a:xfrm>
        <a:prstGeom prst="chevron">
          <a:avLst/>
        </a:prstGeom>
        <a:solidFill>
          <a:srgbClr val="FFFF00"/>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b="1" u="sng" kern="1200" dirty="0">
              <a:solidFill>
                <a:srgbClr val="FF0000"/>
              </a:solidFill>
            </a:rPr>
            <a:t>Electrolyte filling</a:t>
          </a:r>
          <a:endParaRPr kumimoji="1" lang="ja-JP" altLang="en-US" sz="1400" b="1" u="sng" kern="1200" dirty="0">
            <a:solidFill>
              <a:srgbClr val="FF0000"/>
            </a:solidFill>
          </a:endParaRPr>
        </a:p>
      </dsp:txBody>
      <dsp:txXfrm>
        <a:off x="4185814" y="13221"/>
        <a:ext cx="1069110" cy="5772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2610B-7C6E-40A4-80CE-0045B002246F}">
      <dsp:nvSpPr>
        <dsp:cNvPr id="0" name=""/>
        <dsp:cNvSpPr/>
      </dsp:nvSpPr>
      <dsp:spPr>
        <a:xfrm>
          <a:off x="3973"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Mixing</a:t>
          </a:r>
        </a:p>
      </dsp:txBody>
      <dsp:txXfrm>
        <a:off x="299571" y="229653"/>
        <a:ext cx="886796" cy="591196"/>
      </dsp:txXfrm>
    </dsp:sp>
    <dsp:sp modelId="{76523A1C-E2B9-4AF9-8FC4-437132701FB6}">
      <dsp:nvSpPr>
        <dsp:cNvPr id="0" name=""/>
        <dsp:cNvSpPr/>
      </dsp:nvSpPr>
      <dsp:spPr>
        <a:xfrm>
          <a:off x="1334166"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Coating</a:t>
          </a:r>
          <a:endParaRPr kumimoji="1" lang="ja-JP" altLang="en-US" sz="1200" kern="1200" dirty="0"/>
        </a:p>
      </dsp:txBody>
      <dsp:txXfrm>
        <a:off x="1629764" y="229653"/>
        <a:ext cx="886796" cy="591196"/>
      </dsp:txXfrm>
    </dsp:sp>
    <dsp:sp modelId="{A2E0CC5A-3C2C-436D-84D4-3A05EF03A85A}">
      <dsp:nvSpPr>
        <dsp:cNvPr id="0" name=""/>
        <dsp:cNvSpPr/>
      </dsp:nvSpPr>
      <dsp:spPr>
        <a:xfrm>
          <a:off x="2664359" y="229653"/>
          <a:ext cx="1477992" cy="591196"/>
        </a:xfrm>
        <a:prstGeom prst="chevron">
          <a:avLst/>
        </a:prstGeom>
        <a:solidFill>
          <a:srgbClr val="FFFFCC"/>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b="0" u="sng" kern="1200" dirty="0">
              <a:solidFill>
                <a:srgbClr val="FF0000"/>
              </a:solidFill>
            </a:rPr>
            <a:t>Drying</a:t>
          </a:r>
          <a:endParaRPr kumimoji="1" lang="ja-JP" altLang="en-US" sz="1400" b="0" u="sng" kern="1200" dirty="0">
            <a:solidFill>
              <a:srgbClr val="FF0000"/>
            </a:solidFill>
          </a:endParaRPr>
        </a:p>
      </dsp:txBody>
      <dsp:txXfrm>
        <a:off x="2959957" y="229653"/>
        <a:ext cx="886796" cy="591196"/>
      </dsp:txXfrm>
    </dsp:sp>
    <dsp:sp modelId="{19B52DFB-174C-416B-8CE7-0EA748C55443}">
      <dsp:nvSpPr>
        <dsp:cNvPr id="0" name=""/>
        <dsp:cNvSpPr/>
      </dsp:nvSpPr>
      <dsp:spPr>
        <a:xfrm>
          <a:off x="3994552"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Calendering</a:t>
          </a:r>
          <a:endParaRPr kumimoji="1" lang="ja-JP" altLang="en-US" sz="1200" kern="1200" dirty="0"/>
        </a:p>
      </dsp:txBody>
      <dsp:txXfrm>
        <a:off x="4290150" y="229653"/>
        <a:ext cx="886796" cy="591196"/>
      </dsp:txXfrm>
    </dsp:sp>
    <dsp:sp modelId="{A59F616D-F336-4F10-89BF-6F49BA170F0E}">
      <dsp:nvSpPr>
        <dsp:cNvPr id="0" name=""/>
        <dsp:cNvSpPr/>
      </dsp:nvSpPr>
      <dsp:spPr>
        <a:xfrm>
          <a:off x="5324745"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Slitting</a:t>
          </a:r>
          <a:endParaRPr kumimoji="1" lang="ja-JP" altLang="en-US" sz="1200" kern="1200" dirty="0"/>
        </a:p>
      </dsp:txBody>
      <dsp:txXfrm>
        <a:off x="5620343" y="229653"/>
        <a:ext cx="886796" cy="591196"/>
      </dsp:txXfrm>
    </dsp:sp>
    <dsp:sp modelId="{DAD7E95F-5251-4252-8480-71ABE7B24DD5}">
      <dsp:nvSpPr>
        <dsp:cNvPr id="0" name=""/>
        <dsp:cNvSpPr/>
      </dsp:nvSpPr>
      <dsp:spPr>
        <a:xfrm>
          <a:off x="6654938"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Vacuum drying</a:t>
          </a:r>
          <a:endParaRPr kumimoji="1" lang="ja-JP" altLang="en-US" sz="1200" kern="1200" dirty="0"/>
        </a:p>
      </dsp:txBody>
      <dsp:txXfrm>
        <a:off x="6950536" y="229653"/>
        <a:ext cx="886796" cy="5911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C6AD9-8799-48BD-9132-007785A14E1A}">
      <dsp:nvSpPr>
        <dsp:cNvPr id="0" name=""/>
        <dsp:cNvSpPr/>
      </dsp:nvSpPr>
      <dsp:spPr>
        <a:xfrm>
          <a:off x="257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Formation</a:t>
          </a:r>
          <a:endParaRPr kumimoji="1" lang="ja-JP" altLang="en-US" sz="1400" kern="1200" dirty="0"/>
        </a:p>
      </dsp:txBody>
      <dsp:txXfrm>
        <a:off x="302002" y="2392"/>
        <a:ext cx="898293" cy="598861"/>
      </dsp:txXfrm>
    </dsp:sp>
    <dsp:sp modelId="{A59F616D-F336-4F10-89BF-6F49BA170F0E}">
      <dsp:nvSpPr>
        <dsp:cNvPr id="0" name=""/>
        <dsp:cNvSpPr/>
      </dsp:nvSpPr>
      <dsp:spPr>
        <a:xfrm>
          <a:off x="135001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Degassing</a:t>
          </a:r>
          <a:endParaRPr kumimoji="1" lang="ja-JP" altLang="en-US" sz="1400" kern="1200" dirty="0"/>
        </a:p>
      </dsp:txBody>
      <dsp:txXfrm>
        <a:off x="1649442" y="2392"/>
        <a:ext cx="898293" cy="598861"/>
      </dsp:txXfrm>
    </dsp:sp>
    <dsp:sp modelId="{DAD7E95F-5251-4252-8480-71ABE7B24DD5}">
      <dsp:nvSpPr>
        <dsp:cNvPr id="0" name=""/>
        <dsp:cNvSpPr/>
      </dsp:nvSpPr>
      <dsp:spPr>
        <a:xfrm>
          <a:off x="2697450"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HT aging</a:t>
          </a:r>
          <a:endParaRPr kumimoji="1" lang="ja-JP" altLang="en-US" sz="1400" kern="1200" dirty="0"/>
        </a:p>
      </dsp:txBody>
      <dsp:txXfrm>
        <a:off x="2996881" y="2392"/>
        <a:ext cx="898293" cy="598861"/>
      </dsp:txXfrm>
    </dsp:sp>
    <dsp:sp modelId="{A5EADA05-6266-4DAF-ABB6-497C2969CEFB}">
      <dsp:nvSpPr>
        <dsp:cNvPr id="0" name=""/>
        <dsp:cNvSpPr/>
      </dsp:nvSpPr>
      <dsp:spPr>
        <a:xfrm>
          <a:off x="4046118" y="2392"/>
          <a:ext cx="1497154" cy="598861"/>
        </a:xfrm>
        <a:prstGeom prst="chevron">
          <a:avLst/>
        </a:prstGeom>
        <a:solidFill>
          <a:srgbClr val="FFFF00"/>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b="1" u="sng" kern="1200" dirty="0">
              <a:solidFill>
                <a:srgbClr val="FF0000"/>
              </a:solidFill>
            </a:rPr>
            <a:t>End of Line testing</a:t>
          </a:r>
          <a:endParaRPr kumimoji="1" lang="ja-JP" altLang="en-US" sz="1300" b="1" u="sng" kern="1200" dirty="0">
            <a:solidFill>
              <a:srgbClr val="FF0000"/>
            </a:solidFill>
          </a:endParaRPr>
        </a:p>
      </dsp:txBody>
      <dsp:txXfrm>
        <a:off x="4345549" y="2392"/>
        <a:ext cx="898293" cy="5988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EADA05-6266-4DAF-ABB6-497C2969CEFB}">
      <dsp:nvSpPr>
        <dsp:cNvPr id="0" name=""/>
        <dsp:cNvSpPr/>
      </dsp:nvSpPr>
      <dsp:spPr>
        <a:xfrm>
          <a:off x="1090"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Separation</a:t>
          </a:r>
          <a:endParaRPr kumimoji="1" lang="ja-JP" altLang="en-US" sz="1300" kern="1200" dirty="0"/>
        </a:p>
      </dsp:txBody>
      <dsp:txXfrm>
        <a:off x="289692" y="13221"/>
        <a:ext cx="865804" cy="577203"/>
      </dsp:txXfrm>
    </dsp:sp>
    <dsp:sp modelId="{97B9A804-4BB5-4C11-82BA-E8F74340CAB3}">
      <dsp:nvSpPr>
        <dsp:cNvPr id="0" name=""/>
        <dsp:cNvSpPr/>
      </dsp:nvSpPr>
      <dsp:spPr>
        <a:xfrm>
          <a:off x="1299797"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Stacking Winding</a:t>
          </a:r>
        </a:p>
      </dsp:txBody>
      <dsp:txXfrm>
        <a:off x="1588399" y="13221"/>
        <a:ext cx="865804" cy="577203"/>
      </dsp:txXfrm>
    </dsp:sp>
    <dsp:sp modelId="{5DB216F8-86E0-436A-8F72-37C6465EB9F3}">
      <dsp:nvSpPr>
        <dsp:cNvPr id="0" name=""/>
        <dsp:cNvSpPr/>
      </dsp:nvSpPr>
      <dsp:spPr>
        <a:xfrm>
          <a:off x="2598504"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Packaging</a:t>
          </a:r>
          <a:endParaRPr kumimoji="1" lang="ja-JP" altLang="en-US" sz="1300" kern="1200" dirty="0"/>
        </a:p>
      </dsp:txBody>
      <dsp:txXfrm>
        <a:off x="2887106" y="13221"/>
        <a:ext cx="865804" cy="577203"/>
      </dsp:txXfrm>
    </dsp:sp>
    <dsp:sp modelId="{D88E7E02-B17A-4B65-96C5-F5A84404A8E2}">
      <dsp:nvSpPr>
        <dsp:cNvPr id="0" name=""/>
        <dsp:cNvSpPr/>
      </dsp:nvSpPr>
      <dsp:spPr>
        <a:xfrm>
          <a:off x="3897212" y="13221"/>
          <a:ext cx="1646313" cy="577203"/>
        </a:xfrm>
        <a:prstGeom prst="chevron">
          <a:avLst/>
        </a:prstGeom>
        <a:solidFill>
          <a:srgbClr val="FFFFCC"/>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b="0" u="sng" kern="1200" dirty="0">
              <a:solidFill>
                <a:srgbClr val="FF0000"/>
              </a:solidFill>
            </a:rPr>
            <a:t>Electrolyte filling</a:t>
          </a:r>
          <a:endParaRPr kumimoji="1" lang="ja-JP" altLang="en-US" sz="1400" b="0" u="sng" kern="1200" dirty="0">
            <a:solidFill>
              <a:srgbClr val="FF0000"/>
            </a:solidFill>
          </a:endParaRPr>
        </a:p>
      </dsp:txBody>
      <dsp:txXfrm>
        <a:off x="4185814" y="13221"/>
        <a:ext cx="1069110" cy="57720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9413" cy="4953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14763" y="1"/>
            <a:ext cx="2919412" cy="495300"/>
          </a:xfrm>
          <a:prstGeom prst="rect">
            <a:avLst/>
          </a:prstGeom>
        </p:spPr>
        <p:txBody>
          <a:bodyPr vert="horz" lIns="91440" tIns="45720" rIns="91440" bIns="45720" rtlCol="0"/>
          <a:lstStyle>
            <a:lvl1pPr algn="r">
              <a:defRPr sz="1200"/>
            </a:lvl1pPr>
          </a:lstStyle>
          <a:p>
            <a:fld id="{DC8B91A0-EDAD-4B08-BD0C-87CBFD654248}" type="datetimeFigureOut">
              <a:rPr kumimoji="1" lang="ja-JP" altLang="en-US" smtClean="0"/>
              <a:t>2022/10/13</a:t>
            </a:fld>
            <a:endParaRPr kumimoji="1" lang="ja-JP" altLang="en-US" dirty="0"/>
          </a:p>
        </p:txBody>
      </p:sp>
      <p:sp>
        <p:nvSpPr>
          <p:cNvPr id="4" name="フッター プレースホルダー 3"/>
          <p:cNvSpPr>
            <a:spLocks noGrp="1"/>
          </p:cNvSpPr>
          <p:nvPr>
            <p:ph type="ftr" sz="quarter" idx="2"/>
          </p:nvPr>
        </p:nvSpPr>
        <p:spPr>
          <a:xfrm>
            <a:off x="1" y="9371014"/>
            <a:ext cx="2919413" cy="4953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14763" y="9371014"/>
            <a:ext cx="2919412" cy="495300"/>
          </a:xfrm>
          <a:prstGeom prst="rect">
            <a:avLst/>
          </a:prstGeom>
        </p:spPr>
        <p:txBody>
          <a:bodyPr vert="horz" lIns="91440" tIns="45720" rIns="91440" bIns="45720" rtlCol="0" anchor="b"/>
          <a:lstStyle>
            <a:lvl1pPr algn="r">
              <a:defRPr sz="1200"/>
            </a:lvl1pPr>
          </a:lstStyle>
          <a:p>
            <a:fld id="{FF1B66A3-E4B7-4306-A609-76B59374F85A}" type="slidenum">
              <a:rPr kumimoji="1" lang="ja-JP" altLang="en-US" smtClean="0"/>
              <a:t>‹#›</a:t>
            </a:fld>
            <a:endParaRPr kumimoji="1" lang="ja-JP" altLang="en-US" dirty="0"/>
          </a:p>
        </p:txBody>
      </p:sp>
    </p:spTree>
    <p:extLst>
      <p:ext uri="{BB962C8B-B14F-4D97-AF65-F5344CB8AC3E}">
        <p14:creationId xmlns:p14="http://schemas.microsoft.com/office/powerpoint/2010/main" val="23408764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9413" cy="4953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14763" y="1"/>
            <a:ext cx="2919412" cy="495300"/>
          </a:xfrm>
          <a:prstGeom prst="rect">
            <a:avLst/>
          </a:prstGeom>
        </p:spPr>
        <p:txBody>
          <a:bodyPr vert="horz" lIns="91440" tIns="45720" rIns="91440" bIns="45720" rtlCol="0"/>
          <a:lstStyle>
            <a:lvl1pPr algn="r">
              <a:defRPr sz="1200"/>
            </a:lvl1pPr>
          </a:lstStyle>
          <a:p>
            <a:fld id="{3D4BEB88-A5E3-4C91-AEF6-EDE81E0394D5}" type="datetimeFigureOut">
              <a:rPr kumimoji="1" lang="ja-JP" altLang="en-US" smtClean="0"/>
              <a:t>2022/10/13</a:t>
            </a:fld>
            <a:endParaRPr kumimoji="1" lang="ja-JP" altLang="en-US" dirty="0"/>
          </a:p>
        </p:txBody>
      </p:sp>
      <p:sp>
        <p:nvSpPr>
          <p:cNvPr id="4" name="スライド イメージ プレースホルダー 3"/>
          <p:cNvSpPr>
            <a:spLocks noGrp="1" noRot="1" noChangeAspect="1"/>
          </p:cNvSpPr>
          <p:nvPr>
            <p:ph type="sldImg" idx="2"/>
          </p:nvPr>
        </p:nvSpPr>
        <p:spPr>
          <a:xfrm>
            <a:off x="1147763" y="1231900"/>
            <a:ext cx="4440237" cy="3330575"/>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73100" y="4748214"/>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014"/>
            <a:ext cx="2919413" cy="4953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14763" y="9371014"/>
            <a:ext cx="2919412" cy="495300"/>
          </a:xfrm>
          <a:prstGeom prst="rect">
            <a:avLst/>
          </a:prstGeom>
        </p:spPr>
        <p:txBody>
          <a:bodyPr vert="horz" lIns="91440" tIns="45720" rIns="91440" bIns="45720" rtlCol="0" anchor="b"/>
          <a:lstStyle>
            <a:lvl1pPr algn="r">
              <a:defRPr sz="1200"/>
            </a:lvl1pPr>
          </a:lstStyle>
          <a:p>
            <a:fld id="{F26CB565-1140-4A64-8FBA-5C97F804E2A2}" type="slidenum">
              <a:rPr kumimoji="1" lang="ja-JP" altLang="en-US" smtClean="0"/>
              <a:t>‹#›</a:t>
            </a:fld>
            <a:endParaRPr kumimoji="1" lang="ja-JP" altLang="en-US" dirty="0"/>
          </a:p>
        </p:txBody>
      </p:sp>
    </p:spTree>
    <p:extLst>
      <p:ext uri="{BB962C8B-B14F-4D97-AF65-F5344CB8AC3E}">
        <p14:creationId xmlns:p14="http://schemas.microsoft.com/office/powerpoint/2010/main" val="129466850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544331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3761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22551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NMP liquifies at low temperatures.</a:t>
            </a:r>
          </a:p>
        </p:txBody>
      </p:sp>
    </p:spTree>
    <p:extLst>
      <p:ext uri="{BB962C8B-B14F-4D97-AF65-F5344CB8AC3E}">
        <p14:creationId xmlns:p14="http://schemas.microsoft.com/office/powerpoint/2010/main" val="3048011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06992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sz="1200" b="0" i="0" kern="1200" dirty="0">
                <a:solidFill>
                  <a:schemeClr val="tx1"/>
                </a:solidFill>
                <a:effectLst/>
                <a:latin typeface="+mn-lt"/>
                <a:ea typeface="+mn-ea"/>
                <a:cs typeface="+mn-cs"/>
              </a:rPr>
              <a:t>Since the environment inside the test equipment is extremely harsh, it is necessary to perform pretreatment by sampling (air-cooled dehumidification, activated carbon adsorption, etc.).</a:t>
            </a:r>
            <a:endParaRPr kumimoji="1" lang="ja-JP" altLang="en-US" dirty="0"/>
          </a:p>
        </p:txBody>
      </p:sp>
    </p:spTree>
    <p:extLst>
      <p:ext uri="{BB962C8B-B14F-4D97-AF65-F5344CB8AC3E}">
        <p14:creationId xmlns:p14="http://schemas.microsoft.com/office/powerpoint/2010/main" val="37867124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8" name="正方形/長方形 7"/>
          <p:cNvSpPr/>
          <p:nvPr userDrawn="1"/>
        </p:nvSpPr>
        <p:spPr>
          <a:xfrm>
            <a:off x="899592" y="116632"/>
            <a:ext cx="6984776" cy="21602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p:cNvSpPr/>
          <p:nvPr userDrawn="1"/>
        </p:nvSpPr>
        <p:spPr>
          <a:xfrm>
            <a:off x="2123728" y="6525344"/>
            <a:ext cx="6984776" cy="21602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p:cNvSpPr/>
          <p:nvPr userDrawn="1"/>
        </p:nvSpPr>
        <p:spPr>
          <a:xfrm rot="5400000">
            <a:off x="-1341701" y="2141901"/>
            <a:ext cx="3258449"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p:cNvSpPr/>
          <p:nvPr userDrawn="1"/>
        </p:nvSpPr>
        <p:spPr>
          <a:xfrm rot="5400000">
            <a:off x="7227252" y="5099098"/>
            <a:ext cx="3258449"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5" name="Picture 4">
            <a:extLst>
              <a:ext uri="{FF2B5EF4-FFF2-40B4-BE49-F238E27FC236}">
                <a16:creationId xmlns:a16="http://schemas.microsoft.com/office/drawing/2014/main" id="{3A148DFA-7ED3-9C48-83AD-425254E5F5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3185" y="21665"/>
            <a:ext cx="626295" cy="671031"/>
          </a:xfrm>
          <a:prstGeom prst="rect">
            <a:avLst/>
          </a:prstGeom>
        </p:spPr>
      </p:pic>
      <p:pic>
        <p:nvPicPr>
          <p:cNvPr id="6" name="Picture 5" descr="Logo, icon&#10;&#10;Description automatically generated">
            <a:extLst>
              <a:ext uri="{FF2B5EF4-FFF2-40B4-BE49-F238E27FC236}">
                <a16:creationId xmlns:a16="http://schemas.microsoft.com/office/drawing/2014/main" id="{74B522BD-CA03-7B4E-921E-5D3A15FFA2F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693" y="75188"/>
            <a:ext cx="721685" cy="491976"/>
          </a:xfrm>
          <a:prstGeom prst="rect">
            <a:avLst/>
          </a:prstGeom>
        </p:spPr>
      </p:pic>
      <p:pic>
        <p:nvPicPr>
          <p:cNvPr id="12" name="Picture 11">
            <a:extLst>
              <a:ext uri="{FF2B5EF4-FFF2-40B4-BE49-F238E27FC236}">
                <a16:creationId xmlns:a16="http://schemas.microsoft.com/office/drawing/2014/main" id="{11E6751C-759B-C54E-B310-4532BA4BA91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6993" t="25028" r="4820" b="21365"/>
          <a:stretch/>
        </p:blipFill>
        <p:spPr>
          <a:xfrm>
            <a:off x="7719891" y="6281936"/>
            <a:ext cx="1424109" cy="576064"/>
          </a:xfrm>
          <a:prstGeom prst="rect">
            <a:avLst/>
          </a:prstGeom>
        </p:spPr>
      </p:pic>
      <p:pic>
        <p:nvPicPr>
          <p:cNvPr id="14" name="Picture 13" descr="Icon&#10;&#10;Description automatically generated">
            <a:extLst>
              <a:ext uri="{FF2B5EF4-FFF2-40B4-BE49-F238E27FC236}">
                <a16:creationId xmlns:a16="http://schemas.microsoft.com/office/drawing/2014/main" id="{F6CE882A-D0E0-FF4B-94D4-3AFE68D01F3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9353" y="5993194"/>
            <a:ext cx="849528" cy="843141"/>
          </a:xfrm>
          <a:prstGeom prst="rect">
            <a:avLst/>
          </a:prstGeom>
        </p:spPr>
      </p:pic>
    </p:spTree>
    <p:extLst>
      <p:ext uri="{BB962C8B-B14F-4D97-AF65-F5344CB8AC3E}">
        <p14:creationId xmlns:p14="http://schemas.microsoft.com/office/powerpoint/2010/main" val="1633498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1387405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300069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537967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1230413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288626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2252269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802975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2136792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2717036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1393893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91BE178-276B-704A-9F3D-36D395C3857E}" type="slidenum">
              <a:rPr lang="en-US"/>
              <a:pPr>
                <a:defRPr/>
              </a:pPr>
              <a:t>‹#›</a:t>
            </a:fld>
            <a:endParaRPr lang="en-US" dirty="0"/>
          </a:p>
        </p:txBody>
      </p:sp>
    </p:spTree>
    <p:extLst>
      <p:ext uri="{BB962C8B-B14F-4D97-AF65-F5344CB8AC3E}">
        <p14:creationId xmlns:p14="http://schemas.microsoft.com/office/powerpoint/2010/main" val="2227133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Tree>
    <p:extLst>
      <p:ext uri="{BB962C8B-B14F-4D97-AF65-F5344CB8AC3E}">
        <p14:creationId xmlns:p14="http://schemas.microsoft.com/office/powerpoint/2010/main" val="1807742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tiff"/></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tiff"/><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5.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diagramLayout" Target="../diagrams/layout6.xm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diagramData" Target="../diagrams/data6.xml"/><Relationship Id="rId2" Type="http://schemas.openxmlformats.org/officeDocument/2006/relationships/diagramData" Target="../diagrams/data4.xml"/><Relationship Id="rId16" Type="http://schemas.microsoft.com/office/2007/relationships/diagramDrawing" Target="../diagrams/drawing6.xml"/><Relationship Id="rId1" Type="http://schemas.openxmlformats.org/officeDocument/2006/relationships/slideLayout" Target="../slideLayouts/slideLayout1.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diagramColors" Target="../diagrams/colors6.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diagramLayout" Target="../diagrams/layout9.xml"/><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diagramData" Target="../diagrams/data9.xml"/><Relationship Id="rId2" Type="http://schemas.openxmlformats.org/officeDocument/2006/relationships/diagramData" Target="../diagrams/data7.xml"/><Relationship Id="rId16" Type="http://schemas.microsoft.com/office/2007/relationships/diagramDrawing" Target="../diagrams/drawing9.xml"/><Relationship Id="rId1" Type="http://schemas.openxmlformats.org/officeDocument/2006/relationships/slideLayout" Target="../slideLayouts/slideLayout1.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5" Type="http://schemas.openxmlformats.org/officeDocument/2006/relationships/diagramColors" Target="../diagrams/colors9.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547664" y="2492896"/>
            <a:ext cx="6260560" cy="1200329"/>
          </a:xfrm>
          <a:prstGeom prst="rect">
            <a:avLst/>
          </a:prstGeom>
          <a:noFill/>
        </p:spPr>
        <p:txBody>
          <a:bodyPr wrap="none" rtlCol="0">
            <a:spAutoFit/>
          </a:bodyPr>
          <a:lstStyle/>
          <a:p>
            <a:pPr algn="ctr"/>
            <a:r>
              <a:rPr kumimoji="1" lang="en-US" altLang="ja-JP" sz="3600" b="1" dirty="0"/>
              <a:t>Lithium-ion Battery Market </a:t>
            </a:r>
          </a:p>
          <a:p>
            <a:pPr algn="ctr"/>
            <a:r>
              <a:rPr kumimoji="1" lang="en-US" altLang="ja-JP" sz="3600" b="1" dirty="0"/>
              <a:t>Int</a:t>
            </a:r>
            <a:r>
              <a:rPr lang="en-US" altLang="ja-JP" sz="3600" b="1" dirty="0"/>
              <a:t>roduction</a:t>
            </a:r>
            <a:endParaRPr kumimoji="1" lang="ja-JP" altLang="en-US" sz="3600" b="1" dirty="0"/>
          </a:p>
        </p:txBody>
      </p:sp>
      <p:pic>
        <p:nvPicPr>
          <p:cNvPr id="5" name="Picture 4">
            <a:extLst>
              <a:ext uri="{FF2B5EF4-FFF2-40B4-BE49-F238E27FC236}">
                <a16:creationId xmlns:a16="http://schemas.microsoft.com/office/drawing/2014/main" id="{45812AC4-6C19-4947-85F0-9765A022F47F}"/>
              </a:ext>
            </a:extLst>
          </p:cNvPr>
          <p:cNvPicPr>
            <a:picLocks noChangeAspect="1"/>
          </p:cNvPicPr>
          <p:nvPr/>
        </p:nvPicPr>
        <p:blipFill rotWithShape="1">
          <a:blip r:embed="rId3"/>
          <a:srcRect l="8937" r="940"/>
          <a:stretch/>
        </p:blipFill>
        <p:spPr>
          <a:xfrm>
            <a:off x="541974" y="1484784"/>
            <a:ext cx="8060051" cy="3531224"/>
          </a:xfrm>
          <a:prstGeom prst="rect">
            <a:avLst/>
          </a:prstGeom>
        </p:spPr>
      </p:pic>
      <p:sp>
        <p:nvSpPr>
          <p:cNvPr id="3" name="正方形/長方形 2"/>
          <p:cNvSpPr/>
          <p:nvPr/>
        </p:nvSpPr>
        <p:spPr>
          <a:xfrm>
            <a:off x="613982" y="2780928"/>
            <a:ext cx="3888432" cy="669414"/>
          </a:xfrm>
          <a:prstGeom prst="rect">
            <a:avLst/>
          </a:prstGeom>
          <a:solidFill>
            <a:schemeClr val="bg1">
              <a:lumMod val="75000"/>
            </a:schemeClr>
          </a:solidFill>
        </p:spPr>
        <p:txBody>
          <a:bodyPr wrap="square">
            <a:spAutoFit/>
          </a:bodyPr>
          <a:lstStyle/>
          <a:p>
            <a:pPr algn="ctr"/>
            <a:endParaRPr lang="en-US" altLang="ja-JP" sz="500" b="1" dirty="0">
              <a:solidFill>
                <a:schemeClr val="tx1">
                  <a:lumMod val="85000"/>
                  <a:lumOff val="15000"/>
                </a:schemeClr>
              </a:solidFill>
              <a:latin typeface="Arial" panose="020B0604020202020204" pitchFamily="34" charset="0"/>
              <a:ea typeface="ＭＳ 明朝" panose="02020609040205080304" pitchFamily="17" charset="-128"/>
              <a:cs typeface="Times New Roman" panose="02020603050405020304" pitchFamily="18" charset="0"/>
            </a:endParaRPr>
          </a:p>
          <a:p>
            <a:pPr algn="ctr"/>
            <a:endParaRPr lang="en-US" altLang="ja-JP" sz="500" b="1" dirty="0">
              <a:solidFill>
                <a:schemeClr val="tx1">
                  <a:lumMod val="85000"/>
                  <a:lumOff val="15000"/>
                </a:schemeClr>
              </a:solidFill>
              <a:latin typeface="Arial" panose="020B0604020202020204" pitchFamily="34" charset="0"/>
              <a:ea typeface="ＭＳ 明朝" panose="02020609040205080304" pitchFamily="17" charset="-128"/>
              <a:cs typeface="Times New Roman" panose="02020603050405020304" pitchFamily="18" charset="0"/>
            </a:endParaRPr>
          </a:p>
          <a:p>
            <a:pPr algn="ctr"/>
            <a:r>
              <a:rPr lang="en-US" altLang="ja-JP" sz="1200" b="1" dirty="0">
                <a:solidFill>
                  <a:schemeClr val="tx1">
                    <a:lumMod val="85000"/>
                    <a:lumOff val="15000"/>
                  </a:schemeClr>
                </a:solidFill>
                <a:latin typeface="Arial" panose="020B0604020202020204" pitchFamily="34" charset="0"/>
                <a:ea typeface="ＭＳ 明朝" panose="02020609040205080304" pitchFamily="17" charset="-128"/>
                <a:cs typeface="Times New Roman" panose="02020603050405020304" pitchFamily="18" charset="0"/>
              </a:rPr>
              <a:t>We have the Experience and the Solutions</a:t>
            </a:r>
          </a:p>
          <a:p>
            <a:pPr algn="ctr"/>
            <a:endParaRPr lang="en-US" altLang="ja-JP" sz="1050" b="1" dirty="0">
              <a:solidFill>
                <a:schemeClr val="tx1">
                  <a:lumMod val="85000"/>
                  <a:lumOff val="15000"/>
                </a:schemeClr>
              </a:solidFill>
              <a:latin typeface="Arial" panose="020B0604020202020204" pitchFamily="34" charset="0"/>
              <a:ea typeface="ＭＳ 明朝" panose="02020609040205080304" pitchFamily="17" charset="-128"/>
              <a:cs typeface="Times New Roman" panose="02020603050405020304" pitchFamily="18" charset="0"/>
            </a:endParaRPr>
          </a:p>
          <a:p>
            <a:pPr algn="ctr"/>
            <a:endParaRPr lang="ja-JP" altLang="en-US" sz="500" dirty="0">
              <a:solidFill>
                <a:schemeClr val="tx1">
                  <a:lumMod val="85000"/>
                  <a:lumOff val="15000"/>
                </a:schemeClr>
              </a:solidFill>
            </a:endParaRPr>
          </a:p>
        </p:txBody>
      </p:sp>
      <p:sp>
        <p:nvSpPr>
          <p:cNvPr id="7" name="Rectangle 6">
            <a:extLst>
              <a:ext uri="{FF2B5EF4-FFF2-40B4-BE49-F238E27FC236}">
                <a16:creationId xmlns:a16="http://schemas.microsoft.com/office/drawing/2014/main" id="{F72564EE-F034-1044-9DA8-7A2418143379}"/>
              </a:ext>
            </a:extLst>
          </p:cNvPr>
          <p:cNvSpPr/>
          <p:nvPr/>
        </p:nvSpPr>
        <p:spPr>
          <a:xfrm>
            <a:off x="6084168" y="3626199"/>
            <a:ext cx="1638300" cy="1333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 name="Rectangle 5">
            <a:extLst>
              <a:ext uri="{FF2B5EF4-FFF2-40B4-BE49-F238E27FC236}">
                <a16:creationId xmlns:a16="http://schemas.microsoft.com/office/drawing/2014/main" id="{056923AA-9750-F640-AC97-07C38B542DA3}"/>
              </a:ext>
            </a:extLst>
          </p:cNvPr>
          <p:cNvSpPr/>
          <p:nvPr/>
        </p:nvSpPr>
        <p:spPr>
          <a:xfrm>
            <a:off x="6084168" y="3626199"/>
            <a:ext cx="1638300" cy="1333499"/>
          </a:xfrm>
          <a:prstGeom prst="rect">
            <a:avLst/>
          </a:prstGeom>
          <a:gradFill flip="none" rotWithShape="1">
            <a:gsLst>
              <a:gs pos="0">
                <a:schemeClr val="tx1">
                  <a:lumMod val="0"/>
                </a:schemeClr>
              </a:gs>
              <a:gs pos="100000">
                <a:schemeClr val="bg1">
                  <a:alpha val="44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a:extLst>
              <a:ext uri="{FF2B5EF4-FFF2-40B4-BE49-F238E27FC236}">
                <a16:creationId xmlns:a16="http://schemas.microsoft.com/office/drawing/2014/main" id="{6BDC5433-13E3-AC4E-8A32-88104BAF9307}"/>
              </a:ext>
            </a:extLst>
          </p:cNvPr>
          <p:cNvPicPr>
            <a:picLocks noChangeAspect="1"/>
          </p:cNvPicPr>
          <p:nvPr/>
        </p:nvPicPr>
        <p:blipFill rotWithShape="1">
          <a:blip r:embed="rId4"/>
          <a:srcRect l="36165" t="2716" r="4531" b="3271"/>
          <a:stretch/>
        </p:blipFill>
        <p:spPr>
          <a:xfrm>
            <a:off x="6084168" y="3623106"/>
            <a:ext cx="1665680" cy="958022"/>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1764A44B-6658-4848-9F83-CCF1626E5F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0648" y="4104185"/>
            <a:ext cx="585460" cy="462922"/>
          </a:xfrm>
          <a:prstGeom prst="rect">
            <a:avLst/>
          </a:prstGeom>
        </p:spPr>
      </p:pic>
      <p:sp>
        <p:nvSpPr>
          <p:cNvPr id="8" name="TextBox 7">
            <a:extLst>
              <a:ext uri="{FF2B5EF4-FFF2-40B4-BE49-F238E27FC236}">
                <a16:creationId xmlns:a16="http://schemas.microsoft.com/office/drawing/2014/main" id="{6AE373B7-5C0C-3C46-9B19-79BE9D132254}"/>
              </a:ext>
            </a:extLst>
          </p:cNvPr>
          <p:cNvSpPr txBox="1"/>
          <p:nvPr/>
        </p:nvSpPr>
        <p:spPr>
          <a:xfrm>
            <a:off x="6142856" y="4516671"/>
            <a:ext cx="1519970" cy="415498"/>
          </a:xfrm>
          <a:prstGeom prst="rect">
            <a:avLst/>
          </a:prstGeom>
          <a:noFill/>
        </p:spPr>
        <p:txBody>
          <a:bodyPr wrap="square" rtlCol="0">
            <a:spAutoFit/>
          </a:bodyPr>
          <a:lstStyle/>
          <a:p>
            <a:pPr algn="ctr"/>
            <a:r>
              <a:rPr lang="en-US" sz="900" dirty="0">
                <a:solidFill>
                  <a:schemeClr val="bg1"/>
                </a:solidFill>
              </a:rPr>
              <a:t>Battery Storage</a:t>
            </a:r>
          </a:p>
          <a:p>
            <a:pPr algn="ctr"/>
            <a:endParaRPr lang="en-US" sz="300" dirty="0">
              <a:solidFill>
                <a:schemeClr val="bg1"/>
              </a:solidFill>
            </a:endParaRPr>
          </a:p>
          <a:p>
            <a:pPr algn="ctr"/>
            <a:r>
              <a:rPr lang="en-US" sz="900" dirty="0">
                <a:solidFill>
                  <a:schemeClr val="bg1"/>
                </a:solidFill>
              </a:rPr>
              <a:t>Monitoring</a:t>
            </a:r>
          </a:p>
        </p:txBody>
      </p:sp>
    </p:spTree>
    <p:extLst>
      <p:ext uri="{BB962C8B-B14F-4D97-AF65-F5344CB8AC3E}">
        <p14:creationId xmlns:p14="http://schemas.microsoft.com/office/powerpoint/2010/main" val="1743552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4716016" y="2636912"/>
            <a:ext cx="4320480" cy="646331"/>
          </a:xfrm>
          <a:prstGeom prst="rect">
            <a:avLst/>
          </a:prstGeom>
          <a:noFill/>
        </p:spPr>
        <p:txBody>
          <a:bodyPr wrap="square" rtlCol="0">
            <a:spAutoFit/>
          </a:bodyPr>
          <a:lstStyle/>
          <a:p>
            <a:pPr algn="ctr"/>
            <a:r>
              <a:rPr lang="en-US" altLang="ja-JP" sz="3600" b="1" dirty="0">
                <a:latin typeface="Meiryo UI" panose="020B0604030504040204" pitchFamily="50" charset="-128"/>
                <a:ea typeface="Meiryo UI" panose="020B0604030504040204" pitchFamily="50" charset="-128"/>
              </a:rPr>
              <a:t>SUCCESSES</a:t>
            </a:r>
          </a:p>
        </p:txBody>
      </p:sp>
      <p:pic>
        <p:nvPicPr>
          <p:cNvPr id="18" name="Picture 2" descr="Northvolt Press Kit | Northvolt">
            <a:extLst>
              <a:ext uri="{FF2B5EF4-FFF2-40B4-BE49-F238E27FC236}">
                <a16:creationId xmlns:a16="http://schemas.microsoft.com/office/drawing/2014/main" id="{EE18CB28-37A6-0F4D-8730-8583EFD6F9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8301" y="4049752"/>
            <a:ext cx="1951528" cy="36286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hina&amp;amp;#39;s biggest battery manufacturer CATL is raising a $2 billion in an IPO">
            <a:extLst>
              <a:ext uri="{FF2B5EF4-FFF2-40B4-BE49-F238E27FC236}">
                <a16:creationId xmlns:a16="http://schemas.microsoft.com/office/drawing/2014/main" id="{E6AB5F23-6EB5-BD48-B67F-75F1A64FD1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1707" y="3967842"/>
            <a:ext cx="1594522" cy="41441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XALT Energy – Power to Move the World">
            <a:extLst>
              <a:ext uri="{FF2B5EF4-FFF2-40B4-BE49-F238E27FC236}">
                <a16:creationId xmlns:a16="http://schemas.microsoft.com/office/drawing/2014/main" id="{D8C89FB9-7C3D-D340-BE2E-56B2700B82E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733"/>
          <a:stretch/>
        </p:blipFill>
        <p:spPr bwMode="auto">
          <a:xfrm>
            <a:off x="5263080" y="5041731"/>
            <a:ext cx="2399746" cy="70881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LG CHEM TO SEEK INNOVATIVE IDEAS FOR SUSTAINABLE TECHNOLOGIES WORLDWIDE  THROUGH 3rd GLOBAL INNOVATION CONTEST | Business Wire">
            <a:extLst>
              <a:ext uri="{FF2B5EF4-FFF2-40B4-BE49-F238E27FC236}">
                <a16:creationId xmlns:a16="http://schemas.microsoft.com/office/drawing/2014/main" id="{E8AF4D52-D561-EF49-86B6-546DA31C557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325" t="29438" r="3538" b="29523"/>
          <a:stretch/>
        </p:blipFill>
        <p:spPr bwMode="auto">
          <a:xfrm>
            <a:off x="3654641" y="1503892"/>
            <a:ext cx="2808312" cy="62541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esla Logo transparent PNG - StickPNG">
            <a:extLst>
              <a:ext uri="{FF2B5EF4-FFF2-40B4-BE49-F238E27FC236}">
                <a16:creationId xmlns:a16="http://schemas.microsoft.com/office/drawing/2014/main" id="{38972762-7639-6A47-B02B-AEE67B21C9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648" y="900998"/>
            <a:ext cx="1435817" cy="1435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Panasonic Logo PNG Transparent &amp;amp;amp; SVG Vector - Freebie Supply">
            <a:extLst>
              <a:ext uri="{FF2B5EF4-FFF2-40B4-BE49-F238E27FC236}">
                <a16:creationId xmlns:a16="http://schemas.microsoft.com/office/drawing/2014/main" id="{06D84201-7193-5542-88A3-DD5148CB08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4451" y="2970132"/>
            <a:ext cx="1924145" cy="4416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Ultium Cells - home">
            <a:extLst>
              <a:ext uri="{FF2B5EF4-FFF2-40B4-BE49-F238E27FC236}">
                <a16:creationId xmlns:a16="http://schemas.microsoft.com/office/drawing/2014/main" id="{2B94ADB8-7ABA-E34F-9934-02B2144262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0323" y="5004164"/>
            <a:ext cx="1987840" cy="274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598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
            <a:extLst>
              <a:ext uri="{FF2B5EF4-FFF2-40B4-BE49-F238E27FC236}">
                <a16:creationId xmlns:a16="http://schemas.microsoft.com/office/drawing/2014/main" id="{41E18985-1F7B-F74D-897F-BF39B98AB0B4}"/>
              </a:ext>
            </a:extLst>
          </p:cNvPr>
          <p:cNvSpPr txBox="1"/>
          <p:nvPr/>
        </p:nvSpPr>
        <p:spPr>
          <a:xfrm>
            <a:off x="1835696" y="457200"/>
            <a:ext cx="4947829" cy="523220"/>
          </a:xfrm>
          <a:prstGeom prst="rect">
            <a:avLst/>
          </a:prstGeom>
          <a:noFill/>
        </p:spPr>
        <p:txBody>
          <a:bodyPr wrap="none" rtlCol="0">
            <a:spAutoFit/>
          </a:bodyPr>
          <a:lstStyle/>
          <a:p>
            <a:pPr algn="ctr"/>
            <a:r>
              <a:rPr lang="en-US" altLang="ja-JP" sz="2800" b="1" dirty="0"/>
              <a:t>Tesla/Panasonic Gigafactory</a:t>
            </a:r>
            <a:endParaRPr kumimoji="1" lang="ja-JP" altLang="en-US" sz="2800" b="1" dirty="0"/>
          </a:p>
        </p:txBody>
      </p:sp>
      <p:pic>
        <p:nvPicPr>
          <p:cNvPr id="4" name="Picture 3">
            <a:extLst>
              <a:ext uri="{FF2B5EF4-FFF2-40B4-BE49-F238E27FC236}">
                <a16:creationId xmlns:a16="http://schemas.microsoft.com/office/drawing/2014/main" id="{2FCD2FD1-4E77-064F-BE66-6C5166EF3130}"/>
              </a:ext>
            </a:extLst>
          </p:cNvPr>
          <p:cNvPicPr>
            <a:picLocks noChangeAspect="1"/>
          </p:cNvPicPr>
          <p:nvPr/>
        </p:nvPicPr>
        <p:blipFill>
          <a:blip r:embed="rId3"/>
          <a:stretch>
            <a:fillRect/>
          </a:stretch>
        </p:blipFill>
        <p:spPr>
          <a:xfrm>
            <a:off x="179512" y="1431769"/>
            <a:ext cx="8784976" cy="3994461"/>
          </a:xfrm>
          <a:prstGeom prst="rect">
            <a:avLst/>
          </a:prstGeom>
        </p:spPr>
      </p:pic>
      <p:pic>
        <p:nvPicPr>
          <p:cNvPr id="5" name="Picture 4">
            <a:extLst>
              <a:ext uri="{FF2B5EF4-FFF2-40B4-BE49-F238E27FC236}">
                <a16:creationId xmlns:a16="http://schemas.microsoft.com/office/drawing/2014/main" id="{E76F5E5C-2B39-B24F-8EA8-1D4725D736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1243733"/>
            <a:ext cx="1978886" cy="2600572"/>
          </a:xfrm>
          <a:prstGeom prst="rect">
            <a:avLst/>
          </a:prstGeom>
        </p:spPr>
      </p:pic>
      <p:pic>
        <p:nvPicPr>
          <p:cNvPr id="7" name="Picture 6">
            <a:extLst>
              <a:ext uri="{FF2B5EF4-FFF2-40B4-BE49-F238E27FC236}">
                <a16:creationId xmlns:a16="http://schemas.microsoft.com/office/drawing/2014/main" id="{AB698791-C680-D940-90AE-F7F5AFBE3C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4393" y="1431769"/>
            <a:ext cx="1670643" cy="2141247"/>
          </a:xfrm>
          <a:prstGeom prst="rect">
            <a:avLst/>
          </a:prstGeom>
        </p:spPr>
      </p:pic>
      <p:pic>
        <p:nvPicPr>
          <p:cNvPr id="6" name="Picture 2" descr="Tesla Logo transparent PNG - StickPNG">
            <a:extLst>
              <a:ext uri="{FF2B5EF4-FFF2-40B4-BE49-F238E27FC236}">
                <a16:creationId xmlns:a16="http://schemas.microsoft.com/office/drawing/2014/main" id="{855A5292-D4DB-CD46-B09D-CD64E5B644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1680" y="5157192"/>
            <a:ext cx="1435817" cy="143581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Panasonic Logo PNG Transparent &amp;amp;amp; SVG Vector - Freebie Supply">
            <a:extLst>
              <a:ext uri="{FF2B5EF4-FFF2-40B4-BE49-F238E27FC236}">
                <a16:creationId xmlns:a16="http://schemas.microsoft.com/office/drawing/2014/main" id="{241E7455-1808-0D4E-8D5A-F23EB9381D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0823" y="5346200"/>
            <a:ext cx="3059832" cy="702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962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コンテンツ プレースホルダー 3"/>
          <p:cNvGraphicFramePr>
            <a:graphicFrameLocks/>
          </p:cNvGraphicFramePr>
          <p:nvPr>
            <p:extLst>
              <p:ext uri="{D42A27DB-BD31-4B8C-83A1-F6EECF244321}">
                <p14:modId xmlns:p14="http://schemas.microsoft.com/office/powerpoint/2010/main" val="1680106196"/>
              </p:ext>
            </p:extLst>
          </p:nvPr>
        </p:nvGraphicFramePr>
        <p:xfrm>
          <a:off x="611560" y="1412778"/>
          <a:ext cx="7848870" cy="4536501"/>
        </p:xfrm>
        <a:graphic>
          <a:graphicData uri="http://schemas.openxmlformats.org/drawingml/2006/table">
            <a:tbl>
              <a:tblPr firstRow="1" bandRow="1">
                <a:tableStyleId>{5C22544A-7EE6-4342-B048-85BDC9FD1C3A}</a:tableStyleId>
              </a:tblPr>
              <a:tblGrid>
                <a:gridCol w="1569774">
                  <a:extLst>
                    <a:ext uri="{9D8B030D-6E8A-4147-A177-3AD203B41FA5}">
                      <a16:colId xmlns:a16="http://schemas.microsoft.com/office/drawing/2014/main" val="20000"/>
                    </a:ext>
                  </a:extLst>
                </a:gridCol>
                <a:gridCol w="1569774">
                  <a:extLst>
                    <a:ext uri="{9D8B030D-6E8A-4147-A177-3AD203B41FA5}">
                      <a16:colId xmlns:a16="http://schemas.microsoft.com/office/drawing/2014/main" val="20001"/>
                    </a:ext>
                  </a:extLst>
                </a:gridCol>
                <a:gridCol w="1569774">
                  <a:extLst>
                    <a:ext uri="{9D8B030D-6E8A-4147-A177-3AD203B41FA5}">
                      <a16:colId xmlns:a16="http://schemas.microsoft.com/office/drawing/2014/main" val="20002"/>
                    </a:ext>
                  </a:extLst>
                </a:gridCol>
                <a:gridCol w="1569774">
                  <a:extLst>
                    <a:ext uri="{9D8B030D-6E8A-4147-A177-3AD203B41FA5}">
                      <a16:colId xmlns:a16="http://schemas.microsoft.com/office/drawing/2014/main" val="20003"/>
                    </a:ext>
                  </a:extLst>
                </a:gridCol>
                <a:gridCol w="1569774">
                  <a:extLst>
                    <a:ext uri="{9D8B030D-6E8A-4147-A177-3AD203B41FA5}">
                      <a16:colId xmlns:a16="http://schemas.microsoft.com/office/drawing/2014/main" val="20004"/>
                    </a:ext>
                  </a:extLst>
                </a:gridCol>
              </a:tblGrid>
              <a:tr h="557091">
                <a:tc>
                  <a:txBody>
                    <a:bodyPr/>
                    <a:lstStyle/>
                    <a:p>
                      <a:pPr algn="ctr"/>
                      <a:r>
                        <a:rPr kumimoji="1" lang="en-US" altLang="ja-JP" sz="1600" dirty="0"/>
                        <a:t>Equipment</a:t>
                      </a:r>
                      <a:endParaRPr kumimoji="1" lang="ja-JP" altLang="en-US" sz="1600" dirty="0"/>
                    </a:p>
                  </a:txBody>
                  <a:tcPr anchor="ctr"/>
                </a:tc>
                <a:tc>
                  <a:txBody>
                    <a:bodyPr/>
                    <a:lstStyle/>
                    <a:p>
                      <a:pPr algn="ctr"/>
                      <a:r>
                        <a:rPr kumimoji="1" lang="en-US" altLang="ja-JP" sz="1600" dirty="0"/>
                        <a:t>Model</a:t>
                      </a:r>
                      <a:endParaRPr kumimoji="1" lang="ja-JP" altLang="en-US" sz="1600" dirty="0"/>
                    </a:p>
                  </a:txBody>
                  <a:tcPr anchor="ctr"/>
                </a:tc>
                <a:tc>
                  <a:txBody>
                    <a:bodyPr/>
                    <a:lstStyle/>
                    <a:p>
                      <a:pPr algn="ctr"/>
                      <a:r>
                        <a:rPr kumimoji="1" lang="en-US" altLang="ja-JP" sz="1600" dirty="0"/>
                        <a:t>Gases</a:t>
                      </a:r>
                      <a:endParaRPr kumimoji="1" lang="ja-JP" altLang="en-US" sz="1600" dirty="0"/>
                    </a:p>
                  </a:txBody>
                  <a:tcPr anchor="ctr"/>
                </a:tc>
                <a:tc>
                  <a:txBody>
                    <a:bodyPr/>
                    <a:lstStyle/>
                    <a:p>
                      <a:pPr algn="ctr"/>
                      <a:r>
                        <a:rPr kumimoji="1" lang="en-US" altLang="ja-JP" sz="1600" dirty="0"/>
                        <a:t>Ranges</a:t>
                      </a:r>
                      <a:endParaRPr kumimoji="1" lang="ja-JP" altLang="en-US" sz="1600" dirty="0"/>
                    </a:p>
                  </a:txBody>
                  <a:tcPr anchor="ctr"/>
                </a:tc>
                <a:tc>
                  <a:txBody>
                    <a:bodyPr/>
                    <a:lstStyle/>
                    <a:p>
                      <a:pPr algn="ctr"/>
                      <a:r>
                        <a:rPr kumimoji="1" lang="en-US" altLang="ja-JP" sz="1600" dirty="0"/>
                        <a:t>Units</a:t>
                      </a:r>
                      <a:endParaRPr kumimoji="1" lang="ja-JP" altLang="en-US" sz="1600" dirty="0"/>
                    </a:p>
                  </a:txBody>
                  <a:tcPr anchor="ctr"/>
                </a:tc>
                <a:extLst>
                  <a:ext uri="{0D108BD9-81ED-4DB2-BD59-A6C34878D82A}">
                    <a16:rowId xmlns:a16="http://schemas.microsoft.com/office/drawing/2014/main" val="10000"/>
                  </a:ext>
                </a:extLst>
              </a:tr>
              <a:tr h="882059">
                <a:tc>
                  <a:txBody>
                    <a:bodyPr/>
                    <a:lstStyle/>
                    <a:p>
                      <a:pPr algn="ctr"/>
                      <a:r>
                        <a:rPr kumimoji="1" lang="en-US" altLang="ja-JP" sz="1400" dirty="0"/>
                        <a:t>Liquid injection device</a:t>
                      </a:r>
                      <a:endParaRPr kumimoji="1" lang="ja-JP" altLang="en-US" sz="1400" dirty="0"/>
                    </a:p>
                  </a:txBody>
                  <a:tcPr anchor="ctr">
                    <a:solidFill>
                      <a:srgbClr val="D0D8E8"/>
                    </a:solidFill>
                  </a:tcPr>
                </a:tc>
                <a:tc>
                  <a:txBody>
                    <a:bodyPr/>
                    <a:lstStyle/>
                    <a:p>
                      <a:pPr algn="ctr"/>
                      <a:r>
                        <a:rPr kumimoji="1" lang="en-US" altLang="ja-JP" sz="1400" dirty="0"/>
                        <a:t>M2A</a:t>
                      </a:r>
                      <a:r>
                        <a:rPr kumimoji="1" lang="ja-JP" altLang="en-US" sz="1400"/>
                        <a:t>（</a:t>
                      </a:r>
                      <a:r>
                        <a:rPr kumimoji="1" lang="en-US" altLang="ja-JP" sz="1400" dirty="0"/>
                        <a:t>IR Type</a:t>
                      </a:r>
                      <a:r>
                        <a:rPr kumimoji="1" lang="ja-JP" altLang="en-US" sz="1400"/>
                        <a:t>）</a:t>
                      </a:r>
                      <a:endParaRPr kumimoji="1" lang="ja-JP" altLang="en-US" sz="1400" dirty="0"/>
                    </a:p>
                  </a:txBody>
                  <a:tcPr anchor="ctr">
                    <a:solidFill>
                      <a:srgbClr val="D0D8E8"/>
                    </a:solidFill>
                  </a:tcPr>
                </a:tc>
                <a:tc>
                  <a:txBody>
                    <a:bodyPr/>
                    <a:lstStyle/>
                    <a:p>
                      <a:pPr algn="ctr"/>
                      <a:r>
                        <a:rPr kumimoji="1" lang="en-US" altLang="ja-JP" sz="1400" dirty="0"/>
                        <a:t>DMC</a:t>
                      </a:r>
                      <a:endParaRPr kumimoji="1" lang="ja-JP" altLang="en-US" sz="1400" dirty="0"/>
                    </a:p>
                  </a:txBody>
                  <a:tcPr anchor="ctr">
                    <a:solidFill>
                      <a:srgbClr val="D0D8E8"/>
                    </a:solidFill>
                  </a:tcPr>
                </a:tc>
                <a:tc>
                  <a:txBody>
                    <a:bodyPr/>
                    <a:lstStyle/>
                    <a:p>
                      <a:pPr algn="ctr"/>
                      <a:r>
                        <a:rPr kumimoji="1" lang="en-US" altLang="ja-JP" sz="1400" dirty="0"/>
                        <a:t>0-100</a:t>
                      </a:r>
                      <a:r>
                        <a:rPr kumimoji="1" lang="ja-JP" altLang="en-US" sz="1400" dirty="0"/>
                        <a:t>％</a:t>
                      </a:r>
                      <a:r>
                        <a:rPr kumimoji="1" lang="en-US" altLang="ja-JP" sz="1400" dirty="0"/>
                        <a:t>LEL</a:t>
                      </a:r>
                      <a:endParaRPr kumimoji="1" lang="ja-JP" altLang="en-US" sz="1400" dirty="0"/>
                    </a:p>
                  </a:txBody>
                  <a:tcPr anchor="ctr">
                    <a:solidFill>
                      <a:srgbClr val="D0D8E8"/>
                    </a:solidFill>
                  </a:tcPr>
                </a:tc>
                <a:tc>
                  <a:txBody>
                    <a:bodyPr/>
                    <a:lstStyle/>
                    <a:p>
                      <a:pPr algn="ctr"/>
                      <a:r>
                        <a:rPr kumimoji="1" lang="en-US" altLang="ja-JP" sz="1400" dirty="0"/>
                        <a:t>200</a:t>
                      </a:r>
                      <a:endParaRPr kumimoji="1" lang="ja-JP" altLang="en-US" sz="1400" dirty="0"/>
                    </a:p>
                  </a:txBody>
                  <a:tcPr anchor="ctr">
                    <a:solidFill>
                      <a:srgbClr val="D0D8E8"/>
                    </a:solidFill>
                  </a:tcPr>
                </a:tc>
                <a:extLst>
                  <a:ext uri="{0D108BD9-81ED-4DB2-BD59-A6C34878D82A}">
                    <a16:rowId xmlns:a16="http://schemas.microsoft.com/office/drawing/2014/main" val="10001"/>
                  </a:ext>
                </a:extLst>
              </a:tr>
              <a:tr h="553823">
                <a:tc>
                  <a:txBody>
                    <a:bodyPr/>
                    <a:lstStyle/>
                    <a:p>
                      <a:pPr algn="ctr"/>
                      <a:r>
                        <a:rPr kumimoji="1" lang="en-US" altLang="ja-JP" sz="1400" dirty="0"/>
                        <a:t>Liquid injection device</a:t>
                      </a:r>
                      <a:endParaRPr kumimoji="1" lang="ja-JP" altLang="en-US" sz="1400" dirty="0"/>
                    </a:p>
                  </a:txBody>
                  <a:tcPr anchor="ctr">
                    <a:solidFill>
                      <a:srgbClr val="E9EDF4"/>
                    </a:solidFill>
                  </a:tcPr>
                </a:tc>
                <a:tc>
                  <a:txBody>
                    <a:bodyPr/>
                    <a:lstStyle/>
                    <a:p>
                      <a:pPr algn="ctr"/>
                      <a:r>
                        <a:rPr kumimoji="1" lang="en-US" altLang="ja-JP" sz="1400" dirty="0"/>
                        <a:t>OX-5001-1017</a:t>
                      </a:r>
                      <a:endParaRPr kumimoji="1" lang="ja-JP" altLang="en-US" sz="1400" dirty="0"/>
                    </a:p>
                  </a:txBody>
                  <a:tcPr anchor="ctr">
                    <a:solidFill>
                      <a:srgbClr val="E9EDF4"/>
                    </a:solidFill>
                  </a:tcPr>
                </a:tc>
                <a:tc>
                  <a:txBody>
                    <a:bodyPr/>
                    <a:lstStyle/>
                    <a:p>
                      <a:pPr algn="ctr"/>
                      <a:r>
                        <a:rPr kumimoji="1" lang="en-US" altLang="ja-JP" sz="1400" dirty="0"/>
                        <a:t>O2</a:t>
                      </a:r>
                      <a:endParaRPr kumimoji="1" lang="ja-JP" altLang="en-US" sz="1400" dirty="0"/>
                    </a:p>
                  </a:txBody>
                  <a:tcPr anchor="ctr">
                    <a:solidFill>
                      <a:srgbClr val="E9EDF4"/>
                    </a:solidFill>
                  </a:tcPr>
                </a:tc>
                <a:tc>
                  <a:txBody>
                    <a:bodyPr/>
                    <a:lstStyle/>
                    <a:p>
                      <a:pPr algn="ctr"/>
                      <a:r>
                        <a:rPr kumimoji="1" lang="en-US" altLang="ja-JP" sz="1400" dirty="0"/>
                        <a:t>0-25VOL%</a:t>
                      </a:r>
                      <a:endParaRPr kumimoji="1" lang="ja-JP" altLang="en-US" sz="1400" dirty="0"/>
                    </a:p>
                  </a:txBody>
                  <a:tcPr anchor="ctr">
                    <a:solidFill>
                      <a:srgbClr val="E9EDF4"/>
                    </a:solidFill>
                  </a:tcPr>
                </a:tc>
                <a:tc>
                  <a:txBody>
                    <a:bodyPr/>
                    <a:lstStyle/>
                    <a:p>
                      <a:pPr algn="ctr"/>
                      <a:r>
                        <a:rPr kumimoji="1" lang="en-US" altLang="ja-JP" sz="1400" dirty="0"/>
                        <a:t>200</a:t>
                      </a:r>
                      <a:endParaRPr kumimoji="1" lang="ja-JP" altLang="en-US" sz="1400" dirty="0"/>
                    </a:p>
                  </a:txBody>
                  <a:tcPr anchor="ctr">
                    <a:solidFill>
                      <a:srgbClr val="E9EDF4"/>
                    </a:solidFill>
                  </a:tcPr>
                </a:tc>
                <a:extLst>
                  <a:ext uri="{0D108BD9-81ED-4DB2-BD59-A6C34878D82A}">
                    <a16:rowId xmlns:a16="http://schemas.microsoft.com/office/drawing/2014/main" val="10002"/>
                  </a:ext>
                </a:extLst>
              </a:tr>
              <a:tr h="882059">
                <a:tc>
                  <a:txBody>
                    <a:bodyPr/>
                    <a:lstStyle/>
                    <a:p>
                      <a:pPr algn="ctr"/>
                      <a:r>
                        <a:rPr kumimoji="1" lang="en-US" altLang="ja-JP" sz="1400" dirty="0"/>
                        <a:t>GNC Device</a:t>
                      </a:r>
                      <a:endParaRPr kumimoji="1" lang="ja-JP" altLang="en-US" sz="1400" dirty="0"/>
                    </a:p>
                  </a:txBody>
                  <a:tcPr anchor="ctr"/>
                </a:tc>
                <a:tc>
                  <a:txBody>
                    <a:bodyPr/>
                    <a:lstStyle/>
                    <a:p>
                      <a:pPr algn="ctr"/>
                      <a:r>
                        <a:rPr kumimoji="1" lang="en-US" altLang="ja-JP" sz="1400" dirty="0"/>
                        <a:t>M2A</a:t>
                      </a:r>
                      <a:r>
                        <a:rPr kumimoji="1" lang="ja-JP" altLang="en-US" sz="1400"/>
                        <a:t>（</a:t>
                      </a:r>
                      <a:r>
                        <a:rPr kumimoji="1" lang="en-US" altLang="ja-JP" sz="1400" dirty="0"/>
                        <a:t>IR Type</a:t>
                      </a:r>
                      <a:r>
                        <a:rPr kumimoji="1" lang="ja-JP" altLang="en-US" sz="1400"/>
                        <a:t>）</a:t>
                      </a:r>
                      <a:endParaRPr kumimoji="1" lang="ja-JP" altLang="en-US" sz="1400" dirty="0"/>
                    </a:p>
                  </a:txBody>
                  <a:tcPr anchor="ctr"/>
                </a:tc>
                <a:tc>
                  <a:txBody>
                    <a:bodyPr/>
                    <a:lstStyle/>
                    <a:p>
                      <a:pPr algn="ctr"/>
                      <a:r>
                        <a:rPr kumimoji="1" lang="en-US" altLang="ja-JP" sz="1400" dirty="0"/>
                        <a:t>DMC</a:t>
                      </a:r>
                      <a:endParaRPr kumimoji="1" lang="ja-JP" altLang="en-US" sz="1400" dirty="0"/>
                    </a:p>
                  </a:txBody>
                  <a:tcPr anchor="ctr"/>
                </a:tc>
                <a:tc>
                  <a:txBody>
                    <a:bodyPr/>
                    <a:lstStyle/>
                    <a:p>
                      <a:pPr algn="ctr"/>
                      <a:r>
                        <a:rPr kumimoji="1" lang="en-US" altLang="ja-JP" sz="1400" dirty="0"/>
                        <a:t>0-100</a:t>
                      </a:r>
                      <a:r>
                        <a:rPr kumimoji="1" lang="ja-JP" altLang="en-US" sz="1400" dirty="0"/>
                        <a:t>％</a:t>
                      </a:r>
                      <a:r>
                        <a:rPr kumimoji="1" lang="en-US" altLang="ja-JP" sz="1400" dirty="0"/>
                        <a:t>LEL</a:t>
                      </a:r>
                      <a:endParaRPr kumimoji="1" lang="ja-JP" altLang="en-US" sz="1400" dirty="0"/>
                    </a:p>
                  </a:txBody>
                  <a:tcPr anchor="ctr"/>
                </a:tc>
                <a:tc>
                  <a:txBody>
                    <a:bodyPr/>
                    <a:lstStyle/>
                    <a:p>
                      <a:pPr algn="ctr"/>
                      <a:r>
                        <a:rPr kumimoji="1" lang="en-US" altLang="ja-JP" sz="1400" dirty="0"/>
                        <a:t>200</a:t>
                      </a:r>
                      <a:endParaRPr kumimoji="1" lang="ja-JP" altLang="en-US" sz="1400" dirty="0"/>
                    </a:p>
                  </a:txBody>
                  <a:tcPr anchor="ctr"/>
                </a:tc>
                <a:extLst>
                  <a:ext uri="{0D108BD9-81ED-4DB2-BD59-A6C34878D82A}">
                    <a16:rowId xmlns:a16="http://schemas.microsoft.com/office/drawing/2014/main" val="10003"/>
                  </a:ext>
                </a:extLst>
              </a:tr>
              <a:tr h="553823">
                <a:tc>
                  <a:txBody>
                    <a:bodyPr/>
                    <a:lstStyle/>
                    <a:p>
                      <a:pPr algn="ctr"/>
                      <a:r>
                        <a:rPr kumimoji="1" lang="en-US" altLang="ja-JP" sz="1400" dirty="0"/>
                        <a:t>GNC Device</a:t>
                      </a:r>
                      <a:endParaRPr kumimoji="1" lang="ja-JP" altLang="en-US" sz="1400" dirty="0"/>
                    </a:p>
                  </a:txBody>
                  <a:tcPr anchor="ctr"/>
                </a:tc>
                <a:tc>
                  <a:txBody>
                    <a:bodyPr/>
                    <a:lstStyle/>
                    <a:p>
                      <a:pPr algn="ctr"/>
                      <a:r>
                        <a:rPr kumimoji="1" lang="en-US" altLang="ja-JP" sz="1400" dirty="0"/>
                        <a:t>OX-5001-1017</a:t>
                      </a:r>
                      <a:endParaRPr kumimoji="1" lang="ja-JP" altLang="en-US" sz="1400" dirty="0"/>
                    </a:p>
                  </a:txBody>
                  <a:tcPr anchor="ctr"/>
                </a:tc>
                <a:tc>
                  <a:txBody>
                    <a:bodyPr/>
                    <a:lstStyle/>
                    <a:p>
                      <a:pPr algn="ctr"/>
                      <a:r>
                        <a:rPr kumimoji="1" lang="en-US" altLang="ja-JP" sz="1400" dirty="0"/>
                        <a:t>O2</a:t>
                      </a:r>
                      <a:endParaRPr kumimoji="1" lang="ja-JP" altLang="en-US" sz="1400" dirty="0"/>
                    </a:p>
                  </a:txBody>
                  <a:tcPr anchor="ctr"/>
                </a:tc>
                <a:tc>
                  <a:txBody>
                    <a:bodyPr/>
                    <a:lstStyle/>
                    <a:p>
                      <a:pPr algn="ctr"/>
                      <a:r>
                        <a:rPr kumimoji="1" lang="en-US" altLang="ja-JP" sz="1400" dirty="0"/>
                        <a:t>0-25VOL%</a:t>
                      </a:r>
                      <a:endParaRPr kumimoji="1" lang="ja-JP" altLang="en-US" sz="1400" dirty="0"/>
                    </a:p>
                  </a:txBody>
                  <a:tcPr anchor="ctr"/>
                </a:tc>
                <a:tc>
                  <a:txBody>
                    <a:bodyPr/>
                    <a:lstStyle/>
                    <a:p>
                      <a:pPr algn="ctr"/>
                      <a:r>
                        <a:rPr kumimoji="1" lang="en-US" altLang="ja-JP" sz="1400" dirty="0"/>
                        <a:t>200</a:t>
                      </a:r>
                      <a:endParaRPr kumimoji="1" lang="ja-JP" altLang="en-US" sz="1400" dirty="0"/>
                    </a:p>
                  </a:txBody>
                  <a:tcPr anchor="ctr"/>
                </a:tc>
                <a:extLst>
                  <a:ext uri="{0D108BD9-81ED-4DB2-BD59-A6C34878D82A}">
                    <a16:rowId xmlns:a16="http://schemas.microsoft.com/office/drawing/2014/main" val="10004"/>
                  </a:ext>
                </a:extLst>
              </a:tr>
              <a:tr h="553823">
                <a:tc>
                  <a:txBody>
                    <a:bodyPr/>
                    <a:lstStyle/>
                    <a:p>
                      <a:pPr algn="ctr"/>
                      <a:r>
                        <a:rPr kumimoji="1" lang="en-US" altLang="ja-JP" sz="1400" dirty="0"/>
                        <a:t>Encapsulation device</a:t>
                      </a:r>
                    </a:p>
                  </a:txBody>
                  <a:tcPr anchor="ctr"/>
                </a:tc>
                <a:tc>
                  <a:txBody>
                    <a:bodyPr/>
                    <a:lstStyle/>
                    <a:p>
                      <a:pPr algn="ctr"/>
                      <a:r>
                        <a:rPr kumimoji="1" lang="en-US" altLang="ja-JP" sz="1400" dirty="0"/>
                        <a:t>GP-6001-1017</a:t>
                      </a:r>
                      <a:endParaRPr kumimoji="1" lang="ja-JP" altLang="en-US" sz="1400" dirty="0"/>
                    </a:p>
                  </a:txBody>
                  <a:tcPr anchor="ctr"/>
                </a:tc>
                <a:tc>
                  <a:txBody>
                    <a:bodyPr/>
                    <a:lstStyle/>
                    <a:p>
                      <a:pPr algn="ctr"/>
                      <a:r>
                        <a:rPr kumimoji="1" lang="en-US" altLang="ja-JP" sz="1400" dirty="0"/>
                        <a:t>Xylene, Hexane</a:t>
                      </a:r>
                      <a:endParaRPr kumimoji="1" lang="ja-JP" altLang="en-US" sz="1400" dirty="0"/>
                    </a:p>
                  </a:txBody>
                  <a:tcPr anchor="ctr"/>
                </a:tc>
                <a:tc>
                  <a:txBody>
                    <a:bodyPr/>
                    <a:lstStyle/>
                    <a:p>
                      <a:pPr algn="ctr"/>
                      <a:r>
                        <a:rPr kumimoji="1" lang="en-US" altLang="ja-JP" sz="1400" dirty="0"/>
                        <a:t>0-100</a:t>
                      </a:r>
                      <a:r>
                        <a:rPr kumimoji="1" lang="ja-JP" altLang="en-US" sz="1400" dirty="0"/>
                        <a:t>％</a:t>
                      </a:r>
                      <a:r>
                        <a:rPr kumimoji="1" lang="en-US" altLang="ja-JP" sz="1400" dirty="0"/>
                        <a:t>LEL</a:t>
                      </a:r>
                      <a:endParaRPr kumimoji="1" lang="ja-JP" altLang="en-US" sz="1400" dirty="0"/>
                    </a:p>
                  </a:txBody>
                  <a:tcPr anchor="ctr"/>
                </a:tc>
                <a:tc>
                  <a:txBody>
                    <a:bodyPr/>
                    <a:lstStyle/>
                    <a:p>
                      <a:pPr algn="ctr"/>
                      <a:r>
                        <a:rPr kumimoji="1" lang="en-US" altLang="ja-JP" sz="1400" dirty="0"/>
                        <a:t>10</a:t>
                      </a:r>
                      <a:endParaRPr kumimoji="1" lang="ja-JP" altLang="en-US" sz="1400" dirty="0"/>
                    </a:p>
                  </a:txBody>
                  <a:tcPr anchor="ctr"/>
                </a:tc>
                <a:extLst>
                  <a:ext uri="{0D108BD9-81ED-4DB2-BD59-A6C34878D82A}">
                    <a16:rowId xmlns:a16="http://schemas.microsoft.com/office/drawing/2014/main" val="10005"/>
                  </a:ext>
                </a:extLst>
              </a:tr>
              <a:tr h="553823">
                <a:tc>
                  <a:txBody>
                    <a:bodyPr/>
                    <a:lstStyle/>
                    <a:p>
                      <a:pPr algn="ctr"/>
                      <a:r>
                        <a:rPr kumimoji="1" lang="en-US" altLang="ja-JP" sz="1400" dirty="0"/>
                        <a:t>Coater machine</a:t>
                      </a:r>
                      <a:endParaRPr kumimoji="1" lang="ja-JP" altLang="en-US" sz="1400" dirty="0"/>
                    </a:p>
                  </a:txBody>
                  <a:tcPr anchor="ctr"/>
                </a:tc>
                <a:tc>
                  <a:txBody>
                    <a:bodyPr/>
                    <a:lstStyle/>
                    <a:p>
                      <a:pPr algn="ctr"/>
                      <a:r>
                        <a:rPr kumimoji="1" lang="en-US" altLang="ja-JP" sz="1400" dirty="0"/>
                        <a:t>GP-5001-A2400</a:t>
                      </a:r>
                      <a:endParaRPr kumimoji="1" lang="ja-JP" altLang="en-US" sz="1400" dirty="0"/>
                    </a:p>
                  </a:txBody>
                  <a:tcPr anchor="ctr"/>
                </a:tc>
                <a:tc>
                  <a:txBody>
                    <a:bodyPr/>
                    <a:lstStyle/>
                    <a:p>
                      <a:pPr algn="ctr"/>
                      <a:r>
                        <a:rPr kumimoji="1" lang="en-US" altLang="ja-JP" sz="1400" dirty="0"/>
                        <a:t>NMP</a:t>
                      </a:r>
                      <a:endParaRPr kumimoji="1" lang="ja-JP" altLang="en-US" sz="1400" dirty="0"/>
                    </a:p>
                  </a:txBody>
                  <a:tcPr anchor="ctr"/>
                </a:tc>
                <a:tc>
                  <a:txBody>
                    <a:bodyPr/>
                    <a:lstStyle/>
                    <a:p>
                      <a:pPr algn="ctr"/>
                      <a:r>
                        <a:rPr kumimoji="1" lang="en-US" altLang="ja-JP" sz="1400" dirty="0"/>
                        <a:t>0-100</a:t>
                      </a:r>
                      <a:r>
                        <a:rPr kumimoji="1" lang="ja-JP" altLang="en-US" sz="1400" dirty="0"/>
                        <a:t>％</a:t>
                      </a:r>
                      <a:r>
                        <a:rPr kumimoji="1" lang="en-US" altLang="ja-JP" sz="1400" dirty="0"/>
                        <a:t>LEL</a:t>
                      </a:r>
                      <a:endParaRPr kumimoji="1" lang="ja-JP" altLang="en-US" sz="1400" dirty="0"/>
                    </a:p>
                  </a:txBody>
                  <a:tcPr anchor="ctr"/>
                </a:tc>
                <a:tc>
                  <a:txBody>
                    <a:bodyPr/>
                    <a:lstStyle/>
                    <a:p>
                      <a:pPr algn="ctr"/>
                      <a:r>
                        <a:rPr kumimoji="1" lang="en-US" altLang="ja-JP" sz="1400" dirty="0"/>
                        <a:t>126</a:t>
                      </a:r>
                      <a:endParaRPr kumimoji="1" lang="ja-JP" altLang="en-US" sz="1400" dirty="0"/>
                    </a:p>
                  </a:txBody>
                  <a:tcPr anchor="ctr"/>
                </a:tc>
                <a:extLst>
                  <a:ext uri="{0D108BD9-81ED-4DB2-BD59-A6C34878D82A}">
                    <a16:rowId xmlns:a16="http://schemas.microsoft.com/office/drawing/2014/main" val="10006"/>
                  </a:ext>
                </a:extLst>
              </a:tr>
            </a:tbl>
          </a:graphicData>
        </a:graphic>
      </p:graphicFrame>
      <p:sp>
        <p:nvSpPr>
          <p:cNvPr id="4" name="テキスト ボックス 2">
            <a:extLst>
              <a:ext uri="{FF2B5EF4-FFF2-40B4-BE49-F238E27FC236}">
                <a16:creationId xmlns:a16="http://schemas.microsoft.com/office/drawing/2014/main" id="{7CF6679B-7ADE-2C41-8E78-00E5BEC7A440}"/>
              </a:ext>
            </a:extLst>
          </p:cNvPr>
          <p:cNvSpPr txBox="1"/>
          <p:nvPr/>
        </p:nvSpPr>
        <p:spPr>
          <a:xfrm>
            <a:off x="2062080" y="457200"/>
            <a:ext cx="4947829" cy="523220"/>
          </a:xfrm>
          <a:prstGeom prst="rect">
            <a:avLst/>
          </a:prstGeom>
          <a:noFill/>
        </p:spPr>
        <p:txBody>
          <a:bodyPr wrap="none" rtlCol="0">
            <a:spAutoFit/>
          </a:bodyPr>
          <a:lstStyle/>
          <a:p>
            <a:pPr algn="ctr"/>
            <a:r>
              <a:rPr lang="en-US" altLang="ja-JP" sz="2800" b="1" dirty="0"/>
              <a:t>Tesla/Panasonic Gigafactory</a:t>
            </a:r>
            <a:endParaRPr kumimoji="1" lang="ja-JP" altLang="en-US" sz="2800" b="1" dirty="0"/>
          </a:p>
        </p:txBody>
      </p:sp>
    </p:spTree>
    <p:extLst>
      <p:ext uri="{BB962C8B-B14F-4D97-AF65-F5344CB8AC3E}">
        <p14:creationId xmlns:p14="http://schemas.microsoft.com/office/powerpoint/2010/main" val="2830161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2">
            <a:extLst>
              <a:ext uri="{FF2B5EF4-FFF2-40B4-BE49-F238E27FC236}">
                <a16:creationId xmlns:a16="http://schemas.microsoft.com/office/drawing/2014/main" id="{45354061-4504-FC40-8DC0-778C90468AD7}"/>
              </a:ext>
            </a:extLst>
          </p:cNvPr>
          <p:cNvSpPr txBox="1"/>
          <p:nvPr/>
        </p:nvSpPr>
        <p:spPr>
          <a:xfrm>
            <a:off x="1136815" y="457200"/>
            <a:ext cx="5673156" cy="523220"/>
          </a:xfrm>
          <a:prstGeom prst="rect">
            <a:avLst/>
          </a:prstGeom>
          <a:noFill/>
        </p:spPr>
        <p:txBody>
          <a:bodyPr wrap="none" rtlCol="0">
            <a:spAutoFit/>
          </a:bodyPr>
          <a:lstStyle/>
          <a:p>
            <a:pPr algn="ctr"/>
            <a:r>
              <a:rPr lang="en-US" altLang="ja-JP" sz="2800" b="1" dirty="0"/>
              <a:t>Li-Ion Manufacturing Shipments</a:t>
            </a:r>
          </a:p>
        </p:txBody>
      </p:sp>
      <p:graphicFrame>
        <p:nvGraphicFramePr>
          <p:cNvPr id="2" name="コンテンツ プレースホルダー 3"/>
          <p:cNvGraphicFramePr>
            <a:graphicFrameLocks/>
          </p:cNvGraphicFramePr>
          <p:nvPr>
            <p:extLst>
              <p:ext uri="{D42A27DB-BD31-4B8C-83A1-F6EECF244321}">
                <p14:modId xmlns:p14="http://schemas.microsoft.com/office/powerpoint/2010/main" val="2867821020"/>
              </p:ext>
            </p:extLst>
          </p:nvPr>
        </p:nvGraphicFramePr>
        <p:xfrm>
          <a:off x="1043608" y="1268760"/>
          <a:ext cx="6579650" cy="4692742"/>
        </p:xfrm>
        <a:graphic>
          <a:graphicData uri="http://schemas.openxmlformats.org/drawingml/2006/table">
            <a:tbl>
              <a:tblPr firstRow="1" bandRow="1">
                <a:tableStyleId>{5C22544A-7EE6-4342-B048-85BDC9FD1C3A}</a:tableStyleId>
              </a:tblPr>
              <a:tblGrid>
                <a:gridCol w="1694180">
                  <a:extLst>
                    <a:ext uri="{9D8B030D-6E8A-4147-A177-3AD203B41FA5}">
                      <a16:colId xmlns:a16="http://schemas.microsoft.com/office/drawing/2014/main" val="20000"/>
                    </a:ext>
                  </a:extLst>
                </a:gridCol>
                <a:gridCol w="1871916">
                  <a:extLst>
                    <a:ext uri="{9D8B030D-6E8A-4147-A177-3AD203B41FA5}">
                      <a16:colId xmlns:a16="http://schemas.microsoft.com/office/drawing/2014/main" val="20001"/>
                    </a:ext>
                  </a:extLst>
                </a:gridCol>
                <a:gridCol w="1871916">
                  <a:extLst>
                    <a:ext uri="{9D8B030D-6E8A-4147-A177-3AD203B41FA5}">
                      <a16:colId xmlns:a16="http://schemas.microsoft.com/office/drawing/2014/main" val="20002"/>
                    </a:ext>
                  </a:extLst>
                </a:gridCol>
                <a:gridCol w="1141638">
                  <a:extLst>
                    <a:ext uri="{9D8B030D-6E8A-4147-A177-3AD203B41FA5}">
                      <a16:colId xmlns:a16="http://schemas.microsoft.com/office/drawing/2014/main" val="20004"/>
                    </a:ext>
                  </a:extLst>
                </a:gridCol>
              </a:tblGrid>
              <a:tr h="434420">
                <a:tc>
                  <a:txBody>
                    <a:bodyPr/>
                    <a:lstStyle/>
                    <a:p>
                      <a:pPr algn="ctr"/>
                      <a:r>
                        <a:rPr kumimoji="1" lang="en-US" altLang="ja-JP" sz="1600" b="1" dirty="0">
                          <a:solidFill>
                            <a:schemeClr val="bg1"/>
                          </a:solidFill>
                        </a:rPr>
                        <a:t>Company</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600" b="1" dirty="0">
                          <a:solidFill>
                            <a:schemeClr val="bg1"/>
                          </a:solidFill>
                        </a:rPr>
                        <a:t>Model</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600" b="1" dirty="0">
                          <a:solidFill>
                            <a:schemeClr val="bg1"/>
                          </a:solidFill>
                        </a:rPr>
                        <a:t>Gases</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600" b="1" dirty="0">
                          <a:solidFill>
                            <a:schemeClr val="bg1"/>
                          </a:solidFill>
                        </a:rPr>
                        <a:t>Units</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76314">
                <a:tc>
                  <a:txBody>
                    <a:bodyPr/>
                    <a:lstStyle/>
                    <a:p>
                      <a:pPr algn="ctr"/>
                      <a:r>
                        <a:rPr kumimoji="1" lang="en-US" altLang="ja-JP" sz="1400" dirty="0" err="1"/>
                        <a:t>Xalt</a:t>
                      </a:r>
                      <a:r>
                        <a:rPr kumimoji="1" lang="en-US" altLang="ja-JP" sz="1400" dirty="0"/>
                        <a:t> Energy</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400" dirty="0"/>
                        <a:t>SD-2500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50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3230137303"/>
                  </a:ext>
                </a:extLst>
              </a:tr>
              <a:tr h="576314">
                <a:tc rowSpan="2">
                  <a:txBody>
                    <a:bodyPr/>
                    <a:lstStyle/>
                    <a:p>
                      <a:pPr algn="ctr"/>
                      <a:r>
                        <a:rPr kumimoji="1" lang="en-US" altLang="ja-JP" sz="1400" dirty="0"/>
                        <a:t>LG Chemical</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SD-2500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24</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extLst>
                  <a:ext uri="{0D108BD9-81ED-4DB2-BD59-A6C34878D82A}">
                    <a16:rowId xmlns:a16="http://schemas.microsoft.com/office/drawing/2014/main" val="3084666555"/>
                  </a:ext>
                </a:extLst>
              </a:tr>
              <a:tr h="576314">
                <a:tc vMerge="1">
                  <a:txBody>
                    <a:bodyPr/>
                    <a:lstStyle/>
                    <a:p>
                      <a:pPr algn="ctr"/>
                      <a:r>
                        <a:rPr kumimoji="1" lang="en-US" altLang="ja-JP" sz="1400" dirty="0"/>
                        <a:t>LG Chemical</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S2 / M2A</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Combustibles, O2</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55</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extLst>
                  <a:ext uri="{0D108BD9-81ED-4DB2-BD59-A6C34878D82A}">
                    <a16:rowId xmlns:a16="http://schemas.microsoft.com/office/drawing/2014/main" val="1515247415"/>
                  </a:ext>
                </a:extLst>
              </a:tr>
              <a:tr h="576314">
                <a:tc>
                  <a:txBody>
                    <a:bodyPr/>
                    <a:lstStyle/>
                    <a:p>
                      <a:pPr algn="ct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GD-A2400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26</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2268257148"/>
                  </a:ext>
                </a:extLst>
              </a:tr>
              <a:tr h="576314">
                <a:tc rowSpan="2">
                  <a:txBody>
                    <a:bodyPr/>
                    <a:lstStyle/>
                    <a:p>
                      <a:pPr algn="ctr"/>
                      <a:endParaRPr kumimoji="1" lang="en-US" altLang="ja-JP" sz="1400" dirty="0"/>
                    </a:p>
                    <a:p>
                      <a:pPr algn="ctr"/>
                      <a:r>
                        <a:rPr kumimoji="1" lang="en-US" altLang="ja-JP" sz="1400" dirty="0"/>
                        <a:t>Sweden</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SD-1 Series</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DEC, O2, Combustibles</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173</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extLst>
                  <a:ext uri="{0D108BD9-81ED-4DB2-BD59-A6C34878D82A}">
                    <a16:rowId xmlns:a16="http://schemas.microsoft.com/office/drawing/2014/main" val="10001"/>
                  </a:ext>
                </a:extLst>
              </a:tr>
              <a:tr h="431872">
                <a:tc vMerge="1">
                  <a:txBody>
                    <a:bodyPr/>
                    <a:lstStyle/>
                    <a:p>
                      <a:pPr algn="ctr"/>
                      <a:endParaRPr kumimoji="1" lang="ja-JP" altLang="en-US" sz="1400" dirty="0"/>
                    </a:p>
                  </a:txBody>
                  <a:tcPr anchor="ctr"/>
                </a:tc>
                <a:tc>
                  <a:txBody>
                    <a:bodyPr/>
                    <a:lstStyle/>
                    <a:p>
                      <a:pPr algn="ctr"/>
                      <a:r>
                        <a:rPr kumimoji="1" lang="en-US" altLang="ja-JP" sz="1400" dirty="0"/>
                        <a:t>SD-2500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22</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431219">
                <a:tc rowSpan="2">
                  <a:txBody>
                    <a:bodyPr/>
                    <a:lstStyle/>
                    <a:p>
                      <a:pPr algn="ctr"/>
                      <a:endParaRPr kumimoji="1" lang="en-US" altLang="ja-JP" sz="1400" dirty="0"/>
                    </a:p>
                    <a:p>
                      <a:pPr algn="ctr"/>
                      <a:endParaRPr kumimoji="1" lang="en-US" altLang="ja-JP" sz="1400" dirty="0"/>
                    </a:p>
                    <a:p>
                      <a:pPr algn="ctr"/>
                      <a:r>
                        <a:rPr kumimoji="1" lang="en-US" altLang="ja-JP" sz="1400" dirty="0"/>
                        <a:t>China</a:t>
                      </a:r>
                    </a:p>
                    <a:p>
                      <a:pPr algn="ct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SD-1 Series</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DEC, EMC, 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1,000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485937">
                <a:tc vMerge="1">
                  <a:txBody>
                    <a:bodyPr/>
                    <a:lstStyle/>
                    <a:p>
                      <a:pPr algn="ct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SD-2500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3,644</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10004"/>
                  </a:ext>
                </a:extLst>
              </a:tr>
            </a:tbl>
          </a:graphicData>
        </a:graphic>
      </p:graphicFrame>
      <p:pic>
        <p:nvPicPr>
          <p:cNvPr id="1026" name="Picture 2" descr="Northvolt Press Kit | Northvolt">
            <a:extLst>
              <a:ext uri="{FF2B5EF4-FFF2-40B4-BE49-F238E27FC236}">
                <a16:creationId xmlns:a16="http://schemas.microsoft.com/office/drawing/2014/main" id="{81857511-E771-824A-B497-5E33FAFC3D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1414" y="4190518"/>
            <a:ext cx="1257714" cy="2338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ina&amp;amp;#39;s biggest battery manufacturer CATL is raising a $2 billion in an IPO">
            <a:extLst>
              <a:ext uri="{FF2B5EF4-FFF2-40B4-BE49-F238E27FC236}">
                <a16:creationId xmlns:a16="http://schemas.microsoft.com/office/drawing/2014/main" id="{B0330BF0-198D-6045-8D4D-4629A8321A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1414" y="5179307"/>
            <a:ext cx="1257714" cy="326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XALT Energy – Power to Move the World">
            <a:extLst>
              <a:ext uri="{FF2B5EF4-FFF2-40B4-BE49-F238E27FC236}">
                <a16:creationId xmlns:a16="http://schemas.microsoft.com/office/drawing/2014/main" id="{10EA8D2F-FA81-5A49-90C4-D9FEB4D9BE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733"/>
          <a:stretch/>
        </p:blipFill>
        <p:spPr bwMode="auto">
          <a:xfrm>
            <a:off x="1171739" y="1779059"/>
            <a:ext cx="1410171" cy="4165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G CHEM TO SEEK INNOVATIVE IDEAS FOR SUSTAINABLE TECHNOLOGIES WORLDWIDE  THROUGH 3rd GLOBAL INNOVATION CONTEST | Business Wire">
            <a:extLst>
              <a:ext uri="{FF2B5EF4-FFF2-40B4-BE49-F238E27FC236}">
                <a16:creationId xmlns:a16="http://schemas.microsoft.com/office/drawing/2014/main" id="{74677831-EF3B-1C45-9C83-0AD8B402E9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325" t="29438" r="3538" b="29523"/>
          <a:stretch/>
        </p:blipFill>
        <p:spPr bwMode="auto">
          <a:xfrm>
            <a:off x="1124546" y="2656881"/>
            <a:ext cx="1564009" cy="3483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Ultium Cells - home">
            <a:extLst>
              <a:ext uri="{FF2B5EF4-FFF2-40B4-BE49-F238E27FC236}">
                <a16:creationId xmlns:a16="http://schemas.microsoft.com/office/drawing/2014/main" id="{50177293-A37E-5B4A-9FA3-899481973D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9177" y="3615131"/>
            <a:ext cx="1442188" cy="199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848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869626" y="457200"/>
            <a:ext cx="6738308" cy="461665"/>
          </a:xfrm>
          <a:prstGeom prst="rect">
            <a:avLst/>
          </a:prstGeom>
          <a:noFill/>
        </p:spPr>
        <p:txBody>
          <a:bodyPr wrap="square" rtlCol="0">
            <a:spAutoFit/>
          </a:bodyPr>
          <a:lstStyle/>
          <a:p>
            <a:pPr algn="ctr"/>
            <a:r>
              <a:rPr kumimoji="1" lang="en-US" altLang="ja-JP" sz="2400" b="1" dirty="0">
                <a:latin typeface="+mn-ea"/>
              </a:rPr>
              <a:t>Lithium Battery Production Process</a:t>
            </a:r>
            <a:endParaRPr kumimoji="1" lang="ja-JP" altLang="en-US" b="1" dirty="0">
              <a:latin typeface="+mn-ea"/>
            </a:endParaRPr>
          </a:p>
        </p:txBody>
      </p:sp>
      <p:sp>
        <p:nvSpPr>
          <p:cNvPr id="2" name="スライド番号プレースホルダー 1"/>
          <p:cNvSpPr>
            <a:spLocks noGrp="1"/>
          </p:cNvSpPr>
          <p:nvPr>
            <p:ph type="sldNum" sz="quarter" idx="4294967295"/>
          </p:nvPr>
        </p:nvSpPr>
        <p:spPr>
          <a:xfrm>
            <a:off x="6596026" y="6140326"/>
            <a:ext cx="2133600" cy="365125"/>
          </a:xfrm>
          <a:prstGeom prst="rect">
            <a:avLst/>
          </a:prstGeom>
        </p:spPr>
        <p:txBody>
          <a:bodyPr/>
          <a:lstStyle/>
          <a:p>
            <a:fld id="{2296F0BB-218A-460B-9C74-B0B6CDEC7996}" type="slidenum">
              <a:rPr kumimoji="1" lang="ja-JP" altLang="en-US" smtClean="0"/>
              <a:t>6</a:t>
            </a:fld>
            <a:endParaRPr kumimoji="1" lang="ja-JP" altLang="en-US" dirty="0"/>
          </a:p>
        </p:txBody>
      </p:sp>
      <p:graphicFrame>
        <p:nvGraphicFramePr>
          <p:cNvPr id="6" name="図表 5"/>
          <p:cNvGraphicFramePr/>
          <p:nvPr>
            <p:extLst>
              <p:ext uri="{D42A27DB-BD31-4B8C-83A1-F6EECF244321}">
                <p14:modId xmlns:p14="http://schemas.microsoft.com/office/powerpoint/2010/main" val="979437396"/>
              </p:ext>
            </p:extLst>
          </p:nvPr>
        </p:nvGraphicFramePr>
        <p:xfrm>
          <a:off x="755576" y="1489850"/>
          <a:ext cx="8136904" cy="1050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9" name="図表 38"/>
          <p:cNvGraphicFramePr/>
          <p:nvPr>
            <p:extLst>
              <p:ext uri="{D42A27DB-BD31-4B8C-83A1-F6EECF244321}">
                <p14:modId xmlns:p14="http://schemas.microsoft.com/office/powerpoint/2010/main" val="2542613495"/>
              </p:ext>
            </p:extLst>
          </p:nvPr>
        </p:nvGraphicFramePr>
        <p:xfrm>
          <a:off x="755576" y="4502767"/>
          <a:ext cx="5544616" cy="6036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0" name="図表 39"/>
          <p:cNvGraphicFramePr/>
          <p:nvPr>
            <p:extLst>
              <p:ext uri="{D42A27DB-BD31-4B8C-83A1-F6EECF244321}">
                <p14:modId xmlns:p14="http://schemas.microsoft.com/office/powerpoint/2010/main" val="1810329220"/>
              </p:ext>
            </p:extLst>
          </p:nvPr>
        </p:nvGraphicFramePr>
        <p:xfrm>
          <a:off x="755576" y="3113310"/>
          <a:ext cx="5544616" cy="60364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1" name="正方形/長方形 10"/>
          <p:cNvSpPr/>
          <p:nvPr/>
        </p:nvSpPr>
        <p:spPr>
          <a:xfrm>
            <a:off x="683568" y="1338182"/>
            <a:ext cx="2868093" cy="369332"/>
          </a:xfrm>
          <a:prstGeom prst="rect">
            <a:avLst/>
          </a:prstGeom>
        </p:spPr>
        <p:txBody>
          <a:bodyPr wrap="none">
            <a:spAutoFit/>
          </a:bodyPr>
          <a:lstStyle/>
          <a:p>
            <a:r>
              <a:rPr lang="en-US" altLang="ja-JP" b="1" dirty="0">
                <a:solidFill>
                  <a:schemeClr val="tx1">
                    <a:lumMod val="65000"/>
                    <a:lumOff val="35000"/>
                  </a:schemeClr>
                </a:solidFill>
              </a:rPr>
              <a:t>Electrode manufacturing</a:t>
            </a:r>
            <a:endParaRPr lang="ja-JP" altLang="en-US" b="1" dirty="0">
              <a:solidFill>
                <a:schemeClr val="tx1">
                  <a:lumMod val="65000"/>
                  <a:lumOff val="35000"/>
                </a:schemeClr>
              </a:solidFill>
            </a:endParaRPr>
          </a:p>
        </p:txBody>
      </p:sp>
      <p:sp>
        <p:nvSpPr>
          <p:cNvPr id="13" name="正方形/長方形 12"/>
          <p:cNvSpPr/>
          <p:nvPr/>
        </p:nvSpPr>
        <p:spPr>
          <a:xfrm>
            <a:off x="755576" y="2778342"/>
            <a:ext cx="1643399" cy="369332"/>
          </a:xfrm>
          <a:prstGeom prst="rect">
            <a:avLst/>
          </a:prstGeom>
        </p:spPr>
        <p:txBody>
          <a:bodyPr wrap="none">
            <a:spAutoFit/>
          </a:bodyPr>
          <a:lstStyle/>
          <a:p>
            <a:r>
              <a:rPr lang="en-US" altLang="ja-JP" b="1" dirty="0">
                <a:solidFill>
                  <a:schemeClr val="tx1">
                    <a:lumMod val="65000"/>
                    <a:lumOff val="35000"/>
                  </a:schemeClr>
                </a:solidFill>
              </a:rPr>
              <a:t>Cell assembly</a:t>
            </a:r>
            <a:endParaRPr lang="ja-JP" altLang="en-US" b="1" dirty="0">
              <a:solidFill>
                <a:schemeClr val="tx1">
                  <a:lumMod val="65000"/>
                  <a:lumOff val="35000"/>
                </a:schemeClr>
              </a:solidFill>
            </a:endParaRPr>
          </a:p>
        </p:txBody>
      </p:sp>
      <p:sp>
        <p:nvSpPr>
          <p:cNvPr id="18" name="正方形/長方形 17"/>
          <p:cNvSpPr/>
          <p:nvPr/>
        </p:nvSpPr>
        <p:spPr>
          <a:xfrm>
            <a:off x="746951" y="4149754"/>
            <a:ext cx="1596912" cy="369332"/>
          </a:xfrm>
          <a:prstGeom prst="rect">
            <a:avLst/>
          </a:prstGeom>
        </p:spPr>
        <p:txBody>
          <a:bodyPr wrap="none">
            <a:spAutoFit/>
          </a:bodyPr>
          <a:lstStyle/>
          <a:p>
            <a:r>
              <a:rPr lang="en-US" altLang="ja-JP" b="1" dirty="0">
                <a:solidFill>
                  <a:schemeClr val="tx1">
                    <a:lumMod val="65000"/>
                    <a:lumOff val="35000"/>
                  </a:schemeClr>
                </a:solidFill>
              </a:rPr>
              <a:t>Cell finishing</a:t>
            </a:r>
            <a:endParaRPr lang="ja-JP" altLang="en-US" b="1" dirty="0">
              <a:solidFill>
                <a:schemeClr val="tx1">
                  <a:lumMod val="65000"/>
                  <a:lumOff val="35000"/>
                </a:schemeClr>
              </a:solidFill>
            </a:endParaRPr>
          </a:p>
        </p:txBody>
      </p:sp>
      <p:sp>
        <p:nvSpPr>
          <p:cNvPr id="41" name="テキスト ボックス 40"/>
          <p:cNvSpPr txBox="1"/>
          <p:nvPr/>
        </p:nvSpPr>
        <p:spPr>
          <a:xfrm>
            <a:off x="3477767" y="2373424"/>
            <a:ext cx="1302054" cy="523220"/>
          </a:xfrm>
          <a:prstGeom prst="rect">
            <a:avLst/>
          </a:prstGeom>
          <a:noFill/>
        </p:spPr>
        <p:txBody>
          <a:bodyPr wrap="square" rtlCol="0">
            <a:spAutoFit/>
          </a:bodyPr>
          <a:lstStyle/>
          <a:p>
            <a:pPr algn="ctr"/>
            <a:r>
              <a:rPr kumimoji="1" lang="en-US" altLang="ja-JP" sz="1400" dirty="0">
                <a:ln w="0"/>
                <a:solidFill>
                  <a:srgbClr val="FF0000"/>
                </a:solidFill>
                <a:effectLst>
                  <a:outerShdw blurRad="38100" dist="19050" dir="2700000" algn="tl" rotWithShape="0">
                    <a:schemeClr val="dk1">
                      <a:alpha val="40000"/>
                    </a:schemeClr>
                  </a:outerShdw>
                </a:effectLst>
              </a:rPr>
              <a:t>Gas detection </a:t>
            </a:r>
          </a:p>
          <a:p>
            <a:pPr algn="ctr"/>
            <a:r>
              <a:rPr kumimoji="1" lang="en-US" altLang="ja-JP" sz="1400" dirty="0">
                <a:ln w="0"/>
                <a:solidFill>
                  <a:srgbClr val="FF0000"/>
                </a:solidFill>
                <a:effectLst>
                  <a:outerShdw blurRad="38100" dist="19050" dir="2700000" algn="tl" rotWithShape="0">
                    <a:schemeClr val="dk1">
                      <a:alpha val="40000"/>
                    </a:schemeClr>
                  </a:outerShdw>
                </a:effectLst>
              </a:rPr>
              <a:t>required</a:t>
            </a:r>
            <a:endParaRPr kumimoji="1" lang="ja-JP" altLang="en-US" sz="1400" dirty="0">
              <a:ln w="0"/>
              <a:solidFill>
                <a:srgbClr val="FF0000"/>
              </a:solidFill>
              <a:effectLst>
                <a:outerShdw blurRad="38100" dist="19050" dir="2700000" algn="tl" rotWithShape="0">
                  <a:schemeClr val="dk1">
                    <a:alpha val="40000"/>
                  </a:schemeClr>
                </a:outerShdw>
              </a:effectLst>
            </a:endParaRPr>
          </a:p>
        </p:txBody>
      </p:sp>
      <p:sp>
        <p:nvSpPr>
          <p:cNvPr id="42" name="テキスト ボックス 41"/>
          <p:cNvSpPr txBox="1"/>
          <p:nvPr/>
        </p:nvSpPr>
        <p:spPr>
          <a:xfrm>
            <a:off x="4866893" y="37040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43" name="テキスト ボックス 42"/>
          <p:cNvSpPr txBox="1"/>
          <p:nvPr/>
        </p:nvSpPr>
        <p:spPr>
          <a:xfrm>
            <a:off x="4856761" y="50858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29" name="Rounded Rectangle 28">
            <a:extLst>
              <a:ext uri="{FF2B5EF4-FFF2-40B4-BE49-F238E27FC236}">
                <a16:creationId xmlns:a16="http://schemas.microsoft.com/office/drawing/2014/main" id="{F798D69E-64C5-C547-97B3-CC0621C5805F}"/>
              </a:ext>
            </a:extLst>
          </p:cNvPr>
          <p:cNvSpPr/>
          <p:nvPr/>
        </p:nvSpPr>
        <p:spPr>
          <a:xfrm>
            <a:off x="3156686" y="1496239"/>
            <a:ext cx="1944216" cy="1425061"/>
          </a:xfrm>
          <a:prstGeom prst="round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968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583568" y="731520"/>
            <a:ext cx="7976864" cy="461665"/>
          </a:xfrm>
          <a:prstGeom prst="rect">
            <a:avLst/>
          </a:prstGeom>
          <a:noFill/>
        </p:spPr>
        <p:txBody>
          <a:bodyPr wrap="none" rtlCol="0">
            <a:spAutoFit/>
          </a:bodyPr>
          <a:lstStyle/>
          <a:p>
            <a:r>
              <a:rPr lang="en-US" altLang="ja-JP" sz="2400" b="1" dirty="0"/>
              <a:t>N-Methyl-2-pyrrolidinone(NMP)</a:t>
            </a:r>
            <a:r>
              <a:rPr lang="ja-JP" altLang="en-US" sz="2400" b="1" dirty="0"/>
              <a:t>　</a:t>
            </a:r>
            <a:r>
              <a:rPr lang="en-US" altLang="ja-JP" sz="2400" b="1" dirty="0"/>
              <a:t>Physical properties</a:t>
            </a:r>
            <a:endParaRPr kumimoji="1" lang="ja-JP" altLang="en-US" sz="2400" b="1" dirty="0"/>
          </a:p>
        </p:txBody>
      </p:sp>
      <p:sp>
        <p:nvSpPr>
          <p:cNvPr id="4" name="テキスト ボックス 3"/>
          <p:cNvSpPr txBox="1"/>
          <p:nvPr/>
        </p:nvSpPr>
        <p:spPr>
          <a:xfrm>
            <a:off x="611560" y="2564904"/>
            <a:ext cx="7702750" cy="2862322"/>
          </a:xfrm>
          <a:prstGeom prst="rect">
            <a:avLst/>
          </a:prstGeom>
          <a:noFill/>
        </p:spPr>
        <p:txBody>
          <a:bodyPr wrap="none" rtlCol="0">
            <a:spAutoFit/>
          </a:bodyPr>
          <a:lstStyle/>
          <a:p>
            <a:r>
              <a:rPr lang="en-US" altLang="ja-JP" dirty="0">
                <a:latin typeface="+mn-ea"/>
              </a:rPr>
              <a:t>Chemical</a:t>
            </a:r>
            <a:r>
              <a:rPr lang="ja-JP" altLang="en-US" dirty="0">
                <a:latin typeface="+mn-ea"/>
              </a:rPr>
              <a:t> </a:t>
            </a:r>
            <a:r>
              <a:rPr lang="en-US" altLang="ja-JP" dirty="0">
                <a:latin typeface="+mn-ea"/>
              </a:rPr>
              <a:t>formula      : </a:t>
            </a:r>
            <a:r>
              <a:rPr kumimoji="1" lang="en-US" altLang="ja-JP" dirty="0">
                <a:latin typeface="+mn-ea"/>
              </a:rPr>
              <a:t>C5H9NO</a:t>
            </a:r>
          </a:p>
          <a:p>
            <a:r>
              <a:rPr lang="en-US" altLang="ja-JP" dirty="0">
                <a:latin typeface="+mn-ea"/>
              </a:rPr>
              <a:t>Molecular weight       : </a:t>
            </a:r>
            <a:r>
              <a:rPr kumimoji="1" lang="en-US" altLang="ja-JP" dirty="0">
                <a:latin typeface="+mn-ea"/>
              </a:rPr>
              <a:t>99.13</a:t>
            </a:r>
            <a:endParaRPr lang="en-US" altLang="ja-JP" dirty="0">
              <a:latin typeface="+mn-ea"/>
            </a:endParaRPr>
          </a:p>
          <a:p>
            <a:r>
              <a:rPr lang="en-US" altLang="ja-JP" dirty="0">
                <a:latin typeface="+mn-ea"/>
              </a:rPr>
              <a:t>Lower explosion limit : 0.9</a:t>
            </a:r>
            <a:r>
              <a:rPr lang="ja-JP" altLang="en-US" dirty="0">
                <a:latin typeface="+mn-ea"/>
              </a:rPr>
              <a:t> </a:t>
            </a:r>
            <a:r>
              <a:rPr lang="en-US" altLang="ja-JP" dirty="0">
                <a:latin typeface="+mn-ea"/>
              </a:rPr>
              <a:t>vol%</a:t>
            </a:r>
          </a:p>
          <a:p>
            <a:r>
              <a:rPr kumimoji="1" lang="en-US" altLang="ja-JP" dirty="0">
                <a:latin typeface="+mn-ea"/>
              </a:rPr>
              <a:t>Flash point               </a:t>
            </a:r>
            <a:r>
              <a:rPr lang="ja-JP" altLang="en-US" dirty="0">
                <a:latin typeface="+mn-ea"/>
              </a:rPr>
              <a:t> </a:t>
            </a:r>
            <a:r>
              <a:rPr lang="en-US" altLang="ja-JP" dirty="0">
                <a:latin typeface="+mn-ea"/>
              </a:rPr>
              <a:t>: 95 </a:t>
            </a:r>
            <a:r>
              <a:rPr lang="ja-JP" altLang="en-US" dirty="0">
                <a:latin typeface="+mn-ea"/>
              </a:rPr>
              <a:t>℃</a:t>
            </a:r>
            <a:endParaRPr lang="en-US" altLang="ja-JP" dirty="0">
              <a:latin typeface="+mn-ea"/>
            </a:endParaRPr>
          </a:p>
          <a:p>
            <a:r>
              <a:rPr lang="ja-JP" altLang="en-US" dirty="0">
                <a:latin typeface="+mn-ea"/>
              </a:rPr>
              <a:t>                                </a:t>
            </a:r>
            <a:r>
              <a:rPr lang="en-US" altLang="ja-JP" dirty="0">
                <a:latin typeface="+mn-ea"/>
              </a:rPr>
              <a:t>-&gt; Exceeding this may produce air and </a:t>
            </a:r>
          </a:p>
          <a:p>
            <a:r>
              <a:rPr lang="en-US" altLang="ja-JP" dirty="0">
                <a:latin typeface="+mn-ea"/>
              </a:rPr>
              <a:t>                                     explosive gas mixtures</a:t>
            </a:r>
          </a:p>
          <a:p>
            <a:r>
              <a:rPr lang="en-US" altLang="ja-JP" dirty="0">
                <a:latin typeface="+mn-ea"/>
              </a:rPr>
              <a:t>Boiling point</a:t>
            </a:r>
            <a:r>
              <a:rPr lang="ja-JP" altLang="en-US" dirty="0">
                <a:latin typeface="+mn-ea"/>
              </a:rPr>
              <a:t>              </a:t>
            </a:r>
            <a:r>
              <a:rPr lang="en-US" altLang="ja-JP" dirty="0">
                <a:latin typeface="+mn-ea"/>
              </a:rPr>
              <a:t>: 204 ℃</a:t>
            </a:r>
          </a:p>
          <a:p>
            <a:r>
              <a:rPr lang="en-US" altLang="ja-JP" dirty="0">
                <a:latin typeface="+mn-ea"/>
              </a:rPr>
              <a:t>Vapor pressure          : 66 Pa(25 </a:t>
            </a:r>
            <a:r>
              <a:rPr lang="ja-JP" altLang="en-US" dirty="0">
                <a:latin typeface="+mn-ea"/>
              </a:rPr>
              <a:t>℃</a:t>
            </a:r>
            <a:r>
              <a:rPr lang="en-US" altLang="ja-JP" dirty="0">
                <a:latin typeface="+mn-ea"/>
              </a:rPr>
              <a:t>) -&gt; 7 %LEL</a:t>
            </a:r>
          </a:p>
          <a:p>
            <a:r>
              <a:rPr lang="en-US" altLang="ja-JP" dirty="0">
                <a:latin typeface="+mn-ea"/>
              </a:rPr>
              <a:t>                                  3200Pa(=3.2kPa)-&gt;350 %LEL(3.15 vol%)</a:t>
            </a:r>
          </a:p>
          <a:p>
            <a:r>
              <a:rPr lang="en-US" altLang="ja-JP" dirty="0">
                <a:latin typeface="+mn-ea"/>
              </a:rPr>
              <a:t>Classification</a:t>
            </a:r>
            <a:r>
              <a:rPr lang="ja-JP" altLang="en-US" dirty="0">
                <a:latin typeface="+mn-ea"/>
              </a:rPr>
              <a:t>             </a:t>
            </a:r>
            <a:r>
              <a:rPr lang="en-US" altLang="ja-JP" dirty="0">
                <a:latin typeface="+mn-ea"/>
              </a:rPr>
              <a:t>: </a:t>
            </a:r>
            <a:r>
              <a:rPr kumimoji="1" lang="en-US" altLang="ja-JP" dirty="0">
                <a:latin typeface="+mn-ea"/>
              </a:rPr>
              <a:t>Corresponds to third petroleum</a:t>
            </a:r>
            <a:endParaRPr kumimoji="1" lang="ja-JP" altLang="en-US" dirty="0">
              <a:latin typeface="+mn-ea"/>
            </a:endParaRP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32217" y="1500776"/>
            <a:ext cx="1656184" cy="1696208"/>
          </a:xfrm>
          <a:prstGeom prst="rect">
            <a:avLst/>
          </a:prstGeom>
        </p:spPr>
      </p:pic>
      <p:sp>
        <p:nvSpPr>
          <p:cNvPr id="6" name="テキスト ボックス 5"/>
          <p:cNvSpPr txBox="1"/>
          <p:nvPr/>
        </p:nvSpPr>
        <p:spPr>
          <a:xfrm>
            <a:off x="6591312" y="3239148"/>
            <a:ext cx="1361976" cy="276999"/>
          </a:xfrm>
          <a:prstGeom prst="rect">
            <a:avLst/>
          </a:prstGeom>
          <a:noFill/>
        </p:spPr>
        <p:txBody>
          <a:bodyPr wrap="none" rtlCol="0">
            <a:spAutoFit/>
          </a:bodyPr>
          <a:lstStyle/>
          <a:p>
            <a:r>
              <a:rPr kumimoji="1" lang="en-US" altLang="ja-JP" sz="1200" dirty="0"/>
              <a:t>Structure formula</a:t>
            </a:r>
            <a:endParaRPr kumimoji="1" lang="ja-JP" altLang="en-US" sz="1200" dirty="0"/>
          </a:p>
        </p:txBody>
      </p:sp>
      <p:sp>
        <p:nvSpPr>
          <p:cNvPr id="7" name="正方形/長方形 6"/>
          <p:cNvSpPr/>
          <p:nvPr/>
        </p:nvSpPr>
        <p:spPr>
          <a:xfrm>
            <a:off x="6228184" y="1409753"/>
            <a:ext cx="2088232" cy="21385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9" name="直線コネクタ 8"/>
          <p:cNvCxnSpPr/>
          <p:nvPr/>
        </p:nvCxnSpPr>
        <p:spPr>
          <a:xfrm>
            <a:off x="6228184" y="3206960"/>
            <a:ext cx="208823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630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136376-DCEC-5843-B434-3B57282D779F}"/>
              </a:ext>
            </a:extLst>
          </p:cNvPr>
          <p:cNvPicPr>
            <a:picLocks noChangeAspect="1"/>
          </p:cNvPicPr>
          <p:nvPr/>
        </p:nvPicPr>
        <p:blipFill rotWithShape="1">
          <a:blip r:embed="rId2"/>
          <a:srcRect l="2751" r="3538"/>
          <a:stretch/>
        </p:blipFill>
        <p:spPr>
          <a:xfrm>
            <a:off x="683568" y="571536"/>
            <a:ext cx="7632848" cy="5521760"/>
          </a:xfrm>
          <a:prstGeom prst="rect">
            <a:avLst/>
          </a:prstGeom>
        </p:spPr>
      </p:pic>
      <p:sp>
        <p:nvSpPr>
          <p:cNvPr id="3" name="Rectangle 2">
            <a:extLst>
              <a:ext uri="{FF2B5EF4-FFF2-40B4-BE49-F238E27FC236}">
                <a16:creationId xmlns:a16="http://schemas.microsoft.com/office/drawing/2014/main" id="{71CB0F73-1724-A044-B81C-B33DD1C516BA}"/>
              </a:ext>
            </a:extLst>
          </p:cNvPr>
          <p:cNvSpPr/>
          <p:nvPr/>
        </p:nvSpPr>
        <p:spPr>
          <a:xfrm>
            <a:off x="683568" y="3933056"/>
            <a:ext cx="7560840" cy="21602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SD-2500</a:t>
            </a:r>
          </a:p>
        </p:txBody>
      </p:sp>
      <p:pic>
        <p:nvPicPr>
          <p:cNvPr id="7" name="Picture 6" descr="A picture containing white, silver&#10;&#10;Description automatically generated">
            <a:extLst>
              <a:ext uri="{FF2B5EF4-FFF2-40B4-BE49-F238E27FC236}">
                <a16:creationId xmlns:a16="http://schemas.microsoft.com/office/drawing/2014/main" id="{F4595CF4-6135-924C-816D-B9E45103CB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182" y="3381568"/>
            <a:ext cx="5226205" cy="3451473"/>
          </a:xfrm>
          <a:prstGeom prst="rect">
            <a:avLst/>
          </a:prstGeom>
        </p:spPr>
      </p:pic>
      <p:sp>
        <p:nvSpPr>
          <p:cNvPr id="8" name="TextBox 7">
            <a:extLst>
              <a:ext uri="{FF2B5EF4-FFF2-40B4-BE49-F238E27FC236}">
                <a16:creationId xmlns:a16="http://schemas.microsoft.com/office/drawing/2014/main" id="{3D276482-AA31-EE49-9619-CD3C42E5BE5D}"/>
              </a:ext>
            </a:extLst>
          </p:cNvPr>
          <p:cNvSpPr txBox="1"/>
          <p:nvPr/>
        </p:nvSpPr>
        <p:spPr>
          <a:xfrm>
            <a:off x="5640246" y="4509120"/>
            <a:ext cx="2627784" cy="369332"/>
          </a:xfrm>
          <a:prstGeom prst="rect">
            <a:avLst/>
          </a:prstGeom>
          <a:noFill/>
        </p:spPr>
        <p:txBody>
          <a:bodyPr wrap="square" rtlCol="0">
            <a:spAutoFit/>
          </a:bodyPr>
          <a:lstStyle/>
          <a:p>
            <a:pPr algn="ctr"/>
            <a:r>
              <a:rPr lang="en-US" dirty="0">
                <a:solidFill>
                  <a:schemeClr val="bg1"/>
                </a:solidFill>
              </a:rPr>
              <a:t>SD-2500 Series</a:t>
            </a:r>
          </a:p>
        </p:txBody>
      </p:sp>
      <p:sp>
        <p:nvSpPr>
          <p:cNvPr id="4" name="TextBox 3">
            <a:extLst>
              <a:ext uri="{FF2B5EF4-FFF2-40B4-BE49-F238E27FC236}">
                <a16:creationId xmlns:a16="http://schemas.microsoft.com/office/drawing/2014/main" id="{ACC13CBC-DC9A-EF4D-AB56-E492627493E1}"/>
              </a:ext>
            </a:extLst>
          </p:cNvPr>
          <p:cNvSpPr txBox="1"/>
          <p:nvPr/>
        </p:nvSpPr>
        <p:spPr>
          <a:xfrm>
            <a:off x="4139952" y="1405384"/>
            <a:ext cx="2225491" cy="215444"/>
          </a:xfrm>
          <a:prstGeom prst="rect">
            <a:avLst/>
          </a:prstGeom>
          <a:solidFill>
            <a:schemeClr val="tx1"/>
          </a:solidFill>
        </p:spPr>
        <p:txBody>
          <a:bodyPr wrap="square" rtlCol="0">
            <a:spAutoFit/>
          </a:bodyPr>
          <a:lstStyle/>
          <a:p>
            <a:pPr algn="r"/>
            <a:r>
              <a:rPr lang="en-US" sz="800" dirty="0">
                <a:solidFill>
                  <a:schemeClr val="bg1"/>
                </a:solidFill>
                <a:latin typeface="Avenir Light" panose="020B0402020203020204" pitchFamily="34" charset="77"/>
              </a:rPr>
              <a:t>Duct direct insert type (sensor in duct)</a:t>
            </a:r>
          </a:p>
        </p:txBody>
      </p:sp>
    </p:spTree>
    <p:extLst>
      <p:ext uri="{BB962C8B-B14F-4D97-AF65-F5344CB8AC3E}">
        <p14:creationId xmlns:p14="http://schemas.microsoft.com/office/powerpoint/2010/main" val="1498244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flipH="1">
            <a:off x="739133" y="1844824"/>
            <a:ext cx="6624736" cy="1477328"/>
          </a:xfrm>
          <a:prstGeom prst="rect">
            <a:avLst/>
          </a:prstGeom>
          <a:noFill/>
        </p:spPr>
        <p:txBody>
          <a:bodyPr wrap="square" rtlCol="0">
            <a:spAutoFit/>
          </a:bodyPr>
          <a:lstStyle/>
          <a:p>
            <a:r>
              <a:rPr lang="en-US" altLang="ja-JP" dirty="0"/>
              <a:t>NMP is present all the time at the coating and drying process. </a:t>
            </a:r>
          </a:p>
          <a:p>
            <a:endParaRPr lang="en-US" altLang="ja-JP" dirty="0"/>
          </a:p>
          <a:p>
            <a:r>
              <a:rPr lang="en-US" altLang="ja-JP" b="1" dirty="0"/>
              <a:t>Purpose of gas detection</a:t>
            </a:r>
          </a:p>
          <a:p>
            <a:pPr marL="342900" indent="-342900">
              <a:buAutoNum type="arabicParenR"/>
            </a:pPr>
            <a:r>
              <a:rPr lang="en-US" altLang="ja-JP" dirty="0"/>
              <a:t>Confirm concentration is not decreasing</a:t>
            </a:r>
          </a:p>
          <a:p>
            <a:pPr marL="342900" indent="-342900">
              <a:buAutoNum type="arabicParenR"/>
            </a:pPr>
            <a:r>
              <a:rPr lang="en-US" altLang="ja-JP" dirty="0"/>
              <a:t>Confirm explosion limits are not exceeded</a:t>
            </a:r>
          </a:p>
        </p:txBody>
      </p:sp>
      <p:sp>
        <p:nvSpPr>
          <p:cNvPr id="5" name="テキスト ボックス 4"/>
          <p:cNvSpPr txBox="1"/>
          <p:nvPr/>
        </p:nvSpPr>
        <p:spPr>
          <a:xfrm>
            <a:off x="1013157" y="457200"/>
            <a:ext cx="6738308" cy="523220"/>
          </a:xfrm>
          <a:prstGeom prst="rect">
            <a:avLst/>
          </a:prstGeom>
          <a:noFill/>
        </p:spPr>
        <p:txBody>
          <a:bodyPr wrap="square" rtlCol="0">
            <a:spAutoFit/>
          </a:bodyPr>
          <a:lstStyle>
            <a:defPPr>
              <a:defRPr lang="ja-JP"/>
            </a:defPPr>
            <a:lvl1pPr algn="ctr">
              <a:defRPr sz="2400" b="1">
                <a:latin typeface="+mn-ea"/>
              </a:defRPr>
            </a:lvl1pPr>
          </a:lstStyle>
          <a:p>
            <a:r>
              <a:rPr lang="en-US" altLang="ja-JP" sz="2800" dirty="0"/>
              <a:t>Coating &amp; Drying Process </a:t>
            </a:r>
            <a:endParaRPr lang="ja-JP" altLang="en-US" sz="2800" dirty="0"/>
          </a:p>
        </p:txBody>
      </p:sp>
      <p:pic>
        <p:nvPicPr>
          <p:cNvPr id="8" name="図 7"/>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2720" b="97908" l="16287" r="84072"/>
                    </a14:imgEffect>
                  </a14:imgLayer>
                </a14:imgProps>
              </a:ext>
              <a:ext uri="{28A0092B-C50C-407E-A947-70E740481C1C}">
                <a14:useLocalDpi xmlns:a14="http://schemas.microsoft.com/office/drawing/2010/main"/>
              </a:ext>
            </a:extLst>
          </a:blip>
          <a:srcRect l="16086" t="2379" r="16560" b="2222"/>
          <a:stretch/>
        </p:blipFill>
        <p:spPr>
          <a:xfrm>
            <a:off x="6148434" y="1993272"/>
            <a:ext cx="2995897" cy="2429107"/>
          </a:xfrm>
          <a:prstGeom prst="rect">
            <a:avLst/>
          </a:prstGeom>
        </p:spPr>
      </p:pic>
      <p:sp>
        <p:nvSpPr>
          <p:cNvPr id="4" name="テキスト ボックス 3"/>
          <p:cNvSpPr txBox="1"/>
          <p:nvPr/>
        </p:nvSpPr>
        <p:spPr>
          <a:xfrm>
            <a:off x="1047986" y="3930265"/>
            <a:ext cx="5514339" cy="923330"/>
          </a:xfrm>
          <a:prstGeom prst="rect">
            <a:avLst/>
          </a:prstGeom>
          <a:noFill/>
        </p:spPr>
        <p:txBody>
          <a:bodyPr wrap="square" rtlCol="0">
            <a:spAutoFit/>
          </a:bodyPr>
          <a:lstStyle/>
          <a:p>
            <a:r>
              <a:rPr lang="en-US" altLang="ja-JP" dirty="0">
                <a:latin typeface="メイリオ" panose="020B0604030504040204" pitchFamily="50" charset="-128"/>
                <a:ea typeface="メイリオ" panose="020B0604030504040204" pitchFamily="50" charset="-128"/>
              </a:rPr>
              <a:t>For 32GWh factory …</a:t>
            </a:r>
          </a:p>
          <a:p>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around </a:t>
            </a:r>
            <a:r>
              <a:rPr lang="en-US" altLang="ja-JP" b="1" dirty="0">
                <a:solidFill>
                  <a:srgbClr val="FF0000"/>
                </a:solidFill>
                <a:latin typeface="メイリオ" panose="020B0604030504040204" pitchFamily="50" charset="-128"/>
                <a:ea typeface="メイリオ" panose="020B0604030504040204" pitchFamily="50" charset="-128"/>
              </a:rPr>
              <a:t>8 lines</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around </a:t>
            </a:r>
            <a:r>
              <a:rPr lang="en-US" altLang="ja-JP" b="1" dirty="0">
                <a:solidFill>
                  <a:srgbClr val="FF0000"/>
                </a:solidFill>
                <a:latin typeface="メイリオ" panose="020B0604030504040204" pitchFamily="50" charset="-128"/>
                <a:ea typeface="メイリオ" panose="020B0604030504040204" pitchFamily="50" charset="-128"/>
              </a:rPr>
              <a:t>18 sets of gas detectors </a:t>
            </a:r>
            <a:r>
              <a:rPr lang="en-US" altLang="ja-JP" dirty="0">
                <a:latin typeface="メイリオ" panose="020B0604030504040204" pitchFamily="50" charset="-128"/>
                <a:ea typeface="メイリオ" panose="020B0604030504040204" pitchFamily="50" charset="-128"/>
              </a:rPr>
              <a:t>per line</a:t>
            </a:r>
          </a:p>
        </p:txBody>
      </p:sp>
    </p:spTree>
    <p:extLst>
      <p:ext uri="{BB962C8B-B14F-4D97-AF65-F5344CB8AC3E}">
        <p14:creationId xmlns:p14="http://schemas.microsoft.com/office/powerpoint/2010/main" val="342128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630" y="2183584"/>
            <a:ext cx="6624737" cy="3279272"/>
          </a:xfrm>
          <a:prstGeom prst="rect">
            <a:avLst/>
          </a:prstGeom>
        </p:spPr>
      </p:pic>
      <p:sp>
        <p:nvSpPr>
          <p:cNvPr id="25" name="テキスト ボックス 24"/>
          <p:cNvSpPr txBox="1"/>
          <p:nvPr/>
        </p:nvSpPr>
        <p:spPr>
          <a:xfrm>
            <a:off x="6444208" y="1744787"/>
            <a:ext cx="2524474" cy="276999"/>
          </a:xfrm>
          <a:prstGeom prst="rect">
            <a:avLst/>
          </a:prstGeom>
          <a:noFill/>
        </p:spPr>
        <p:txBody>
          <a:bodyPr wrap="none" rtlCol="0">
            <a:spAutoFit/>
          </a:bodyPr>
          <a:lstStyle/>
          <a:p>
            <a:r>
              <a:rPr kumimoji="1" lang="en-US" altLang="ja-JP" sz="1200" b="1" u="sng" dirty="0"/>
              <a:t>Directly samples within the Duct</a:t>
            </a:r>
          </a:p>
        </p:txBody>
      </p:sp>
      <p:sp>
        <p:nvSpPr>
          <p:cNvPr id="27" name="正方形/長方形 26"/>
          <p:cNvSpPr/>
          <p:nvPr/>
        </p:nvSpPr>
        <p:spPr>
          <a:xfrm>
            <a:off x="611560" y="5369892"/>
            <a:ext cx="8064896" cy="923330"/>
          </a:xfrm>
          <a:prstGeom prst="rect">
            <a:avLst/>
          </a:prstGeom>
        </p:spPr>
        <p:txBody>
          <a:bodyPr wrap="square">
            <a:spAutoFit/>
          </a:bodyPr>
          <a:lstStyle/>
          <a:p>
            <a:r>
              <a:rPr lang="en-US" altLang="ja-JP" b="1" dirty="0">
                <a:solidFill>
                  <a:srgbClr val="FF0000"/>
                </a:solidFill>
                <a:latin typeface="+mj-ea"/>
                <a:ea typeface="+mj-ea"/>
              </a:rPr>
              <a:t>NMP volatilizes only at high temperatures</a:t>
            </a:r>
            <a:r>
              <a:rPr lang="en-US" altLang="ja-JP" dirty="0">
                <a:solidFill>
                  <a:srgbClr val="FF0000"/>
                </a:solidFill>
                <a:latin typeface="+mj-ea"/>
                <a:ea typeface="+mj-ea"/>
              </a:rPr>
              <a:t>. </a:t>
            </a:r>
          </a:p>
          <a:p>
            <a:r>
              <a:rPr lang="en-US" altLang="ja-JP" dirty="0">
                <a:latin typeface="+mj-ea"/>
                <a:ea typeface="+mj-ea"/>
              </a:rPr>
              <a:t>Therefore, it is</a:t>
            </a:r>
            <a:r>
              <a:rPr lang="en-US" altLang="ja-JP" dirty="0">
                <a:solidFill>
                  <a:srgbClr val="FF0000"/>
                </a:solidFill>
                <a:latin typeface="+mj-ea"/>
                <a:ea typeface="+mj-ea"/>
              </a:rPr>
              <a:t> </a:t>
            </a:r>
            <a:r>
              <a:rPr lang="en-US" altLang="ja-JP" b="1" u="sng" dirty="0">
                <a:solidFill>
                  <a:srgbClr val="FF0000"/>
                </a:solidFill>
                <a:latin typeface="+mj-ea"/>
                <a:ea typeface="+mj-ea"/>
              </a:rPr>
              <a:t>necessary to insert a detector directly into the exhaust duct and detect it at high temperatures.</a:t>
            </a:r>
          </a:p>
        </p:txBody>
      </p:sp>
      <p:sp>
        <p:nvSpPr>
          <p:cNvPr id="28" name="正方形/長方形 27"/>
          <p:cNvSpPr/>
          <p:nvPr/>
        </p:nvSpPr>
        <p:spPr>
          <a:xfrm>
            <a:off x="539551" y="627450"/>
            <a:ext cx="8064896" cy="723275"/>
          </a:xfrm>
          <a:prstGeom prst="rect">
            <a:avLst/>
          </a:prstGeom>
        </p:spPr>
        <p:txBody>
          <a:bodyPr wrap="square">
            <a:spAutoFit/>
          </a:bodyPr>
          <a:lstStyle/>
          <a:p>
            <a:r>
              <a:rPr lang="en-US" altLang="ja-JP" dirty="0"/>
              <a:t>Coating and drying </a:t>
            </a:r>
            <a:r>
              <a:rPr lang="en-US" altLang="ja-JP" dirty="0">
                <a:latin typeface="+mj-ea"/>
              </a:rPr>
              <a:t>process mainly uses liquid NMP</a:t>
            </a:r>
            <a:r>
              <a:rPr lang="en-US" altLang="ja-JP" dirty="0">
                <a:latin typeface="+mj-ea"/>
                <a:ea typeface="+mj-ea"/>
              </a:rPr>
              <a:t>.</a:t>
            </a:r>
            <a:endParaRPr lang="en-US" altLang="ja-JP" dirty="0"/>
          </a:p>
          <a:p>
            <a:pPr algn="ctr"/>
            <a:endParaRPr lang="en-US" altLang="ja-JP" sz="500" dirty="0"/>
          </a:p>
          <a:p>
            <a:r>
              <a:rPr lang="en-US" altLang="ja-JP" b="1" dirty="0">
                <a:solidFill>
                  <a:srgbClr val="FF0000"/>
                </a:solidFill>
              </a:rPr>
              <a:t>NMP</a:t>
            </a:r>
            <a:r>
              <a:rPr lang="en-US" altLang="ja-JP" b="1" dirty="0"/>
              <a:t> off gasses can cause </a:t>
            </a:r>
            <a:r>
              <a:rPr lang="en-US" altLang="ja-JP" b="1" dirty="0">
                <a:solidFill>
                  <a:srgbClr val="FF0000"/>
                </a:solidFill>
              </a:rPr>
              <a:t>explosive environments </a:t>
            </a:r>
            <a:r>
              <a:rPr lang="en-US" altLang="ja-JP" b="1" dirty="0"/>
              <a:t>in the drying process</a:t>
            </a:r>
            <a:endParaRPr lang="en-US" altLang="ja-JP" dirty="0">
              <a:latin typeface="+mj-ea"/>
              <a:ea typeface="+mj-ea"/>
            </a:endParaRPr>
          </a:p>
        </p:txBody>
      </p:sp>
      <p:pic>
        <p:nvPicPr>
          <p:cNvPr id="29"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44008" y="1638719"/>
            <a:ext cx="1670943" cy="95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35896" y="1638719"/>
            <a:ext cx="1670943" cy="95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27784" y="1638719"/>
            <a:ext cx="1670943" cy="95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19672" y="1633813"/>
            <a:ext cx="1670943" cy="95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正方形/長方形 32"/>
          <p:cNvSpPr/>
          <p:nvPr/>
        </p:nvSpPr>
        <p:spPr>
          <a:xfrm>
            <a:off x="6444208" y="1484784"/>
            <a:ext cx="1756817" cy="292388"/>
          </a:xfrm>
          <a:prstGeom prst="rect">
            <a:avLst/>
          </a:prstGeom>
        </p:spPr>
        <p:txBody>
          <a:bodyPr wrap="square">
            <a:spAutoFit/>
          </a:bodyPr>
          <a:lstStyle/>
          <a:p>
            <a:pPr algn="ctr"/>
            <a:r>
              <a:rPr lang="en-US" altLang="ja-JP" sz="1300" b="1" dirty="0">
                <a:latin typeface="+mj-ea"/>
                <a:ea typeface="+mj-ea"/>
              </a:rPr>
              <a:t>SD-2500 series</a:t>
            </a:r>
            <a:endParaRPr lang="en-US" altLang="ja-JP" sz="1300" dirty="0">
              <a:latin typeface="+mj-ea"/>
              <a:ea typeface="+mj-ea"/>
            </a:endParaRPr>
          </a:p>
        </p:txBody>
      </p:sp>
      <p:grpSp>
        <p:nvGrpSpPr>
          <p:cNvPr id="4" name="グループ化 3"/>
          <p:cNvGrpSpPr/>
          <p:nvPr/>
        </p:nvGrpSpPr>
        <p:grpSpPr>
          <a:xfrm>
            <a:off x="2455143" y="2503974"/>
            <a:ext cx="550376" cy="392653"/>
            <a:chOff x="-1162952" y="3247516"/>
            <a:chExt cx="550376" cy="392653"/>
          </a:xfrm>
        </p:grpSpPr>
        <p:sp>
          <p:nvSpPr>
            <p:cNvPr id="36" name="雲形吹き出し 35"/>
            <p:cNvSpPr/>
            <p:nvPr/>
          </p:nvSpPr>
          <p:spPr>
            <a:xfrm rot="498059">
              <a:off x="-1162952" y="3247516"/>
              <a:ext cx="506994" cy="392653"/>
            </a:xfrm>
            <a:prstGeom prst="cloudCallout">
              <a:avLst>
                <a:gd name="adj1" fmla="val -19593"/>
                <a:gd name="adj2" fmla="val 19554"/>
              </a:avLst>
            </a:prstGeom>
            <a:solidFill>
              <a:srgbClr val="92D050"/>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テキスト ボックス 36"/>
            <p:cNvSpPr txBox="1"/>
            <p:nvPr/>
          </p:nvSpPr>
          <p:spPr>
            <a:xfrm>
              <a:off x="-1161124" y="3284984"/>
              <a:ext cx="548548" cy="276999"/>
            </a:xfrm>
            <a:prstGeom prst="rect">
              <a:avLst/>
            </a:prstGeom>
            <a:noFill/>
          </p:spPr>
          <p:txBody>
            <a:bodyPr wrap="none" rtlCol="0">
              <a:spAutoFit/>
            </a:bodyPr>
            <a:lstStyle/>
            <a:p>
              <a:r>
                <a:rPr kumimoji="1" lang="en-US" altLang="ja-JP" sz="1200" b="1" dirty="0">
                  <a:solidFill>
                    <a:schemeClr val="bg1"/>
                  </a:solidFill>
                </a:rPr>
                <a:t>NMP</a:t>
              </a:r>
              <a:endParaRPr kumimoji="1" lang="ja-JP" altLang="en-US" sz="1200" b="1" dirty="0">
                <a:solidFill>
                  <a:schemeClr val="bg1"/>
                </a:solidFill>
              </a:endParaRPr>
            </a:p>
          </p:txBody>
        </p:sp>
      </p:grpSp>
      <p:grpSp>
        <p:nvGrpSpPr>
          <p:cNvPr id="38" name="グループ化 37"/>
          <p:cNvGrpSpPr/>
          <p:nvPr/>
        </p:nvGrpSpPr>
        <p:grpSpPr>
          <a:xfrm>
            <a:off x="5436096" y="2502815"/>
            <a:ext cx="550376" cy="392653"/>
            <a:chOff x="-1162952" y="3247516"/>
            <a:chExt cx="550376" cy="392653"/>
          </a:xfrm>
        </p:grpSpPr>
        <p:sp>
          <p:nvSpPr>
            <p:cNvPr id="39" name="雲形吹き出し 38"/>
            <p:cNvSpPr/>
            <p:nvPr/>
          </p:nvSpPr>
          <p:spPr>
            <a:xfrm rot="498059">
              <a:off x="-1162952" y="3247516"/>
              <a:ext cx="506994" cy="392653"/>
            </a:xfrm>
            <a:prstGeom prst="cloudCallout">
              <a:avLst>
                <a:gd name="adj1" fmla="val -19593"/>
                <a:gd name="adj2" fmla="val 19554"/>
              </a:avLst>
            </a:prstGeom>
            <a:solidFill>
              <a:srgbClr val="92D050"/>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テキスト ボックス 39"/>
            <p:cNvSpPr txBox="1"/>
            <p:nvPr/>
          </p:nvSpPr>
          <p:spPr>
            <a:xfrm>
              <a:off x="-1161124" y="3284984"/>
              <a:ext cx="548548" cy="276999"/>
            </a:xfrm>
            <a:prstGeom prst="rect">
              <a:avLst/>
            </a:prstGeom>
            <a:noFill/>
          </p:spPr>
          <p:txBody>
            <a:bodyPr wrap="none" rtlCol="0">
              <a:spAutoFit/>
            </a:bodyPr>
            <a:lstStyle/>
            <a:p>
              <a:r>
                <a:rPr kumimoji="1" lang="en-US" altLang="ja-JP" sz="1200" b="1" dirty="0">
                  <a:solidFill>
                    <a:schemeClr val="bg1"/>
                  </a:solidFill>
                </a:rPr>
                <a:t>NMP</a:t>
              </a:r>
              <a:endParaRPr kumimoji="1" lang="ja-JP" altLang="en-US" sz="1200" b="1" dirty="0">
                <a:solidFill>
                  <a:schemeClr val="bg1"/>
                </a:solidFill>
              </a:endParaRPr>
            </a:p>
          </p:txBody>
        </p:sp>
      </p:grpSp>
      <p:grpSp>
        <p:nvGrpSpPr>
          <p:cNvPr id="41" name="グループ化 40"/>
          <p:cNvGrpSpPr/>
          <p:nvPr/>
        </p:nvGrpSpPr>
        <p:grpSpPr>
          <a:xfrm>
            <a:off x="4427984" y="2502815"/>
            <a:ext cx="550376" cy="392653"/>
            <a:chOff x="-1162952" y="3247516"/>
            <a:chExt cx="550376" cy="392653"/>
          </a:xfrm>
        </p:grpSpPr>
        <p:sp>
          <p:nvSpPr>
            <p:cNvPr id="42" name="雲形吹き出し 41"/>
            <p:cNvSpPr/>
            <p:nvPr/>
          </p:nvSpPr>
          <p:spPr>
            <a:xfrm rot="498059">
              <a:off x="-1162952" y="3247516"/>
              <a:ext cx="506994" cy="392653"/>
            </a:xfrm>
            <a:prstGeom prst="cloudCallout">
              <a:avLst>
                <a:gd name="adj1" fmla="val -19593"/>
                <a:gd name="adj2" fmla="val 19554"/>
              </a:avLst>
            </a:prstGeom>
            <a:solidFill>
              <a:srgbClr val="92D050"/>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3" name="テキスト ボックス 42"/>
            <p:cNvSpPr txBox="1"/>
            <p:nvPr/>
          </p:nvSpPr>
          <p:spPr>
            <a:xfrm>
              <a:off x="-1161124" y="3284984"/>
              <a:ext cx="548548" cy="276999"/>
            </a:xfrm>
            <a:prstGeom prst="rect">
              <a:avLst/>
            </a:prstGeom>
            <a:noFill/>
          </p:spPr>
          <p:txBody>
            <a:bodyPr wrap="none" rtlCol="0">
              <a:spAutoFit/>
            </a:bodyPr>
            <a:lstStyle/>
            <a:p>
              <a:r>
                <a:rPr kumimoji="1" lang="en-US" altLang="ja-JP" sz="1200" b="1" dirty="0">
                  <a:solidFill>
                    <a:schemeClr val="bg1"/>
                  </a:solidFill>
                </a:rPr>
                <a:t>NMP</a:t>
              </a:r>
              <a:endParaRPr kumimoji="1" lang="ja-JP" altLang="en-US" sz="1200" b="1" dirty="0">
                <a:solidFill>
                  <a:schemeClr val="bg1"/>
                </a:solidFill>
              </a:endParaRPr>
            </a:p>
          </p:txBody>
        </p:sp>
      </p:grpSp>
      <p:grpSp>
        <p:nvGrpSpPr>
          <p:cNvPr id="44" name="グループ化 43"/>
          <p:cNvGrpSpPr/>
          <p:nvPr/>
        </p:nvGrpSpPr>
        <p:grpSpPr>
          <a:xfrm>
            <a:off x="3419872" y="2470202"/>
            <a:ext cx="550376" cy="392653"/>
            <a:chOff x="-1162952" y="3247516"/>
            <a:chExt cx="550376" cy="392653"/>
          </a:xfrm>
        </p:grpSpPr>
        <p:sp>
          <p:nvSpPr>
            <p:cNvPr id="45" name="雲形吹き出し 44"/>
            <p:cNvSpPr/>
            <p:nvPr/>
          </p:nvSpPr>
          <p:spPr>
            <a:xfrm rot="498059">
              <a:off x="-1162952" y="3247516"/>
              <a:ext cx="506994" cy="392653"/>
            </a:xfrm>
            <a:prstGeom prst="cloudCallout">
              <a:avLst>
                <a:gd name="adj1" fmla="val -19593"/>
                <a:gd name="adj2" fmla="val 19554"/>
              </a:avLst>
            </a:prstGeom>
            <a:solidFill>
              <a:srgbClr val="92D050"/>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テキスト ボックス 45"/>
            <p:cNvSpPr txBox="1"/>
            <p:nvPr/>
          </p:nvSpPr>
          <p:spPr>
            <a:xfrm>
              <a:off x="-1161124" y="3284984"/>
              <a:ext cx="548548" cy="276999"/>
            </a:xfrm>
            <a:prstGeom prst="rect">
              <a:avLst/>
            </a:prstGeom>
            <a:noFill/>
          </p:spPr>
          <p:txBody>
            <a:bodyPr wrap="none" rtlCol="0">
              <a:spAutoFit/>
            </a:bodyPr>
            <a:lstStyle/>
            <a:p>
              <a:r>
                <a:rPr kumimoji="1" lang="en-US" altLang="ja-JP" sz="1200" b="1" dirty="0">
                  <a:solidFill>
                    <a:schemeClr val="bg1"/>
                  </a:solidFill>
                </a:rPr>
                <a:t>NMP</a:t>
              </a:r>
              <a:endParaRPr kumimoji="1" lang="ja-JP" altLang="en-US" sz="1200" b="1" dirty="0">
                <a:solidFill>
                  <a:schemeClr val="bg1"/>
                </a:solidFill>
              </a:endParaRPr>
            </a:p>
          </p:txBody>
        </p:sp>
      </p:grpSp>
    </p:spTree>
    <p:extLst>
      <p:ext uri="{BB962C8B-B14F-4D97-AF65-F5344CB8AC3E}">
        <p14:creationId xmlns:p14="http://schemas.microsoft.com/office/powerpoint/2010/main" val="1750366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395536" y="449377"/>
            <a:ext cx="8484778" cy="677108"/>
          </a:xfrm>
          <a:prstGeom prst="rect">
            <a:avLst/>
          </a:prstGeom>
          <a:noFill/>
        </p:spPr>
        <p:txBody>
          <a:bodyPr wrap="square" rtlCol="0">
            <a:spAutoFit/>
          </a:bodyPr>
          <a:lstStyle/>
          <a:p>
            <a:pPr algn="ctr"/>
            <a:r>
              <a:rPr lang="en-US" altLang="ja-JP" b="1" dirty="0">
                <a:latin typeface="+mn-ea"/>
              </a:rPr>
              <a:t>Product advantage</a:t>
            </a:r>
          </a:p>
          <a:p>
            <a:pPr algn="ctr"/>
            <a:r>
              <a:rPr lang="en-US" altLang="ja-JP" sz="2000" b="1" dirty="0">
                <a:solidFill>
                  <a:srgbClr val="FF0000"/>
                </a:solidFill>
                <a:latin typeface="+mn-ea"/>
              </a:rPr>
              <a:t>Directly detecting inside the DUCT</a:t>
            </a:r>
          </a:p>
        </p:txBody>
      </p:sp>
      <p:grpSp>
        <p:nvGrpSpPr>
          <p:cNvPr id="12" name="グループ化 11"/>
          <p:cNvGrpSpPr>
            <a:grpSpLocks noChangeAspect="1"/>
          </p:cNvGrpSpPr>
          <p:nvPr/>
        </p:nvGrpSpPr>
        <p:grpSpPr>
          <a:xfrm>
            <a:off x="971600" y="3356992"/>
            <a:ext cx="2695751" cy="3060045"/>
            <a:chOff x="5580112" y="2204864"/>
            <a:chExt cx="2664296" cy="3024336"/>
          </a:xfrm>
        </p:grpSpPr>
        <p:grpSp>
          <p:nvGrpSpPr>
            <p:cNvPr id="13" name="グループ化 12"/>
            <p:cNvGrpSpPr/>
            <p:nvPr/>
          </p:nvGrpSpPr>
          <p:grpSpPr>
            <a:xfrm>
              <a:off x="5751245" y="2326524"/>
              <a:ext cx="1383719" cy="2448272"/>
              <a:chOff x="6807741" y="3068960"/>
              <a:chExt cx="1383719" cy="2448272"/>
            </a:xfrm>
          </p:grpSpPr>
          <p:sp>
            <p:nvSpPr>
              <p:cNvPr id="18" name="正方形/長方形 17"/>
              <p:cNvSpPr/>
              <p:nvPr/>
            </p:nvSpPr>
            <p:spPr>
              <a:xfrm>
                <a:off x="6807741" y="3068960"/>
                <a:ext cx="163076" cy="24482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p:cNvSpPr/>
              <p:nvPr/>
            </p:nvSpPr>
            <p:spPr>
              <a:xfrm>
                <a:off x="8028384" y="3068960"/>
                <a:ext cx="163076" cy="24482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正方形/長方形 19"/>
              <p:cNvSpPr/>
              <p:nvPr/>
            </p:nvSpPr>
            <p:spPr>
              <a:xfrm>
                <a:off x="6889279" y="3068960"/>
                <a:ext cx="1220643" cy="24482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雲 20"/>
              <p:cNvSpPr/>
              <p:nvPr/>
            </p:nvSpPr>
            <p:spPr>
              <a:xfrm>
                <a:off x="7138629" y="3212976"/>
                <a:ext cx="720080" cy="2168951"/>
              </a:xfrm>
              <a:prstGeom prst="clou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14" name="図 13"/>
            <p:cNvPicPr>
              <a:picLocks noChangeAspect="1"/>
            </p:cNvPicPr>
            <p:nvPr/>
          </p:nvPicPr>
          <p:blipFill>
            <a:blip r:embed="rId3">
              <a:extLst>
                <a:ext uri="{BEBA8EAE-BF5A-486C-A8C5-ECC9F3942E4B}">
                  <a14:imgProps xmlns:a14="http://schemas.microsoft.com/office/drawing/2010/main">
                    <a14:imgLayer r:embed="rId4">
                      <a14:imgEffect>
                        <a14:backgroundRemoval t="0" b="100000" l="0" r="99567"/>
                      </a14:imgEffect>
                    </a14:imgLayer>
                  </a14:imgProps>
                </a:ext>
              </a:extLst>
            </a:blip>
            <a:stretch>
              <a:fillRect/>
            </a:stretch>
          </p:blipFill>
          <p:spPr>
            <a:xfrm>
              <a:off x="6012160" y="2612967"/>
              <a:ext cx="2010336" cy="1810835"/>
            </a:xfrm>
            <a:prstGeom prst="rect">
              <a:avLst/>
            </a:prstGeom>
          </p:spPr>
        </p:pic>
        <p:sp>
          <p:nvSpPr>
            <p:cNvPr id="15" name="正方形/長方形 14"/>
            <p:cNvSpPr/>
            <p:nvPr/>
          </p:nvSpPr>
          <p:spPr>
            <a:xfrm>
              <a:off x="5580112" y="2204864"/>
              <a:ext cx="2664296" cy="30243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6" name="直線コネクタ 15"/>
            <p:cNvCxnSpPr/>
            <p:nvPr/>
          </p:nvCxnSpPr>
          <p:spPr>
            <a:xfrm>
              <a:off x="5580112" y="4797152"/>
              <a:ext cx="266429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6114310" y="4896456"/>
              <a:ext cx="1415353" cy="284696"/>
            </a:xfrm>
            <a:prstGeom prst="rect">
              <a:avLst/>
            </a:prstGeom>
            <a:noFill/>
          </p:spPr>
          <p:txBody>
            <a:bodyPr wrap="none" rtlCol="0">
              <a:spAutoFit/>
            </a:bodyPr>
            <a:lstStyle/>
            <a:p>
              <a:r>
                <a:rPr kumimoji="1" lang="en-US" altLang="ja-JP" sz="1400" dirty="0">
                  <a:latin typeface="+mn-ea"/>
                </a:rPr>
                <a:t>Layout drawing</a:t>
              </a:r>
              <a:endParaRPr kumimoji="1" lang="ja-JP" altLang="en-US" sz="1400" dirty="0">
                <a:latin typeface="+mn-ea"/>
              </a:endParaRPr>
            </a:p>
          </p:txBody>
        </p:sp>
      </p:grpSp>
      <p:sp>
        <p:nvSpPr>
          <p:cNvPr id="35" name="テキスト ボックス 34"/>
          <p:cNvSpPr txBox="1"/>
          <p:nvPr/>
        </p:nvSpPr>
        <p:spPr>
          <a:xfrm>
            <a:off x="4008198" y="2124255"/>
            <a:ext cx="4536504" cy="3477875"/>
          </a:xfrm>
          <a:prstGeom prst="rect">
            <a:avLst/>
          </a:prstGeom>
          <a:noFill/>
        </p:spPr>
        <p:txBody>
          <a:bodyPr wrap="square" rtlCol="0">
            <a:spAutoFit/>
          </a:bodyPr>
          <a:lstStyle/>
          <a:p>
            <a:r>
              <a:rPr lang="en-US" altLang="ja-JP" sz="2000" b="1" dirty="0">
                <a:latin typeface="+mj-ea"/>
                <a:ea typeface="+mj-ea"/>
              </a:rPr>
              <a:t>1. No risk of liquefaction </a:t>
            </a:r>
          </a:p>
          <a:p>
            <a:pPr marL="342900" indent="-342900">
              <a:buFont typeface="Courier New" panose="02070309020205020404" pitchFamily="49" charset="0"/>
              <a:buChar char="o"/>
            </a:pPr>
            <a:r>
              <a:rPr lang="en-US" altLang="ja-JP" sz="2000" dirty="0">
                <a:latin typeface="+mj-ea"/>
                <a:ea typeface="+mj-ea"/>
              </a:rPr>
              <a:t>avoid solvent adsorption on piping and sensors.</a:t>
            </a:r>
            <a:endParaRPr kumimoji="1" lang="en-US" altLang="ja-JP" sz="2000" b="1" dirty="0">
              <a:latin typeface="+mj-ea"/>
              <a:ea typeface="+mj-ea"/>
            </a:endParaRPr>
          </a:p>
          <a:p>
            <a:endParaRPr lang="en-US" altLang="ja-JP" sz="2000" b="1" dirty="0">
              <a:latin typeface="+mj-ea"/>
              <a:ea typeface="+mj-ea"/>
            </a:endParaRPr>
          </a:p>
          <a:p>
            <a:endParaRPr lang="en-US" altLang="ja-JP" sz="2000" b="1" dirty="0">
              <a:latin typeface="+mj-ea"/>
              <a:ea typeface="+mj-ea"/>
            </a:endParaRPr>
          </a:p>
          <a:p>
            <a:r>
              <a:rPr lang="en-US" altLang="ja-JP" sz="2000" b="1" dirty="0">
                <a:latin typeface="+mj-ea"/>
                <a:ea typeface="+mj-ea"/>
              </a:rPr>
              <a:t>2. Duct insert diffusion method</a:t>
            </a:r>
          </a:p>
          <a:p>
            <a:pPr marL="342900" indent="-342900">
              <a:buFont typeface="Courier New" panose="02070309020205020404" pitchFamily="49" charset="0"/>
              <a:buChar char="o"/>
            </a:pPr>
            <a:r>
              <a:rPr lang="en-US" altLang="ja-JP" sz="2000" dirty="0">
                <a:latin typeface="+mj-ea"/>
              </a:rPr>
              <a:t>Real time response.</a:t>
            </a:r>
            <a:endParaRPr lang="en-US" altLang="ja-JP" sz="2000" dirty="0">
              <a:latin typeface="+mj-ea"/>
              <a:ea typeface="+mj-ea"/>
            </a:endParaRPr>
          </a:p>
          <a:p>
            <a:endParaRPr lang="en-US" altLang="ja-JP" sz="2000" b="1" dirty="0">
              <a:latin typeface="+mj-ea"/>
              <a:ea typeface="+mj-ea"/>
            </a:endParaRPr>
          </a:p>
          <a:p>
            <a:endParaRPr lang="en-US" altLang="ja-JP" sz="2000" b="1" dirty="0">
              <a:latin typeface="+mj-ea"/>
              <a:ea typeface="+mj-ea"/>
            </a:endParaRPr>
          </a:p>
          <a:p>
            <a:r>
              <a:rPr lang="en-US" altLang="ja-JP" sz="2000" b="1" dirty="0">
                <a:latin typeface="+mj-ea"/>
                <a:ea typeface="+mj-ea"/>
              </a:rPr>
              <a:t>3. No sample pump required</a:t>
            </a:r>
          </a:p>
          <a:p>
            <a:pPr marL="342900" indent="-342900">
              <a:buFont typeface="Courier New" panose="02070309020205020404" pitchFamily="49" charset="0"/>
              <a:buChar char="o"/>
            </a:pPr>
            <a:r>
              <a:rPr lang="en-US" altLang="ja-JP" sz="2000" dirty="0">
                <a:latin typeface="+mj-ea"/>
                <a:ea typeface="+mj-ea"/>
              </a:rPr>
              <a:t>low operational cost </a:t>
            </a:r>
          </a:p>
        </p:txBody>
      </p:sp>
      <p:sp>
        <p:nvSpPr>
          <p:cNvPr id="2" name="Rectangle 1"/>
          <p:cNvSpPr>
            <a:spLocks noChangeArrowheads="1"/>
          </p:cNvSpPr>
          <p:nvPr/>
        </p:nvSpPr>
        <p:spPr bwMode="auto">
          <a:xfrm>
            <a:off x="2208128" y="112648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chemeClr val="tx1"/>
                </a:solidFill>
                <a:effectLst/>
                <a:latin typeface="Arial Unicode MS"/>
              </a:rPr>
              <a:t>Accurate detection is possible because there is no risk of condensation (liquefaction)</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7FB51FA6-4AE8-2A44-ADEB-A07E3F10DF6D}"/>
              </a:ext>
            </a:extLst>
          </p:cNvPr>
          <p:cNvPicPr>
            <a:picLocks noChangeAspect="1"/>
          </p:cNvPicPr>
          <p:nvPr/>
        </p:nvPicPr>
        <p:blipFill rotWithShape="1">
          <a:blip r:embed="rId5">
            <a:extLst>
              <a:ext uri="{28A0092B-C50C-407E-A947-70E740481C1C}">
                <a14:useLocalDpi xmlns:a14="http://schemas.microsoft.com/office/drawing/2010/main" val="0"/>
              </a:ext>
            </a:extLst>
          </a:blip>
          <a:srcRect l="1176" t="7680" b="7760"/>
          <a:stretch/>
        </p:blipFill>
        <p:spPr>
          <a:xfrm>
            <a:off x="920577" y="1335024"/>
            <a:ext cx="2917197" cy="1648502"/>
          </a:xfrm>
          <a:prstGeom prst="rect">
            <a:avLst/>
          </a:prstGeom>
        </p:spPr>
      </p:pic>
      <p:sp>
        <p:nvSpPr>
          <p:cNvPr id="9" name="テキスト ボックス 8"/>
          <p:cNvSpPr txBox="1"/>
          <p:nvPr/>
        </p:nvSpPr>
        <p:spPr>
          <a:xfrm>
            <a:off x="533614" y="2781199"/>
            <a:ext cx="1891865" cy="369332"/>
          </a:xfrm>
          <a:prstGeom prst="rect">
            <a:avLst/>
          </a:prstGeom>
          <a:noFill/>
        </p:spPr>
        <p:txBody>
          <a:bodyPr wrap="none" rtlCol="0">
            <a:spAutoFit/>
          </a:bodyPr>
          <a:lstStyle/>
          <a:p>
            <a:r>
              <a:rPr kumimoji="1" lang="en-US" altLang="ja-JP" dirty="0"/>
              <a:t>Model:  SD-2500</a:t>
            </a:r>
            <a:endParaRPr kumimoji="1" lang="ja-JP" altLang="en-US" dirty="0"/>
          </a:p>
        </p:txBody>
      </p:sp>
    </p:spTree>
    <p:extLst>
      <p:ext uri="{BB962C8B-B14F-4D97-AF65-F5344CB8AC3E}">
        <p14:creationId xmlns:p14="http://schemas.microsoft.com/office/powerpoint/2010/main" val="830635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331640" y="457200"/>
            <a:ext cx="6480720" cy="584775"/>
          </a:xfrm>
          <a:prstGeom prst="rect">
            <a:avLst/>
          </a:prstGeom>
          <a:noFill/>
        </p:spPr>
        <p:txBody>
          <a:bodyPr wrap="square" rtlCol="0">
            <a:spAutoFit/>
          </a:bodyPr>
          <a:lstStyle/>
          <a:p>
            <a:pPr algn="ctr"/>
            <a:r>
              <a:rPr kumimoji="1" lang="en-US" altLang="ja-JP" sz="3200" b="1" dirty="0"/>
              <a:t>Major Competitive Advantages</a:t>
            </a:r>
          </a:p>
        </p:txBody>
      </p:sp>
      <p:sp>
        <p:nvSpPr>
          <p:cNvPr id="6" name="テキスト ボックス 5"/>
          <p:cNvSpPr txBox="1"/>
          <p:nvPr/>
        </p:nvSpPr>
        <p:spPr>
          <a:xfrm>
            <a:off x="764065" y="3899625"/>
            <a:ext cx="7767601" cy="1200329"/>
          </a:xfrm>
          <a:prstGeom prst="rect">
            <a:avLst/>
          </a:prstGeom>
          <a:noFill/>
        </p:spPr>
        <p:txBody>
          <a:bodyPr wrap="square" rtlCol="0">
            <a:spAutoFit/>
          </a:bodyPr>
          <a:lstStyle/>
          <a:p>
            <a:r>
              <a:rPr lang="en-US" altLang="ja-JP" dirty="0"/>
              <a:t>Riken Keiki Advantages</a:t>
            </a:r>
          </a:p>
          <a:p>
            <a:pPr fontAlgn="ctr"/>
            <a:r>
              <a:rPr lang="en-US" altLang="ja-JP" dirty="0"/>
              <a:t>1) </a:t>
            </a:r>
            <a:r>
              <a:rPr lang="en-US" altLang="ja-JP" b="1" dirty="0">
                <a:solidFill>
                  <a:srgbClr val="FF0000"/>
                </a:solidFill>
              </a:rPr>
              <a:t>UL/ATEX certifications</a:t>
            </a:r>
            <a:endParaRPr lang="ja-JP" altLang="ja-JP" b="1" dirty="0">
              <a:solidFill>
                <a:srgbClr val="FF0000"/>
              </a:solidFill>
            </a:endParaRPr>
          </a:p>
          <a:p>
            <a:pPr fontAlgn="ctr"/>
            <a:r>
              <a:rPr lang="en-US" altLang="ja-JP" dirty="0"/>
              <a:t>2) </a:t>
            </a:r>
            <a:r>
              <a:rPr lang="en-US" altLang="ja-JP" b="1" dirty="0">
                <a:solidFill>
                  <a:srgbClr val="FF0000"/>
                </a:solidFill>
              </a:rPr>
              <a:t>Widest temperature range</a:t>
            </a:r>
          </a:p>
          <a:p>
            <a:pPr fontAlgn="ctr"/>
            <a:r>
              <a:rPr lang="en-US" altLang="ja-JP" dirty="0"/>
              <a:t>3) </a:t>
            </a:r>
            <a:r>
              <a:rPr lang="en-US" altLang="ja-JP" b="1" dirty="0">
                <a:solidFill>
                  <a:srgbClr val="FF0000"/>
                </a:solidFill>
              </a:rPr>
              <a:t>Local display of gas readings</a:t>
            </a:r>
          </a:p>
        </p:txBody>
      </p:sp>
      <p:sp>
        <p:nvSpPr>
          <p:cNvPr id="8" name="テキスト ボックス 7"/>
          <p:cNvSpPr txBox="1"/>
          <p:nvPr/>
        </p:nvSpPr>
        <p:spPr>
          <a:xfrm>
            <a:off x="2690174" y="1488973"/>
            <a:ext cx="2045753" cy="646331"/>
          </a:xfrm>
          <a:prstGeom prst="rect">
            <a:avLst/>
          </a:prstGeom>
          <a:noFill/>
        </p:spPr>
        <p:txBody>
          <a:bodyPr wrap="none" rtlCol="0">
            <a:spAutoFit/>
          </a:bodyPr>
          <a:lstStyle/>
          <a:p>
            <a:pPr algn="ctr"/>
            <a:r>
              <a:rPr kumimoji="1" lang="en-US" altLang="ja-JP" sz="1200" dirty="0">
                <a:latin typeface="+mn-ea"/>
              </a:rPr>
              <a:t>RIKEN KEIKI</a:t>
            </a:r>
          </a:p>
          <a:p>
            <a:r>
              <a:rPr lang="en-US" altLang="ja-JP" sz="1200" dirty="0">
                <a:latin typeface="+mn-ea"/>
              </a:rPr>
              <a:t>- </a:t>
            </a:r>
            <a:r>
              <a:rPr kumimoji="1" lang="en-US" altLang="ja-JP" sz="1200" dirty="0">
                <a:latin typeface="+mn-ea"/>
              </a:rPr>
              <a:t>SD-2500</a:t>
            </a:r>
            <a:r>
              <a:rPr lang="ja-JP" altLang="en-US" sz="1200" dirty="0">
                <a:latin typeface="+mn-ea"/>
              </a:rPr>
              <a:t> </a:t>
            </a:r>
            <a:r>
              <a:rPr lang="en-US" altLang="ja-JP" sz="1200" dirty="0">
                <a:latin typeface="+mn-ea"/>
              </a:rPr>
              <a:t>: 0- +320° F</a:t>
            </a:r>
          </a:p>
          <a:p>
            <a:r>
              <a:rPr lang="en-US" altLang="ja-JP" sz="1200" dirty="0">
                <a:latin typeface="+mn-ea"/>
              </a:rPr>
              <a:t>- SD-2600 : 0- +392° F</a:t>
            </a:r>
            <a:endParaRPr lang="en-US" altLang="ja-JP" sz="1200" b="1" dirty="0">
              <a:solidFill>
                <a:srgbClr val="FF0000"/>
              </a:solidFill>
              <a:latin typeface="+mn-ea"/>
            </a:endParaRPr>
          </a:p>
        </p:txBody>
      </p:sp>
      <p:sp>
        <p:nvSpPr>
          <p:cNvPr id="11" name="正方形/長方形 10"/>
          <p:cNvSpPr/>
          <p:nvPr/>
        </p:nvSpPr>
        <p:spPr>
          <a:xfrm>
            <a:off x="2704661" y="1488974"/>
            <a:ext cx="1943205" cy="1985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p:cNvSpPr txBox="1"/>
          <p:nvPr/>
        </p:nvSpPr>
        <p:spPr>
          <a:xfrm>
            <a:off x="3161396" y="3208592"/>
            <a:ext cx="1535933" cy="276999"/>
          </a:xfrm>
          <a:prstGeom prst="rect">
            <a:avLst/>
          </a:prstGeom>
          <a:noFill/>
        </p:spPr>
        <p:txBody>
          <a:bodyPr wrap="none" rtlCol="0">
            <a:spAutoFit/>
          </a:bodyPr>
          <a:lstStyle/>
          <a:p>
            <a:r>
              <a:rPr kumimoji="1" lang="en-US" altLang="ja-JP" sz="1200" dirty="0">
                <a:solidFill>
                  <a:srgbClr val="FF0000"/>
                </a:solidFill>
                <a:latin typeface="+mn-ea"/>
              </a:rPr>
              <a:t>UL/ATEX approval</a:t>
            </a:r>
            <a:endParaRPr kumimoji="1" lang="ja-JP" altLang="en-US" sz="1200" dirty="0">
              <a:solidFill>
                <a:srgbClr val="FF0000"/>
              </a:solidFill>
              <a:latin typeface="+mn-ea"/>
            </a:endParaRPr>
          </a:p>
        </p:txBody>
      </p:sp>
      <p:grpSp>
        <p:nvGrpSpPr>
          <p:cNvPr id="14" name="グループ化 13"/>
          <p:cNvGrpSpPr/>
          <p:nvPr/>
        </p:nvGrpSpPr>
        <p:grpSpPr>
          <a:xfrm>
            <a:off x="4554941" y="1489673"/>
            <a:ext cx="2370864" cy="1985128"/>
            <a:chOff x="143703" y="3002078"/>
            <a:chExt cx="3460839" cy="2700000"/>
          </a:xfrm>
        </p:grpSpPr>
        <p:sp>
          <p:nvSpPr>
            <p:cNvPr id="27" name="テキスト ボックス 26"/>
            <p:cNvSpPr txBox="1"/>
            <p:nvPr/>
          </p:nvSpPr>
          <p:spPr>
            <a:xfrm>
              <a:off x="143703" y="3036426"/>
              <a:ext cx="3460839" cy="627917"/>
            </a:xfrm>
            <a:prstGeom prst="rect">
              <a:avLst/>
            </a:prstGeom>
            <a:noFill/>
          </p:spPr>
          <p:txBody>
            <a:bodyPr wrap="square" rtlCol="0">
              <a:spAutoFit/>
            </a:bodyPr>
            <a:lstStyle/>
            <a:p>
              <a:pPr algn="ctr"/>
              <a:r>
                <a:rPr lang="en-US" altLang="ja-JP" sz="1200" dirty="0">
                  <a:latin typeface="+mn-ea"/>
                </a:rPr>
                <a:t>GASTRON</a:t>
              </a:r>
            </a:p>
            <a:p>
              <a:pPr algn="ctr"/>
              <a:r>
                <a:rPr lang="en-US" altLang="ja-JP" sz="1100" dirty="0">
                  <a:latin typeface="+mn-ea"/>
                </a:rPr>
                <a:t>GTD-2000: -4°F - +140° F</a:t>
              </a:r>
              <a:endParaRPr lang="en-US" altLang="ja-JP" sz="1200" dirty="0">
                <a:latin typeface="+mn-ea"/>
              </a:endParaRPr>
            </a:p>
          </p:txBody>
        </p:sp>
        <p:sp>
          <p:nvSpPr>
            <p:cNvPr id="28" name="正方形/長方形 27"/>
            <p:cNvSpPr/>
            <p:nvPr/>
          </p:nvSpPr>
          <p:spPr>
            <a:xfrm>
              <a:off x="435483" y="3002078"/>
              <a:ext cx="2836569" cy="27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6" name="テキスト ボックス 15"/>
          <p:cNvSpPr txBox="1"/>
          <p:nvPr/>
        </p:nvSpPr>
        <p:spPr>
          <a:xfrm>
            <a:off x="5446940" y="3224009"/>
            <a:ext cx="1269835" cy="276999"/>
          </a:xfrm>
          <a:prstGeom prst="rect">
            <a:avLst/>
          </a:prstGeom>
          <a:noFill/>
        </p:spPr>
        <p:txBody>
          <a:bodyPr wrap="none" rtlCol="0">
            <a:spAutoFit/>
          </a:bodyPr>
          <a:lstStyle/>
          <a:p>
            <a:r>
              <a:rPr kumimoji="1" lang="en-US" altLang="ja-JP" sz="1200" dirty="0">
                <a:solidFill>
                  <a:srgbClr val="FF0000"/>
                </a:solidFill>
                <a:latin typeface="+mn-ea"/>
              </a:rPr>
              <a:t>ATEX approval</a:t>
            </a:r>
            <a:endParaRPr kumimoji="1" lang="ja-JP" altLang="en-US" sz="1200" dirty="0">
              <a:solidFill>
                <a:srgbClr val="FF0000"/>
              </a:solidFill>
              <a:latin typeface="+mn-ea"/>
            </a:endParaRPr>
          </a:p>
        </p:txBody>
      </p:sp>
      <p:pic>
        <p:nvPicPr>
          <p:cNvPr id="19" name="図 18"/>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8406" b="84058" l="10896" r="35835"/>
                    </a14:imgEffect>
                  </a14:imgLayer>
                </a14:imgProps>
              </a:ext>
              <a:ext uri="{28A0092B-C50C-407E-A947-70E740481C1C}">
                <a14:useLocalDpi xmlns:a14="http://schemas.microsoft.com/office/drawing/2010/main"/>
              </a:ext>
            </a:extLst>
          </a:blip>
          <a:srcRect l="7899" t="6938" r="60983" b="14940"/>
          <a:stretch/>
        </p:blipFill>
        <p:spPr>
          <a:xfrm>
            <a:off x="5393332" y="1888458"/>
            <a:ext cx="627396" cy="1363915"/>
          </a:xfrm>
          <a:prstGeom prst="rect">
            <a:avLst/>
          </a:prstGeom>
        </p:spPr>
      </p:pic>
      <p:pic>
        <p:nvPicPr>
          <p:cNvPr id="29" name="Picture 28">
            <a:extLst>
              <a:ext uri="{FF2B5EF4-FFF2-40B4-BE49-F238E27FC236}">
                <a16:creationId xmlns:a16="http://schemas.microsoft.com/office/drawing/2014/main" id="{D56AE894-A2DC-7D49-8F5F-305FC0B75C45}"/>
              </a:ext>
            </a:extLst>
          </p:cNvPr>
          <p:cNvPicPr>
            <a:picLocks noChangeAspect="1"/>
          </p:cNvPicPr>
          <p:nvPr/>
        </p:nvPicPr>
        <p:blipFill rotWithShape="1">
          <a:blip r:embed="rId4">
            <a:extLst>
              <a:ext uri="{28A0092B-C50C-407E-A947-70E740481C1C}">
                <a14:useLocalDpi xmlns:a14="http://schemas.microsoft.com/office/drawing/2010/main" val="0"/>
              </a:ext>
            </a:extLst>
          </a:blip>
          <a:srcRect l="1176" t="7680" b="7760"/>
          <a:stretch/>
        </p:blipFill>
        <p:spPr>
          <a:xfrm>
            <a:off x="2765276" y="2139488"/>
            <a:ext cx="1758249" cy="993583"/>
          </a:xfrm>
          <a:prstGeom prst="rect">
            <a:avLst/>
          </a:prstGeom>
        </p:spPr>
      </p:pic>
    </p:spTree>
    <p:extLst>
      <p:ext uri="{BB962C8B-B14F-4D97-AF65-F5344CB8AC3E}">
        <p14:creationId xmlns:p14="http://schemas.microsoft.com/office/powerpoint/2010/main" val="1735935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869626" y="457200"/>
            <a:ext cx="6738308" cy="461665"/>
          </a:xfrm>
          <a:prstGeom prst="rect">
            <a:avLst/>
          </a:prstGeom>
          <a:noFill/>
        </p:spPr>
        <p:txBody>
          <a:bodyPr wrap="square" rtlCol="0">
            <a:spAutoFit/>
          </a:bodyPr>
          <a:lstStyle/>
          <a:p>
            <a:pPr algn="ctr"/>
            <a:r>
              <a:rPr kumimoji="1" lang="en-US" altLang="ja-JP" sz="2400" b="1" dirty="0">
                <a:latin typeface="+mn-ea"/>
              </a:rPr>
              <a:t>Lithium Battery Production Process</a:t>
            </a:r>
            <a:endParaRPr kumimoji="1" lang="ja-JP" altLang="en-US" b="1" dirty="0">
              <a:latin typeface="+mn-ea"/>
            </a:endParaRPr>
          </a:p>
        </p:txBody>
      </p:sp>
      <p:graphicFrame>
        <p:nvGraphicFramePr>
          <p:cNvPr id="6" name="図表 5"/>
          <p:cNvGraphicFramePr/>
          <p:nvPr>
            <p:extLst>
              <p:ext uri="{D42A27DB-BD31-4B8C-83A1-F6EECF244321}">
                <p14:modId xmlns:p14="http://schemas.microsoft.com/office/powerpoint/2010/main" val="1408420749"/>
              </p:ext>
            </p:extLst>
          </p:nvPr>
        </p:nvGraphicFramePr>
        <p:xfrm>
          <a:off x="755576" y="1489850"/>
          <a:ext cx="8136904" cy="1050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9" name="図表 38"/>
          <p:cNvGraphicFramePr/>
          <p:nvPr>
            <p:extLst>
              <p:ext uri="{D42A27DB-BD31-4B8C-83A1-F6EECF244321}">
                <p14:modId xmlns:p14="http://schemas.microsoft.com/office/powerpoint/2010/main" val="3147771461"/>
              </p:ext>
            </p:extLst>
          </p:nvPr>
        </p:nvGraphicFramePr>
        <p:xfrm>
          <a:off x="755576" y="4502767"/>
          <a:ext cx="5544616" cy="6036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0" name="図表 39"/>
          <p:cNvGraphicFramePr/>
          <p:nvPr>
            <p:extLst>
              <p:ext uri="{D42A27DB-BD31-4B8C-83A1-F6EECF244321}">
                <p14:modId xmlns:p14="http://schemas.microsoft.com/office/powerpoint/2010/main" val="3089474729"/>
              </p:ext>
            </p:extLst>
          </p:nvPr>
        </p:nvGraphicFramePr>
        <p:xfrm>
          <a:off x="755576" y="3113310"/>
          <a:ext cx="5544616" cy="60364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1" name="正方形/長方形 10"/>
          <p:cNvSpPr/>
          <p:nvPr/>
        </p:nvSpPr>
        <p:spPr>
          <a:xfrm>
            <a:off x="683568" y="1338182"/>
            <a:ext cx="2868093" cy="369332"/>
          </a:xfrm>
          <a:prstGeom prst="rect">
            <a:avLst/>
          </a:prstGeom>
        </p:spPr>
        <p:txBody>
          <a:bodyPr wrap="none">
            <a:spAutoFit/>
          </a:bodyPr>
          <a:lstStyle/>
          <a:p>
            <a:r>
              <a:rPr lang="en-US" altLang="ja-JP" b="1" dirty="0">
                <a:solidFill>
                  <a:schemeClr val="tx1">
                    <a:lumMod val="65000"/>
                    <a:lumOff val="35000"/>
                  </a:schemeClr>
                </a:solidFill>
              </a:rPr>
              <a:t>Electrode manufacturing</a:t>
            </a:r>
            <a:endParaRPr lang="ja-JP" altLang="en-US" b="1" dirty="0">
              <a:solidFill>
                <a:schemeClr val="tx1">
                  <a:lumMod val="65000"/>
                  <a:lumOff val="35000"/>
                </a:schemeClr>
              </a:solidFill>
            </a:endParaRPr>
          </a:p>
        </p:txBody>
      </p:sp>
      <p:sp>
        <p:nvSpPr>
          <p:cNvPr id="13" name="正方形/長方形 12"/>
          <p:cNvSpPr/>
          <p:nvPr/>
        </p:nvSpPr>
        <p:spPr>
          <a:xfrm>
            <a:off x="755576" y="2778342"/>
            <a:ext cx="1643399" cy="369332"/>
          </a:xfrm>
          <a:prstGeom prst="rect">
            <a:avLst/>
          </a:prstGeom>
        </p:spPr>
        <p:txBody>
          <a:bodyPr wrap="none">
            <a:spAutoFit/>
          </a:bodyPr>
          <a:lstStyle/>
          <a:p>
            <a:r>
              <a:rPr lang="en-US" altLang="ja-JP" b="1" dirty="0">
                <a:solidFill>
                  <a:schemeClr val="tx1">
                    <a:lumMod val="65000"/>
                    <a:lumOff val="35000"/>
                  </a:schemeClr>
                </a:solidFill>
              </a:rPr>
              <a:t>Cell assembly</a:t>
            </a:r>
            <a:endParaRPr lang="ja-JP" altLang="en-US" b="1" dirty="0">
              <a:solidFill>
                <a:schemeClr val="tx1">
                  <a:lumMod val="65000"/>
                  <a:lumOff val="35000"/>
                </a:schemeClr>
              </a:solidFill>
            </a:endParaRPr>
          </a:p>
        </p:txBody>
      </p:sp>
      <p:sp>
        <p:nvSpPr>
          <p:cNvPr id="18" name="正方形/長方形 17"/>
          <p:cNvSpPr/>
          <p:nvPr/>
        </p:nvSpPr>
        <p:spPr>
          <a:xfrm>
            <a:off x="746951" y="4149754"/>
            <a:ext cx="1596912" cy="369332"/>
          </a:xfrm>
          <a:prstGeom prst="rect">
            <a:avLst/>
          </a:prstGeom>
        </p:spPr>
        <p:txBody>
          <a:bodyPr wrap="none">
            <a:spAutoFit/>
          </a:bodyPr>
          <a:lstStyle/>
          <a:p>
            <a:r>
              <a:rPr lang="en-US" altLang="ja-JP" b="1" dirty="0">
                <a:solidFill>
                  <a:schemeClr val="tx1">
                    <a:lumMod val="65000"/>
                    <a:lumOff val="35000"/>
                  </a:schemeClr>
                </a:solidFill>
              </a:rPr>
              <a:t>Cell finishing</a:t>
            </a:r>
            <a:endParaRPr lang="ja-JP" altLang="en-US" b="1" dirty="0">
              <a:solidFill>
                <a:schemeClr val="tx1">
                  <a:lumMod val="65000"/>
                  <a:lumOff val="35000"/>
                </a:schemeClr>
              </a:solidFill>
            </a:endParaRPr>
          </a:p>
        </p:txBody>
      </p:sp>
      <p:sp>
        <p:nvSpPr>
          <p:cNvPr id="41" name="テキスト ボックス 40"/>
          <p:cNvSpPr txBox="1"/>
          <p:nvPr/>
        </p:nvSpPr>
        <p:spPr>
          <a:xfrm>
            <a:off x="3477767" y="2373424"/>
            <a:ext cx="1302054" cy="523220"/>
          </a:xfrm>
          <a:prstGeom prst="rect">
            <a:avLst/>
          </a:prstGeom>
          <a:noFill/>
        </p:spPr>
        <p:txBody>
          <a:bodyPr wrap="square" rtlCol="0">
            <a:spAutoFit/>
          </a:bodyPr>
          <a:lstStyle/>
          <a:p>
            <a:pPr algn="ctr"/>
            <a:r>
              <a:rPr kumimoji="1" lang="en-US" altLang="ja-JP" sz="1400" dirty="0">
                <a:ln w="0"/>
                <a:solidFill>
                  <a:srgbClr val="FF0000"/>
                </a:solidFill>
                <a:effectLst>
                  <a:outerShdw blurRad="38100" dist="19050" dir="2700000" algn="tl" rotWithShape="0">
                    <a:schemeClr val="dk1">
                      <a:alpha val="40000"/>
                    </a:schemeClr>
                  </a:outerShdw>
                </a:effectLst>
              </a:rPr>
              <a:t>Gas detection </a:t>
            </a:r>
          </a:p>
          <a:p>
            <a:pPr algn="ctr"/>
            <a:r>
              <a:rPr kumimoji="1" lang="en-US" altLang="ja-JP" sz="1400" dirty="0">
                <a:ln w="0"/>
                <a:solidFill>
                  <a:srgbClr val="FF0000"/>
                </a:solidFill>
                <a:effectLst>
                  <a:outerShdw blurRad="38100" dist="19050" dir="2700000" algn="tl" rotWithShape="0">
                    <a:schemeClr val="dk1">
                      <a:alpha val="40000"/>
                    </a:schemeClr>
                  </a:outerShdw>
                </a:effectLst>
              </a:rPr>
              <a:t>required</a:t>
            </a:r>
            <a:endParaRPr kumimoji="1" lang="ja-JP" altLang="en-US" sz="1400" dirty="0">
              <a:ln w="0"/>
              <a:solidFill>
                <a:srgbClr val="FF0000"/>
              </a:solidFill>
              <a:effectLst>
                <a:outerShdw blurRad="38100" dist="19050" dir="2700000" algn="tl" rotWithShape="0">
                  <a:schemeClr val="dk1">
                    <a:alpha val="40000"/>
                  </a:schemeClr>
                </a:outerShdw>
              </a:effectLst>
            </a:endParaRPr>
          </a:p>
        </p:txBody>
      </p:sp>
      <p:sp>
        <p:nvSpPr>
          <p:cNvPr id="42" name="テキスト ボックス 41"/>
          <p:cNvSpPr txBox="1"/>
          <p:nvPr/>
        </p:nvSpPr>
        <p:spPr>
          <a:xfrm>
            <a:off x="4866893" y="37040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43" name="テキスト ボックス 42"/>
          <p:cNvSpPr txBox="1"/>
          <p:nvPr/>
        </p:nvSpPr>
        <p:spPr>
          <a:xfrm>
            <a:off x="4856761" y="50858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29" name="Rounded Rectangle 28">
            <a:extLst>
              <a:ext uri="{FF2B5EF4-FFF2-40B4-BE49-F238E27FC236}">
                <a16:creationId xmlns:a16="http://schemas.microsoft.com/office/drawing/2014/main" id="{F798D69E-64C5-C547-97B3-CC0621C5805F}"/>
              </a:ext>
            </a:extLst>
          </p:cNvPr>
          <p:cNvSpPr/>
          <p:nvPr/>
        </p:nvSpPr>
        <p:spPr>
          <a:xfrm>
            <a:off x="4572000" y="2809029"/>
            <a:ext cx="1944216" cy="1425061"/>
          </a:xfrm>
          <a:prstGeom prst="round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144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52710" y="731520"/>
            <a:ext cx="8691290" cy="523220"/>
          </a:xfrm>
          <a:prstGeom prst="rect">
            <a:avLst/>
          </a:prstGeom>
          <a:noFill/>
        </p:spPr>
        <p:txBody>
          <a:bodyPr wrap="none" rtlCol="0">
            <a:spAutoFit/>
          </a:bodyPr>
          <a:lstStyle/>
          <a:p>
            <a:r>
              <a:rPr kumimoji="1" lang="en-US" altLang="ja-JP" sz="2800" b="1" dirty="0"/>
              <a:t>Ethyl methyl carbonate(EMC)</a:t>
            </a:r>
            <a:r>
              <a:rPr kumimoji="1" lang="ja-JP" altLang="en-US" sz="2800" b="1"/>
              <a:t>　</a:t>
            </a:r>
            <a:r>
              <a:rPr kumimoji="1" lang="en-US" altLang="ja-JP" sz="2800" b="1" dirty="0"/>
              <a:t>Physical properties</a:t>
            </a:r>
            <a:endParaRPr kumimoji="1" lang="ja-JP" altLang="en-US" sz="2800" b="1" dirty="0"/>
          </a:p>
        </p:txBody>
      </p:sp>
      <p:sp>
        <p:nvSpPr>
          <p:cNvPr id="4" name="テキスト ボックス 3"/>
          <p:cNvSpPr txBox="1"/>
          <p:nvPr/>
        </p:nvSpPr>
        <p:spPr>
          <a:xfrm>
            <a:off x="946071" y="3083992"/>
            <a:ext cx="7251857" cy="2031325"/>
          </a:xfrm>
          <a:prstGeom prst="rect">
            <a:avLst/>
          </a:prstGeom>
          <a:noFill/>
        </p:spPr>
        <p:txBody>
          <a:bodyPr wrap="none" rtlCol="0">
            <a:spAutoFit/>
          </a:bodyPr>
          <a:lstStyle/>
          <a:p>
            <a:r>
              <a:rPr lang="en-US" altLang="ja-JP" dirty="0">
                <a:latin typeface="+mn-ea"/>
              </a:rPr>
              <a:t>Chemical formula      : </a:t>
            </a:r>
            <a:r>
              <a:rPr kumimoji="1" lang="en-US" altLang="ja-JP" dirty="0">
                <a:latin typeface="+mn-ea"/>
              </a:rPr>
              <a:t>C4H8O3</a:t>
            </a:r>
          </a:p>
          <a:p>
            <a:r>
              <a:rPr lang="en-US" altLang="ja-JP" dirty="0">
                <a:latin typeface="+mn-ea"/>
              </a:rPr>
              <a:t>Molecular weight       : 104.10</a:t>
            </a:r>
          </a:p>
          <a:p>
            <a:r>
              <a:rPr lang="en-US" altLang="ja-JP" dirty="0">
                <a:latin typeface="+mn-ea"/>
              </a:rPr>
              <a:t>Flash point</a:t>
            </a:r>
            <a:r>
              <a:rPr lang="ja-JP" altLang="en-US" dirty="0">
                <a:latin typeface="+mn-ea"/>
              </a:rPr>
              <a:t>                </a:t>
            </a:r>
            <a:r>
              <a:rPr lang="en-US" altLang="ja-JP" dirty="0">
                <a:latin typeface="+mn-ea"/>
              </a:rPr>
              <a:t>: 23.9 ℃</a:t>
            </a:r>
          </a:p>
          <a:p>
            <a:r>
              <a:rPr lang="en-US" altLang="ja-JP" dirty="0">
                <a:latin typeface="+mn-ea"/>
              </a:rPr>
              <a:t>                                 -&gt; Exceeding this may produce air and </a:t>
            </a:r>
          </a:p>
          <a:p>
            <a:r>
              <a:rPr lang="en-US" altLang="ja-JP" dirty="0">
                <a:latin typeface="+mn-ea"/>
              </a:rPr>
              <a:t>                                      explosive gas mixtures</a:t>
            </a:r>
          </a:p>
          <a:p>
            <a:r>
              <a:rPr lang="en-US" altLang="ja-JP" dirty="0">
                <a:latin typeface="+mn-ea"/>
              </a:rPr>
              <a:t>Boiling point            </a:t>
            </a:r>
            <a:r>
              <a:rPr lang="ja-JP" altLang="en-US" dirty="0">
                <a:latin typeface="+mn-ea"/>
              </a:rPr>
              <a:t>  </a:t>
            </a:r>
            <a:r>
              <a:rPr lang="en-US" altLang="ja-JP" dirty="0">
                <a:latin typeface="+mn-ea"/>
              </a:rPr>
              <a:t>: 101 ℃</a:t>
            </a:r>
          </a:p>
          <a:p>
            <a:r>
              <a:rPr lang="en-US" altLang="ja-JP" dirty="0">
                <a:latin typeface="+mn-ea"/>
              </a:rPr>
              <a:t>Vapor pressure          : 43 </a:t>
            </a:r>
            <a:r>
              <a:rPr lang="en-US" altLang="ja-JP" dirty="0" err="1">
                <a:latin typeface="+mn-ea"/>
              </a:rPr>
              <a:t>hPa</a:t>
            </a:r>
            <a:r>
              <a:rPr lang="en-US" altLang="ja-JP" dirty="0">
                <a:latin typeface="+mn-ea"/>
              </a:rPr>
              <a:t>(25 </a:t>
            </a:r>
            <a:r>
              <a:rPr lang="ja-JP" altLang="en-US">
                <a:latin typeface="+mn-ea"/>
              </a:rPr>
              <a:t>℃</a:t>
            </a:r>
            <a:r>
              <a:rPr lang="en-US" altLang="ja-JP" dirty="0">
                <a:latin typeface="+mn-ea"/>
              </a:rPr>
              <a:t>)</a:t>
            </a:r>
            <a:endParaRPr kumimoji="1" lang="ja-JP" altLang="en-US" dirty="0">
              <a:latin typeface="+mn-ea"/>
            </a:endParaRPr>
          </a:p>
        </p:txBody>
      </p:sp>
      <p:grpSp>
        <p:nvGrpSpPr>
          <p:cNvPr id="9" name="グループ化 8"/>
          <p:cNvGrpSpPr/>
          <p:nvPr/>
        </p:nvGrpSpPr>
        <p:grpSpPr>
          <a:xfrm>
            <a:off x="6228184" y="1502197"/>
            <a:ext cx="2088232" cy="2138582"/>
            <a:chOff x="6228184" y="1409753"/>
            <a:chExt cx="2088232" cy="2138582"/>
          </a:xfrm>
        </p:grpSpPr>
        <p:sp>
          <p:nvSpPr>
            <p:cNvPr id="6" name="テキスト ボックス 5"/>
            <p:cNvSpPr txBox="1"/>
            <p:nvPr/>
          </p:nvSpPr>
          <p:spPr>
            <a:xfrm>
              <a:off x="6591312" y="3239148"/>
              <a:ext cx="1361976" cy="276999"/>
            </a:xfrm>
            <a:prstGeom prst="rect">
              <a:avLst/>
            </a:prstGeom>
            <a:noFill/>
          </p:spPr>
          <p:txBody>
            <a:bodyPr wrap="none" rtlCol="0">
              <a:spAutoFit/>
            </a:bodyPr>
            <a:lstStyle/>
            <a:p>
              <a:r>
                <a:rPr lang="en-US" altLang="ja-JP" sz="1200" dirty="0"/>
                <a:t>Structure formula</a:t>
              </a:r>
              <a:endParaRPr kumimoji="1" lang="ja-JP" altLang="en-US" sz="1200" dirty="0"/>
            </a:p>
          </p:txBody>
        </p:sp>
        <p:sp>
          <p:nvSpPr>
            <p:cNvPr id="7" name="正方形/長方形 6"/>
            <p:cNvSpPr/>
            <p:nvPr/>
          </p:nvSpPr>
          <p:spPr>
            <a:xfrm>
              <a:off x="6228184" y="1409753"/>
              <a:ext cx="2088232" cy="21385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8" name="直線コネクタ 7"/>
            <p:cNvCxnSpPr/>
            <p:nvPr/>
          </p:nvCxnSpPr>
          <p:spPr>
            <a:xfrm>
              <a:off x="6228184" y="3206960"/>
              <a:ext cx="208823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19800" y="1936882"/>
              <a:ext cx="1905000" cy="742950"/>
            </a:xfrm>
            <a:prstGeom prst="rect">
              <a:avLst/>
            </a:prstGeom>
          </p:spPr>
        </p:pic>
      </p:grpSp>
      <p:pic>
        <p:nvPicPr>
          <p:cNvPr id="11" name="Picture 10" descr="A picture containing diagram&#10;&#10;Description automatically generated">
            <a:extLst>
              <a:ext uri="{FF2B5EF4-FFF2-40B4-BE49-F238E27FC236}">
                <a16:creationId xmlns:a16="http://schemas.microsoft.com/office/drawing/2014/main" id="{081C9636-6F09-D143-B62B-286B538D8D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9800" y="2018309"/>
            <a:ext cx="1960314" cy="753967"/>
          </a:xfrm>
          <a:prstGeom prst="rect">
            <a:avLst/>
          </a:prstGeom>
        </p:spPr>
      </p:pic>
    </p:spTree>
    <p:extLst>
      <p:ext uri="{BB962C8B-B14F-4D97-AF65-F5344CB8AC3E}">
        <p14:creationId xmlns:p14="http://schemas.microsoft.com/office/powerpoint/2010/main" val="3851672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67544" y="731520"/>
            <a:ext cx="8404352" cy="523220"/>
          </a:xfrm>
          <a:prstGeom prst="rect">
            <a:avLst/>
          </a:prstGeom>
          <a:noFill/>
        </p:spPr>
        <p:txBody>
          <a:bodyPr wrap="none" rtlCol="0">
            <a:spAutoFit/>
          </a:bodyPr>
          <a:lstStyle/>
          <a:p>
            <a:r>
              <a:rPr kumimoji="1" lang="en-US" altLang="ja-JP" sz="2800" b="1" dirty="0"/>
              <a:t>Diethyl carbonate(DEC)</a:t>
            </a:r>
            <a:r>
              <a:rPr kumimoji="1" lang="ja-JP" altLang="en-US" sz="2800" b="1"/>
              <a:t>　</a:t>
            </a:r>
            <a:r>
              <a:rPr kumimoji="1" lang="en-US" altLang="ja-JP" sz="2800" b="1" dirty="0"/>
              <a:t>       Physical properties</a:t>
            </a:r>
            <a:endParaRPr kumimoji="1" lang="ja-JP" altLang="en-US" sz="2800" b="1" dirty="0"/>
          </a:p>
        </p:txBody>
      </p:sp>
      <p:sp>
        <p:nvSpPr>
          <p:cNvPr id="4" name="テキスト ボックス 3"/>
          <p:cNvSpPr txBox="1"/>
          <p:nvPr/>
        </p:nvSpPr>
        <p:spPr>
          <a:xfrm>
            <a:off x="930169" y="2901907"/>
            <a:ext cx="7251857" cy="2031325"/>
          </a:xfrm>
          <a:prstGeom prst="rect">
            <a:avLst/>
          </a:prstGeom>
          <a:noFill/>
        </p:spPr>
        <p:txBody>
          <a:bodyPr wrap="none" rtlCol="0">
            <a:spAutoFit/>
          </a:bodyPr>
          <a:lstStyle/>
          <a:p>
            <a:r>
              <a:rPr lang="en-US" altLang="ja-JP" dirty="0">
                <a:latin typeface="+mn-ea"/>
              </a:rPr>
              <a:t>Chemical formula      : </a:t>
            </a:r>
            <a:r>
              <a:rPr kumimoji="1" lang="en-US" altLang="ja-JP" dirty="0">
                <a:latin typeface="+mn-ea"/>
              </a:rPr>
              <a:t>C5H10O3</a:t>
            </a:r>
          </a:p>
          <a:p>
            <a:r>
              <a:rPr lang="en-US" altLang="ja-JP" dirty="0">
                <a:latin typeface="+mn-ea"/>
              </a:rPr>
              <a:t>Molecular weight       : 118.13</a:t>
            </a:r>
          </a:p>
          <a:p>
            <a:r>
              <a:rPr lang="en-US" altLang="ja-JP" dirty="0">
                <a:latin typeface="+mn-ea"/>
              </a:rPr>
              <a:t>Flash point</a:t>
            </a:r>
            <a:r>
              <a:rPr lang="ja-JP" altLang="en-US" dirty="0">
                <a:latin typeface="+mn-ea"/>
              </a:rPr>
              <a:t>                </a:t>
            </a:r>
            <a:r>
              <a:rPr lang="en-US" altLang="ja-JP" dirty="0">
                <a:latin typeface="+mn-ea"/>
              </a:rPr>
              <a:t>: 25 ℃</a:t>
            </a:r>
          </a:p>
          <a:p>
            <a:r>
              <a:rPr lang="en-US" altLang="ja-JP" dirty="0">
                <a:latin typeface="+mn-ea"/>
              </a:rPr>
              <a:t>                                 -&gt; Exceeding this may produce air and </a:t>
            </a:r>
          </a:p>
          <a:p>
            <a:r>
              <a:rPr lang="en-US" altLang="ja-JP" dirty="0">
                <a:latin typeface="+mn-ea"/>
              </a:rPr>
              <a:t>                                      explosive gas mixtures</a:t>
            </a:r>
          </a:p>
          <a:p>
            <a:r>
              <a:rPr lang="en-US" altLang="ja-JP" dirty="0">
                <a:latin typeface="+mn-ea"/>
              </a:rPr>
              <a:t>Boiling point            </a:t>
            </a:r>
            <a:r>
              <a:rPr lang="ja-JP" altLang="en-US" dirty="0">
                <a:latin typeface="+mn-ea"/>
              </a:rPr>
              <a:t>  </a:t>
            </a:r>
            <a:r>
              <a:rPr lang="en-US" altLang="ja-JP" dirty="0">
                <a:latin typeface="+mn-ea"/>
              </a:rPr>
              <a:t>: 126-128 ℃</a:t>
            </a:r>
          </a:p>
          <a:p>
            <a:r>
              <a:rPr lang="en-US" altLang="ja-JP" dirty="0">
                <a:latin typeface="+mn-ea"/>
              </a:rPr>
              <a:t>Vapor pressure          : 13 </a:t>
            </a:r>
            <a:r>
              <a:rPr lang="en-US" altLang="ja-JP" dirty="0" err="1">
                <a:latin typeface="+mn-ea"/>
              </a:rPr>
              <a:t>hPa</a:t>
            </a:r>
            <a:r>
              <a:rPr lang="en-US" altLang="ja-JP" dirty="0">
                <a:latin typeface="+mn-ea"/>
              </a:rPr>
              <a:t>(23.8 </a:t>
            </a:r>
            <a:r>
              <a:rPr lang="ja-JP" altLang="en-US">
                <a:latin typeface="+mn-ea"/>
              </a:rPr>
              <a:t>℃</a:t>
            </a:r>
            <a:r>
              <a:rPr lang="en-US" altLang="ja-JP" dirty="0">
                <a:latin typeface="+mn-ea"/>
              </a:rPr>
              <a:t>)</a:t>
            </a:r>
          </a:p>
        </p:txBody>
      </p:sp>
      <p:grpSp>
        <p:nvGrpSpPr>
          <p:cNvPr id="9" name="グループ化 8"/>
          <p:cNvGrpSpPr/>
          <p:nvPr/>
        </p:nvGrpSpPr>
        <p:grpSpPr>
          <a:xfrm>
            <a:off x="6125599" y="1459907"/>
            <a:ext cx="2088232" cy="2138582"/>
            <a:chOff x="6228184" y="1409753"/>
            <a:chExt cx="2088232" cy="2138582"/>
          </a:xfrm>
        </p:grpSpPr>
        <p:sp>
          <p:nvSpPr>
            <p:cNvPr id="6" name="テキスト ボックス 5"/>
            <p:cNvSpPr txBox="1"/>
            <p:nvPr/>
          </p:nvSpPr>
          <p:spPr>
            <a:xfrm>
              <a:off x="6591312" y="3239148"/>
              <a:ext cx="1361976" cy="276999"/>
            </a:xfrm>
            <a:prstGeom prst="rect">
              <a:avLst/>
            </a:prstGeom>
            <a:noFill/>
          </p:spPr>
          <p:txBody>
            <a:bodyPr wrap="none" rtlCol="0">
              <a:spAutoFit/>
            </a:bodyPr>
            <a:lstStyle/>
            <a:p>
              <a:r>
                <a:rPr lang="en-US" altLang="ja-JP" sz="1200" dirty="0"/>
                <a:t>Structure formula</a:t>
              </a:r>
              <a:endParaRPr kumimoji="1" lang="ja-JP" altLang="en-US" sz="1200" dirty="0"/>
            </a:p>
          </p:txBody>
        </p:sp>
        <p:sp>
          <p:nvSpPr>
            <p:cNvPr id="7" name="正方形/長方形 6"/>
            <p:cNvSpPr/>
            <p:nvPr/>
          </p:nvSpPr>
          <p:spPr>
            <a:xfrm>
              <a:off x="6228184" y="1409753"/>
              <a:ext cx="2088232" cy="21385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8" name="直線コネクタ 7"/>
            <p:cNvCxnSpPr/>
            <p:nvPr/>
          </p:nvCxnSpPr>
          <p:spPr>
            <a:xfrm>
              <a:off x="6228184" y="3206960"/>
              <a:ext cx="208823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19800" y="1936882"/>
              <a:ext cx="1905000" cy="742950"/>
            </a:xfrm>
            <a:prstGeom prst="rect">
              <a:avLst/>
            </a:prstGeom>
          </p:spPr>
        </p:pic>
      </p:grpSp>
      <p:pic>
        <p:nvPicPr>
          <p:cNvPr id="11" name="Picture 10" descr="A picture containing clock&#10;&#10;Description automatically generated">
            <a:extLst>
              <a:ext uri="{FF2B5EF4-FFF2-40B4-BE49-F238E27FC236}">
                <a16:creationId xmlns:a16="http://schemas.microsoft.com/office/drawing/2014/main" id="{9D11380B-8103-5B42-B51F-4838734FD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307" y="1987036"/>
            <a:ext cx="2033830" cy="855611"/>
          </a:xfrm>
          <a:prstGeom prst="rect">
            <a:avLst/>
          </a:prstGeom>
        </p:spPr>
      </p:pic>
    </p:spTree>
    <p:extLst>
      <p:ext uri="{BB962C8B-B14F-4D97-AF65-F5344CB8AC3E}">
        <p14:creationId xmlns:p14="http://schemas.microsoft.com/office/powerpoint/2010/main" val="823222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67544" y="731520"/>
            <a:ext cx="8189550" cy="523220"/>
          </a:xfrm>
          <a:prstGeom prst="rect">
            <a:avLst/>
          </a:prstGeom>
          <a:noFill/>
        </p:spPr>
        <p:txBody>
          <a:bodyPr wrap="none" rtlCol="0">
            <a:spAutoFit/>
          </a:bodyPr>
          <a:lstStyle/>
          <a:p>
            <a:r>
              <a:rPr kumimoji="1" lang="en-US" altLang="ja-JP" sz="2800" b="1" dirty="0"/>
              <a:t>Dimethyl carbonate(DMC)</a:t>
            </a:r>
            <a:r>
              <a:rPr kumimoji="1" lang="ja-JP" altLang="en-US" sz="2800" b="1" dirty="0"/>
              <a:t>　</a:t>
            </a:r>
            <a:r>
              <a:rPr kumimoji="1" lang="en-US" altLang="ja-JP" sz="2800" b="1" dirty="0"/>
              <a:t>Physical properties</a:t>
            </a:r>
            <a:endParaRPr kumimoji="1" lang="ja-JP" altLang="en-US" sz="2800" b="1" dirty="0"/>
          </a:p>
        </p:txBody>
      </p:sp>
      <p:sp>
        <p:nvSpPr>
          <p:cNvPr id="4" name="テキスト ボックス 3"/>
          <p:cNvSpPr txBox="1"/>
          <p:nvPr/>
        </p:nvSpPr>
        <p:spPr>
          <a:xfrm>
            <a:off x="899592" y="2541047"/>
            <a:ext cx="7330405" cy="2585323"/>
          </a:xfrm>
          <a:prstGeom prst="rect">
            <a:avLst/>
          </a:prstGeom>
          <a:noFill/>
        </p:spPr>
        <p:txBody>
          <a:bodyPr wrap="none" rtlCol="0">
            <a:spAutoFit/>
          </a:bodyPr>
          <a:lstStyle/>
          <a:p>
            <a:r>
              <a:rPr lang="en-US" altLang="ja-JP" dirty="0">
                <a:latin typeface="+mn-ea"/>
              </a:rPr>
              <a:t>Chemical formula      : </a:t>
            </a:r>
            <a:r>
              <a:rPr kumimoji="1" lang="en-US" altLang="ja-JP" dirty="0">
                <a:latin typeface="+mn-ea"/>
              </a:rPr>
              <a:t>C3H6O3</a:t>
            </a:r>
          </a:p>
          <a:p>
            <a:r>
              <a:rPr lang="en-US" altLang="ja-JP" dirty="0">
                <a:latin typeface="+mn-ea"/>
              </a:rPr>
              <a:t>Molecular weight       : </a:t>
            </a:r>
            <a:r>
              <a:rPr kumimoji="1" lang="en-US" altLang="ja-JP" dirty="0">
                <a:latin typeface="+mn-ea"/>
              </a:rPr>
              <a:t>90.08</a:t>
            </a:r>
            <a:endParaRPr lang="en-US" altLang="ja-JP" dirty="0">
              <a:latin typeface="+mn-ea"/>
            </a:endParaRPr>
          </a:p>
          <a:p>
            <a:r>
              <a:rPr lang="en-US" altLang="ja-JP" dirty="0">
                <a:latin typeface="+mn-ea"/>
              </a:rPr>
              <a:t>Lower explosion limit : 4.2</a:t>
            </a:r>
            <a:r>
              <a:rPr lang="ja-JP" altLang="en-US" dirty="0">
                <a:latin typeface="+mn-ea"/>
              </a:rPr>
              <a:t> </a:t>
            </a:r>
            <a:r>
              <a:rPr lang="en-US" altLang="ja-JP" dirty="0">
                <a:latin typeface="+mn-ea"/>
              </a:rPr>
              <a:t>vol%</a:t>
            </a:r>
          </a:p>
          <a:p>
            <a:r>
              <a:rPr lang="en-US" altLang="ja-JP" dirty="0">
                <a:latin typeface="+mn-ea"/>
              </a:rPr>
              <a:t>Flash point</a:t>
            </a:r>
            <a:r>
              <a:rPr lang="ja-JP" altLang="en-US" dirty="0">
                <a:latin typeface="+mn-ea"/>
              </a:rPr>
              <a:t>                </a:t>
            </a:r>
            <a:r>
              <a:rPr lang="en-US" altLang="ja-JP" dirty="0">
                <a:latin typeface="+mn-ea"/>
              </a:rPr>
              <a:t>: 18 ℃</a:t>
            </a:r>
          </a:p>
          <a:p>
            <a:r>
              <a:rPr lang="en-US" altLang="ja-JP" dirty="0">
                <a:latin typeface="+mn-ea"/>
              </a:rPr>
              <a:t>                                 -&gt; Exceeding this may produce air and </a:t>
            </a:r>
          </a:p>
          <a:p>
            <a:r>
              <a:rPr lang="en-US" altLang="ja-JP" dirty="0">
                <a:latin typeface="+mn-ea"/>
              </a:rPr>
              <a:t>                                      explosive gas mixtures</a:t>
            </a:r>
          </a:p>
          <a:p>
            <a:r>
              <a:rPr lang="en-US" altLang="ja-JP" dirty="0">
                <a:latin typeface="+mn-ea"/>
              </a:rPr>
              <a:t>Boiling point            </a:t>
            </a:r>
            <a:r>
              <a:rPr lang="ja-JP" altLang="en-US" dirty="0">
                <a:latin typeface="+mn-ea"/>
              </a:rPr>
              <a:t>  </a:t>
            </a:r>
            <a:r>
              <a:rPr lang="en-US" altLang="ja-JP" dirty="0">
                <a:latin typeface="+mn-ea"/>
              </a:rPr>
              <a:t>: 90.2 ℃</a:t>
            </a:r>
          </a:p>
          <a:p>
            <a:r>
              <a:rPr lang="en-US" altLang="ja-JP" dirty="0">
                <a:latin typeface="+mn-ea"/>
              </a:rPr>
              <a:t>Vapor pressure          : 7.4 kPa(25 </a:t>
            </a:r>
            <a:r>
              <a:rPr lang="ja-JP" altLang="en-US" dirty="0">
                <a:latin typeface="+mn-ea"/>
              </a:rPr>
              <a:t>℃</a:t>
            </a:r>
            <a:r>
              <a:rPr lang="en-US" altLang="ja-JP" dirty="0">
                <a:latin typeface="+mn-ea"/>
              </a:rPr>
              <a:t>) -&gt; 173 %LEL(7.3 vol%)</a:t>
            </a:r>
          </a:p>
          <a:p>
            <a:r>
              <a:rPr lang="en-US" altLang="ja-JP" dirty="0">
                <a:latin typeface="+mn-ea"/>
              </a:rPr>
              <a:t>Classification</a:t>
            </a:r>
            <a:r>
              <a:rPr lang="ja-JP" altLang="en-US" dirty="0">
                <a:latin typeface="+mn-ea"/>
              </a:rPr>
              <a:t>             </a:t>
            </a:r>
            <a:r>
              <a:rPr lang="en-US" altLang="ja-JP" dirty="0">
                <a:latin typeface="+mn-ea"/>
              </a:rPr>
              <a:t>: Corresponds to first petroleum</a:t>
            </a:r>
            <a:endParaRPr kumimoji="1" lang="ja-JP" altLang="en-US" dirty="0">
              <a:latin typeface="+mn-ea"/>
            </a:endParaRPr>
          </a:p>
        </p:txBody>
      </p:sp>
      <p:grpSp>
        <p:nvGrpSpPr>
          <p:cNvPr id="9" name="グループ化 8"/>
          <p:cNvGrpSpPr/>
          <p:nvPr/>
        </p:nvGrpSpPr>
        <p:grpSpPr>
          <a:xfrm>
            <a:off x="6660232" y="1412776"/>
            <a:ext cx="2088232" cy="2138582"/>
            <a:chOff x="6228184" y="1409753"/>
            <a:chExt cx="2088232" cy="2138582"/>
          </a:xfrm>
        </p:grpSpPr>
        <p:sp>
          <p:nvSpPr>
            <p:cNvPr id="6" name="テキスト ボックス 5"/>
            <p:cNvSpPr txBox="1"/>
            <p:nvPr/>
          </p:nvSpPr>
          <p:spPr>
            <a:xfrm>
              <a:off x="6591312" y="3239148"/>
              <a:ext cx="1361976" cy="276999"/>
            </a:xfrm>
            <a:prstGeom prst="rect">
              <a:avLst/>
            </a:prstGeom>
            <a:noFill/>
          </p:spPr>
          <p:txBody>
            <a:bodyPr wrap="none" rtlCol="0">
              <a:spAutoFit/>
            </a:bodyPr>
            <a:lstStyle/>
            <a:p>
              <a:r>
                <a:rPr lang="en-US" altLang="ja-JP" sz="1200" dirty="0"/>
                <a:t>Structure formula</a:t>
              </a:r>
              <a:endParaRPr kumimoji="1" lang="ja-JP" altLang="en-US" sz="1200" dirty="0"/>
            </a:p>
          </p:txBody>
        </p:sp>
        <p:sp>
          <p:nvSpPr>
            <p:cNvPr id="7" name="正方形/長方形 6"/>
            <p:cNvSpPr/>
            <p:nvPr/>
          </p:nvSpPr>
          <p:spPr>
            <a:xfrm>
              <a:off x="6228184" y="1409753"/>
              <a:ext cx="2088232" cy="21385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8" name="直線コネクタ 7"/>
            <p:cNvCxnSpPr/>
            <p:nvPr/>
          </p:nvCxnSpPr>
          <p:spPr>
            <a:xfrm>
              <a:off x="6228184" y="3206960"/>
              <a:ext cx="208823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19800" y="1936882"/>
              <a:ext cx="1905000" cy="742950"/>
            </a:xfrm>
            <a:prstGeom prst="rect">
              <a:avLst/>
            </a:prstGeom>
          </p:spPr>
        </p:pic>
      </p:grpSp>
    </p:spTree>
    <p:extLst>
      <p:ext uri="{BB962C8B-B14F-4D97-AF65-F5344CB8AC3E}">
        <p14:creationId xmlns:p14="http://schemas.microsoft.com/office/powerpoint/2010/main" val="2531872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6CF2DD-3E72-3141-BC56-5A87FEEEA7C2}"/>
              </a:ext>
            </a:extLst>
          </p:cNvPr>
          <p:cNvPicPr>
            <a:picLocks noChangeAspect="1"/>
          </p:cNvPicPr>
          <p:nvPr/>
        </p:nvPicPr>
        <p:blipFill>
          <a:blip r:embed="rId2"/>
          <a:stretch>
            <a:fillRect/>
          </a:stretch>
        </p:blipFill>
        <p:spPr>
          <a:xfrm>
            <a:off x="755576" y="801956"/>
            <a:ext cx="7418994" cy="5254087"/>
          </a:xfrm>
          <a:prstGeom prst="rect">
            <a:avLst/>
          </a:prstGeom>
        </p:spPr>
      </p:pic>
      <p:sp>
        <p:nvSpPr>
          <p:cNvPr id="3" name="Rectangle 2">
            <a:extLst>
              <a:ext uri="{FF2B5EF4-FFF2-40B4-BE49-F238E27FC236}">
                <a16:creationId xmlns:a16="http://schemas.microsoft.com/office/drawing/2014/main" id="{A77323B9-1CEC-B44D-863F-7395F00A8008}"/>
              </a:ext>
            </a:extLst>
          </p:cNvPr>
          <p:cNvSpPr/>
          <p:nvPr/>
        </p:nvSpPr>
        <p:spPr>
          <a:xfrm>
            <a:off x="5436096" y="3429000"/>
            <a:ext cx="1296144" cy="16561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0516AF7-C2F0-C944-814D-91956732D8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3573016"/>
            <a:ext cx="859063" cy="1246448"/>
          </a:xfrm>
          <a:prstGeom prst="rect">
            <a:avLst/>
          </a:prstGeom>
        </p:spPr>
      </p:pic>
      <p:sp>
        <p:nvSpPr>
          <p:cNvPr id="8" name="TextBox 7">
            <a:extLst>
              <a:ext uri="{FF2B5EF4-FFF2-40B4-BE49-F238E27FC236}">
                <a16:creationId xmlns:a16="http://schemas.microsoft.com/office/drawing/2014/main" id="{407B653E-2F78-A74E-9BF3-F412A2F8BFC6}"/>
              </a:ext>
            </a:extLst>
          </p:cNvPr>
          <p:cNvSpPr txBox="1"/>
          <p:nvPr/>
        </p:nvSpPr>
        <p:spPr>
          <a:xfrm>
            <a:off x="5757009" y="4824980"/>
            <a:ext cx="505267" cy="276999"/>
          </a:xfrm>
          <a:prstGeom prst="rect">
            <a:avLst/>
          </a:prstGeom>
          <a:noFill/>
        </p:spPr>
        <p:txBody>
          <a:bodyPr wrap="none" rtlCol="0">
            <a:spAutoFit/>
          </a:bodyPr>
          <a:lstStyle/>
          <a:p>
            <a:r>
              <a:rPr lang="en-US" sz="1200" dirty="0">
                <a:solidFill>
                  <a:schemeClr val="bg1"/>
                </a:solidFill>
              </a:rPr>
              <a:t>M2A</a:t>
            </a:r>
          </a:p>
        </p:txBody>
      </p:sp>
      <p:sp>
        <p:nvSpPr>
          <p:cNvPr id="6" name="Rectangle 5">
            <a:extLst>
              <a:ext uri="{FF2B5EF4-FFF2-40B4-BE49-F238E27FC236}">
                <a16:creationId xmlns:a16="http://schemas.microsoft.com/office/drawing/2014/main" id="{05923EAC-6A80-D546-9A9D-2BECB1FABDB2}"/>
              </a:ext>
            </a:extLst>
          </p:cNvPr>
          <p:cNvSpPr/>
          <p:nvPr/>
        </p:nvSpPr>
        <p:spPr>
          <a:xfrm>
            <a:off x="864673" y="3460685"/>
            <a:ext cx="7200800" cy="25953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watch&#10;&#10;Description automatically generated">
            <a:extLst>
              <a:ext uri="{FF2B5EF4-FFF2-40B4-BE49-F238E27FC236}">
                <a16:creationId xmlns:a16="http://schemas.microsoft.com/office/drawing/2014/main" id="{0D8BDBC3-B7F9-7047-9F02-73EA6AA729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1498" y="3789095"/>
            <a:ext cx="1170778" cy="1697628"/>
          </a:xfrm>
          <a:prstGeom prst="rect">
            <a:avLst/>
          </a:prstGeom>
        </p:spPr>
      </p:pic>
      <p:cxnSp>
        <p:nvCxnSpPr>
          <p:cNvPr id="14" name="Straight Connector 13">
            <a:extLst>
              <a:ext uri="{FF2B5EF4-FFF2-40B4-BE49-F238E27FC236}">
                <a16:creationId xmlns:a16="http://schemas.microsoft.com/office/drawing/2014/main" id="{220F4DCB-52BF-734C-9D7E-667118D6D52E}"/>
              </a:ext>
            </a:extLst>
          </p:cNvPr>
          <p:cNvCxnSpPr>
            <a:cxnSpLocks/>
          </p:cNvCxnSpPr>
          <p:nvPr/>
        </p:nvCxnSpPr>
        <p:spPr>
          <a:xfrm>
            <a:off x="4860032" y="5661248"/>
            <a:ext cx="18002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459721E-DED6-E444-9DE9-D2A4149FE29B}"/>
              </a:ext>
            </a:extLst>
          </p:cNvPr>
          <p:cNvSpPr txBox="1"/>
          <p:nvPr/>
        </p:nvSpPr>
        <p:spPr>
          <a:xfrm>
            <a:off x="4428892" y="5658027"/>
            <a:ext cx="2656233" cy="369332"/>
          </a:xfrm>
          <a:prstGeom prst="rect">
            <a:avLst/>
          </a:prstGeom>
          <a:noFill/>
        </p:spPr>
        <p:txBody>
          <a:bodyPr wrap="square" rtlCol="0">
            <a:spAutoFit/>
          </a:bodyPr>
          <a:lstStyle/>
          <a:p>
            <a:pPr algn="ctr"/>
            <a:r>
              <a:rPr lang="en-US" dirty="0">
                <a:solidFill>
                  <a:schemeClr val="bg1"/>
                </a:solidFill>
              </a:rPr>
              <a:t>IR HC or O2</a:t>
            </a:r>
          </a:p>
        </p:txBody>
      </p:sp>
      <p:cxnSp>
        <p:nvCxnSpPr>
          <p:cNvPr id="16" name="Straight Connector 15">
            <a:extLst>
              <a:ext uri="{FF2B5EF4-FFF2-40B4-BE49-F238E27FC236}">
                <a16:creationId xmlns:a16="http://schemas.microsoft.com/office/drawing/2014/main" id="{A8E89795-43A6-C742-BABB-3E6F085EFD88}"/>
              </a:ext>
            </a:extLst>
          </p:cNvPr>
          <p:cNvCxnSpPr>
            <a:cxnSpLocks/>
          </p:cNvCxnSpPr>
          <p:nvPr/>
        </p:nvCxnSpPr>
        <p:spPr>
          <a:xfrm>
            <a:off x="1331640" y="5661248"/>
            <a:ext cx="1944216"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D492BF9-03CF-BC47-94DB-0B874CE4E745}"/>
              </a:ext>
            </a:extLst>
          </p:cNvPr>
          <p:cNvSpPr txBox="1"/>
          <p:nvPr/>
        </p:nvSpPr>
        <p:spPr>
          <a:xfrm>
            <a:off x="1193296" y="5657625"/>
            <a:ext cx="2408125" cy="372954"/>
          </a:xfrm>
          <a:prstGeom prst="rect">
            <a:avLst/>
          </a:prstGeom>
          <a:noFill/>
        </p:spPr>
        <p:txBody>
          <a:bodyPr wrap="square" rtlCol="0">
            <a:spAutoFit/>
          </a:bodyPr>
          <a:lstStyle/>
          <a:p>
            <a:pPr algn="ctr"/>
            <a:r>
              <a:rPr lang="en-US" dirty="0">
                <a:solidFill>
                  <a:schemeClr val="bg1"/>
                </a:solidFill>
              </a:rPr>
              <a:t>Sample draw</a:t>
            </a:r>
          </a:p>
        </p:txBody>
      </p:sp>
      <p:pic>
        <p:nvPicPr>
          <p:cNvPr id="22" name="Picture 21" descr="A close-up of a microscope&#10;&#10;Description automatically generated with low confidence">
            <a:extLst>
              <a:ext uri="{FF2B5EF4-FFF2-40B4-BE49-F238E27FC236}">
                <a16:creationId xmlns:a16="http://schemas.microsoft.com/office/drawing/2014/main" id="{0DCC3C95-5ACF-9841-985B-67BFAE8D07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5799" y="3966389"/>
            <a:ext cx="1236478" cy="1562525"/>
          </a:xfrm>
          <a:prstGeom prst="rect">
            <a:avLst/>
          </a:prstGeom>
        </p:spPr>
      </p:pic>
      <p:sp>
        <p:nvSpPr>
          <p:cNvPr id="24" name="TextBox 23">
            <a:extLst>
              <a:ext uri="{FF2B5EF4-FFF2-40B4-BE49-F238E27FC236}">
                <a16:creationId xmlns:a16="http://schemas.microsoft.com/office/drawing/2014/main" id="{CE11F79B-1CB2-3245-8051-E3B2493F6852}"/>
              </a:ext>
            </a:extLst>
          </p:cNvPr>
          <p:cNvSpPr txBox="1"/>
          <p:nvPr/>
        </p:nvSpPr>
        <p:spPr>
          <a:xfrm>
            <a:off x="5082899" y="5397148"/>
            <a:ext cx="1187976" cy="261610"/>
          </a:xfrm>
          <a:prstGeom prst="rect">
            <a:avLst/>
          </a:prstGeom>
          <a:noFill/>
        </p:spPr>
        <p:txBody>
          <a:bodyPr wrap="square" rtlCol="0">
            <a:spAutoFit/>
          </a:bodyPr>
          <a:lstStyle/>
          <a:p>
            <a:pPr algn="ctr"/>
            <a:r>
              <a:rPr lang="en-US" sz="1100" dirty="0">
                <a:solidFill>
                  <a:schemeClr val="bg1"/>
                </a:solidFill>
              </a:rPr>
              <a:t>CSA approval</a:t>
            </a:r>
          </a:p>
        </p:txBody>
      </p:sp>
      <p:sp>
        <p:nvSpPr>
          <p:cNvPr id="25" name="TextBox 24">
            <a:extLst>
              <a:ext uri="{FF2B5EF4-FFF2-40B4-BE49-F238E27FC236}">
                <a16:creationId xmlns:a16="http://schemas.microsoft.com/office/drawing/2014/main" id="{11F5CDA8-E999-D141-B1D8-C2B186DBF6B2}"/>
              </a:ext>
            </a:extLst>
          </p:cNvPr>
          <p:cNvSpPr txBox="1"/>
          <p:nvPr/>
        </p:nvSpPr>
        <p:spPr>
          <a:xfrm>
            <a:off x="5082899" y="3555074"/>
            <a:ext cx="1187976" cy="261610"/>
          </a:xfrm>
          <a:prstGeom prst="rect">
            <a:avLst/>
          </a:prstGeom>
          <a:noFill/>
        </p:spPr>
        <p:txBody>
          <a:bodyPr wrap="square" rtlCol="0">
            <a:spAutoFit/>
          </a:bodyPr>
          <a:lstStyle/>
          <a:p>
            <a:pPr algn="ctr"/>
            <a:r>
              <a:rPr lang="en-US" sz="1100" dirty="0">
                <a:solidFill>
                  <a:schemeClr val="bg1"/>
                </a:solidFill>
              </a:rPr>
              <a:t>M2A</a:t>
            </a:r>
          </a:p>
        </p:txBody>
      </p:sp>
      <p:sp>
        <p:nvSpPr>
          <p:cNvPr id="28" name="TextBox 27">
            <a:extLst>
              <a:ext uri="{FF2B5EF4-FFF2-40B4-BE49-F238E27FC236}">
                <a16:creationId xmlns:a16="http://schemas.microsoft.com/office/drawing/2014/main" id="{DDFC93DF-641A-E24D-933B-90CAC506E13B}"/>
              </a:ext>
            </a:extLst>
          </p:cNvPr>
          <p:cNvSpPr txBox="1"/>
          <p:nvPr/>
        </p:nvSpPr>
        <p:spPr>
          <a:xfrm>
            <a:off x="1720050" y="3555074"/>
            <a:ext cx="1187976" cy="261610"/>
          </a:xfrm>
          <a:prstGeom prst="rect">
            <a:avLst/>
          </a:prstGeom>
          <a:noFill/>
        </p:spPr>
        <p:txBody>
          <a:bodyPr wrap="square" rtlCol="0">
            <a:spAutoFit/>
          </a:bodyPr>
          <a:lstStyle/>
          <a:p>
            <a:pPr algn="ctr"/>
            <a:r>
              <a:rPr lang="en-US" sz="1100" dirty="0">
                <a:solidFill>
                  <a:schemeClr val="bg1"/>
                </a:solidFill>
              </a:rPr>
              <a:t>1017</a:t>
            </a:r>
          </a:p>
        </p:txBody>
      </p:sp>
    </p:spTree>
    <p:extLst>
      <p:ext uri="{BB962C8B-B14F-4D97-AF65-F5344CB8AC3E}">
        <p14:creationId xmlns:p14="http://schemas.microsoft.com/office/powerpoint/2010/main" val="2808448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p:cNvSpPr txBox="1"/>
          <p:nvPr/>
        </p:nvSpPr>
        <p:spPr>
          <a:xfrm>
            <a:off x="645124" y="728323"/>
            <a:ext cx="7776864" cy="646331"/>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The electrolyte contains DMC (dimethyl carbonate) and when it is vaporized, it becomes an explosive atmosphere. </a:t>
            </a:r>
            <a:endParaRPr kumimoji="1" lang="ja-JP" altLang="en-US" dirty="0">
              <a:latin typeface="メイリオ" panose="020B0604030504040204" pitchFamily="50" charset="-128"/>
              <a:ea typeface="メイリオ" panose="020B0604030504040204" pitchFamily="50" charset="-128"/>
            </a:endParaRPr>
          </a:p>
        </p:txBody>
      </p:sp>
      <p:pic>
        <p:nvPicPr>
          <p:cNvPr id="28" name="図 2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93197" y="1556792"/>
            <a:ext cx="2520280" cy="2520280"/>
          </a:xfrm>
          <a:prstGeom prst="rect">
            <a:avLst/>
          </a:prstGeom>
        </p:spPr>
      </p:pic>
      <p:sp>
        <p:nvSpPr>
          <p:cNvPr id="29" name="加算 28"/>
          <p:cNvSpPr/>
          <p:nvPr/>
        </p:nvSpPr>
        <p:spPr>
          <a:xfrm>
            <a:off x="4066883" y="2682229"/>
            <a:ext cx="466673" cy="459568"/>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テキスト ボックス 32"/>
          <p:cNvSpPr txBox="1"/>
          <p:nvPr/>
        </p:nvSpPr>
        <p:spPr>
          <a:xfrm>
            <a:off x="1475656" y="4377878"/>
            <a:ext cx="5004703" cy="923330"/>
          </a:xfrm>
          <a:prstGeom prst="rect">
            <a:avLst/>
          </a:prstGeom>
          <a:noFill/>
        </p:spPr>
        <p:txBody>
          <a:bodyPr wrap="none" rtlCol="0">
            <a:spAutoFit/>
          </a:bodyPr>
          <a:lstStyle/>
          <a:p>
            <a:r>
              <a:rPr kumimoji="1" lang="en-US" altLang="ja-JP" dirty="0">
                <a:latin typeface="メイリオ" panose="020B0604030504040204" pitchFamily="50" charset="-128"/>
                <a:ea typeface="メイリオ" panose="020B0604030504040204" pitchFamily="50" charset="-128"/>
              </a:rPr>
              <a:t>For a 32GWh factory …</a:t>
            </a:r>
          </a:p>
          <a:p>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around </a:t>
            </a:r>
            <a:r>
              <a:rPr lang="en-US" altLang="ja-JP" b="1" dirty="0">
                <a:solidFill>
                  <a:srgbClr val="FF0000"/>
                </a:solidFill>
                <a:latin typeface="メイリオ" panose="020B0604030504040204" pitchFamily="50" charset="-128"/>
                <a:ea typeface="メイリオ" panose="020B0604030504040204" pitchFamily="50" charset="-128"/>
              </a:rPr>
              <a:t>24 lines</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around </a:t>
            </a:r>
            <a:r>
              <a:rPr lang="en-US" altLang="ja-JP" b="1" dirty="0">
                <a:solidFill>
                  <a:srgbClr val="FF0000"/>
                </a:solidFill>
                <a:latin typeface="メイリオ" panose="020B0604030504040204" pitchFamily="50" charset="-128"/>
                <a:ea typeface="メイリオ" panose="020B0604030504040204" pitchFamily="50" charset="-128"/>
              </a:rPr>
              <a:t>20 sets of gas detector </a:t>
            </a:r>
            <a:r>
              <a:rPr lang="en-US" altLang="ja-JP" dirty="0">
                <a:latin typeface="メイリオ" panose="020B0604030504040204" pitchFamily="50" charset="-128"/>
                <a:ea typeface="メイリオ" panose="020B0604030504040204" pitchFamily="50" charset="-128"/>
              </a:rPr>
              <a:t>per line</a:t>
            </a:r>
          </a:p>
        </p:txBody>
      </p:sp>
      <p:pic>
        <p:nvPicPr>
          <p:cNvPr id="4" name="Picture 3">
            <a:extLst>
              <a:ext uri="{FF2B5EF4-FFF2-40B4-BE49-F238E27FC236}">
                <a16:creationId xmlns:a16="http://schemas.microsoft.com/office/drawing/2014/main" id="{E3E2F94F-47D1-2A43-95C5-06E76F749C32}"/>
              </a:ext>
            </a:extLst>
          </p:cNvPr>
          <p:cNvPicPr>
            <a:picLocks noChangeAspect="1"/>
          </p:cNvPicPr>
          <p:nvPr/>
        </p:nvPicPr>
        <p:blipFill rotWithShape="1">
          <a:blip r:embed="rId3">
            <a:extLst>
              <a:ext uri="{28A0092B-C50C-407E-A947-70E740481C1C}">
                <a14:useLocalDpi xmlns:a14="http://schemas.microsoft.com/office/drawing/2010/main" val="0"/>
              </a:ext>
            </a:extLst>
          </a:blip>
          <a:srcRect l="8599" t="13291" r="11831" b="13958"/>
          <a:stretch/>
        </p:blipFill>
        <p:spPr>
          <a:xfrm rot="10800000">
            <a:off x="4676868" y="1756802"/>
            <a:ext cx="3173935" cy="2176415"/>
          </a:xfrm>
          <a:prstGeom prst="rect">
            <a:avLst/>
          </a:prstGeom>
        </p:spPr>
      </p:pic>
      <p:sp>
        <p:nvSpPr>
          <p:cNvPr id="12" name="TextBox 11">
            <a:extLst>
              <a:ext uri="{FF2B5EF4-FFF2-40B4-BE49-F238E27FC236}">
                <a16:creationId xmlns:a16="http://schemas.microsoft.com/office/drawing/2014/main" id="{145A8BFE-7204-4940-94EA-92EF4CF65002}"/>
              </a:ext>
            </a:extLst>
          </p:cNvPr>
          <p:cNvSpPr txBox="1"/>
          <p:nvPr/>
        </p:nvSpPr>
        <p:spPr>
          <a:xfrm>
            <a:off x="7811624" y="3141797"/>
            <a:ext cx="1402844" cy="307777"/>
          </a:xfrm>
          <a:prstGeom prst="rect">
            <a:avLst/>
          </a:prstGeom>
          <a:noFill/>
        </p:spPr>
        <p:txBody>
          <a:bodyPr wrap="square">
            <a:spAutoFit/>
          </a:bodyPr>
          <a:lstStyle/>
          <a:p>
            <a:pPr algn="ctr"/>
            <a:r>
              <a:rPr lang="en-US" sz="1400" dirty="0">
                <a:latin typeface="メイリオ" panose="020B0604030504040204" pitchFamily="50" charset="-128"/>
                <a:ea typeface="メイリオ" panose="020B0604030504040204" pitchFamily="50" charset="-128"/>
              </a:rPr>
              <a:t>Model 1017</a:t>
            </a:r>
            <a:endParaRPr lang="en-US" sz="1400" dirty="0"/>
          </a:p>
        </p:txBody>
      </p:sp>
      <p:sp>
        <p:nvSpPr>
          <p:cNvPr id="13" name="TextBox 12">
            <a:extLst>
              <a:ext uri="{FF2B5EF4-FFF2-40B4-BE49-F238E27FC236}">
                <a16:creationId xmlns:a16="http://schemas.microsoft.com/office/drawing/2014/main" id="{B3669A87-A52C-AD48-B315-538D24BDA167}"/>
              </a:ext>
            </a:extLst>
          </p:cNvPr>
          <p:cNvSpPr txBox="1"/>
          <p:nvPr/>
        </p:nvSpPr>
        <p:spPr>
          <a:xfrm>
            <a:off x="7862034" y="2026427"/>
            <a:ext cx="1222589" cy="307777"/>
          </a:xfrm>
          <a:prstGeom prst="rect">
            <a:avLst/>
          </a:prstGeom>
          <a:noFill/>
        </p:spPr>
        <p:txBody>
          <a:bodyPr wrap="square">
            <a:spAutoFit/>
          </a:bodyPr>
          <a:lstStyle/>
          <a:p>
            <a:pPr algn="ctr"/>
            <a:r>
              <a:rPr kumimoji="1" lang="en-US" altLang="ja-JP" sz="1400" dirty="0">
                <a:latin typeface="メイリオ" panose="020B0604030504040204" pitchFamily="50" charset="-128"/>
                <a:ea typeface="メイリオ" panose="020B0604030504040204" pitchFamily="50" charset="-128"/>
              </a:rPr>
              <a:t>M2A – </a:t>
            </a:r>
            <a:r>
              <a:rPr lang="en-US" altLang="ja-JP" sz="1400" dirty="0">
                <a:latin typeface="メイリオ" panose="020B0604030504040204" pitchFamily="50" charset="-128"/>
                <a:ea typeface="メイリオ" panose="020B0604030504040204" pitchFamily="50" charset="-128"/>
              </a:rPr>
              <a:t>DMC</a:t>
            </a:r>
            <a:endParaRPr lang="en-US" sz="1400" dirty="0"/>
          </a:p>
        </p:txBody>
      </p:sp>
      <p:cxnSp>
        <p:nvCxnSpPr>
          <p:cNvPr id="8" name="Straight Arrow Connector 7">
            <a:extLst>
              <a:ext uri="{FF2B5EF4-FFF2-40B4-BE49-F238E27FC236}">
                <a16:creationId xmlns:a16="http://schemas.microsoft.com/office/drawing/2014/main" id="{F4C8D128-B9F1-EB4C-9B22-4D6C8DBD18C0}"/>
              </a:ext>
            </a:extLst>
          </p:cNvPr>
          <p:cNvCxnSpPr>
            <a:cxnSpLocks/>
            <a:stCxn id="13" idx="1"/>
          </p:cNvCxnSpPr>
          <p:nvPr/>
        </p:nvCxnSpPr>
        <p:spPr>
          <a:xfrm flipH="1">
            <a:off x="6794564" y="2180316"/>
            <a:ext cx="1067470" cy="215443"/>
          </a:xfrm>
          <a:prstGeom prst="straightConnector1">
            <a:avLst/>
          </a:prstGeom>
          <a:ln w="7302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31D897A-1EFE-4D47-AF3B-F80BFA18FFF9}"/>
              </a:ext>
            </a:extLst>
          </p:cNvPr>
          <p:cNvCxnSpPr>
            <a:cxnSpLocks/>
            <a:stCxn id="12" idx="1"/>
          </p:cNvCxnSpPr>
          <p:nvPr/>
        </p:nvCxnSpPr>
        <p:spPr>
          <a:xfrm flipH="1" flipV="1">
            <a:off x="5707840" y="2681826"/>
            <a:ext cx="2103784" cy="613860"/>
          </a:xfrm>
          <a:prstGeom prst="straightConnector1">
            <a:avLst/>
          </a:prstGeom>
          <a:ln w="73025">
            <a:solidFill>
              <a:srgbClr val="00B050">
                <a:alpha val="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184D3A0-6D4A-DF40-A0B3-2999A78A2F36}"/>
              </a:ext>
            </a:extLst>
          </p:cNvPr>
          <p:cNvCxnSpPr>
            <a:cxnSpLocks/>
          </p:cNvCxnSpPr>
          <p:nvPr/>
        </p:nvCxnSpPr>
        <p:spPr>
          <a:xfrm flipH="1" flipV="1">
            <a:off x="5644471" y="2737288"/>
            <a:ext cx="2217563" cy="530148"/>
          </a:xfrm>
          <a:prstGeom prst="straightConnector1">
            <a:avLst/>
          </a:prstGeom>
          <a:ln w="730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662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869626" y="457200"/>
            <a:ext cx="6738308" cy="461665"/>
          </a:xfrm>
          <a:prstGeom prst="rect">
            <a:avLst/>
          </a:prstGeom>
          <a:noFill/>
        </p:spPr>
        <p:txBody>
          <a:bodyPr wrap="square" rtlCol="0">
            <a:spAutoFit/>
          </a:bodyPr>
          <a:lstStyle/>
          <a:p>
            <a:pPr algn="ctr"/>
            <a:r>
              <a:rPr kumimoji="1" lang="en-US" altLang="ja-JP" sz="2400" b="1" dirty="0">
                <a:latin typeface="+mn-ea"/>
              </a:rPr>
              <a:t>Lithium Battery Production Process</a:t>
            </a:r>
            <a:endParaRPr kumimoji="1" lang="ja-JP" altLang="en-US" b="1" dirty="0">
              <a:latin typeface="+mn-ea"/>
            </a:endParaRPr>
          </a:p>
        </p:txBody>
      </p:sp>
      <p:graphicFrame>
        <p:nvGraphicFramePr>
          <p:cNvPr id="6" name="図表 5"/>
          <p:cNvGraphicFramePr/>
          <p:nvPr/>
        </p:nvGraphicFramePr>
        <p:xfrm>
          <a:off x="755576" y="1489850"/>
          <a:ext cx="8136904" cy="1050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9" name="図表 38"/>
          <p:cNvGraphicFramePr/>
          <p:nvPr>
            <p:extLst>
              <p:ext uri="{D42A27DB-BD31-4B8C-83A1-F6EECF244321}">
                <p14:modId xmlns:p14="http://schemas.microsoft.com/office/powerpoint/2010/main" val="2366414033"/>
              </p:ext>
            </p:extLst>
          </p:nvPr>
        </p:nvGraphicFramePr>
        <p:xfrm>
          <a:off x="755576" y="4502767"/>
          <a:ext cx="5544616" cy="6036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0" name="図表 39"/>
          <p:cNvGraphicFramePr/>
          <p:nvPr>
            <p:extLst>
              <p:ext uri="{D42A27DB-BD31-4B8C-83A1-F6EECF244321}">
                <p14:modId xmlns:p14="http://schemas.microsoft.com/office/powerpoint/2010/main" val="2004599589"/>
              </p:ext>
            </p:extLst>
          </p:nvPr>
        </p:nvGraphicFramePr>
        <p:xfrm>
          <a:off x="755576" y="3113310"/>
          <a:ext cx="5544616" cy="60364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1" name="正方形/長方形 10"/>
          <p:cNvSpPr/>
          <p:nvPr/>
        </p:nvSpPr>
        <p:spPr>
          <a:xfrm>
            <a:off x="683568" y="1338182"/>
            <a:ext cx="2868093" cy="369332"/>
          </a:xfrm>
          <a:prstGeom prst="rect">
            <a:avLst/>
          </a:prstGeom>
        </p:spPr>
        <p:txBody>
          <a:bodyPr wrap="none">
            <a:spAutoFit/>
          </a:bodyPr>
          <a:lstStyle/>
          <a:p>
            <a:r>
              <a:rPr lang="en-US" altLang="ja-JP" b="1" dirty="0">
                <a:solidFill>
                  <a:schemeClr val="tx1">
                    <a:lumMod val="65000"/>
                    <a:lumOff val="35000"/>
                  </a:schemeClr>
                </a:solidFill>
              </a:rPr>
              <a:t>Electrode manufacturing</a:t>
            </a:r>
            <a:endParaRPr lang="ja-JP" altLang="en-US" b="1" dirty="0">
              <a:solidFill>
                <a:schemeClr val="tx1">
                  <a:lumMod val="65000"/>
                  <a:lumOff val="35000"/>
                </a:schemeClr>
              </a:solidFill>
            </a:endParaRPr>
          </a:p>
        </p:txBody>
      </p:sp>
      <p:sp>
        <p:nvSpPr>
          <p:cNvPr id="13" name="正方形/長方形 12"/>
          <p:cNvSpPr/>
          <p:nvPr/>
        </p:nvSpPr>
        <p:spPr>
          <a:xfrm>
            <a:off x="755576" y="2778342"/>
            <a:ext cx="1643399" cy="369332"/>
          </a:xfrm>
          <a:prstGeom prst="rect">
            <a:avLst/>
          </a:prstGeom>
        </p:spPr>
        <p:txBody>
          <a:bodyPr wrap="none">
            <a:spAutoFit/>
          </a:bodyPr>
          <a:lstStyle/>
          <a:p>
            <a:r>
              <a:rPr lang="en-US" altLang="ja-JP" b="1" dirty="0">
                <a:solidFill>
                  <a:schemeClr val="tx1">
                    <a:lumMod val="65000"/>
                    <a:lumOff val="35000"/>
                  </a:schemeClr>
                </a:solidFill>
              </a:rPr>
              <a:t>Cell assembly</a:t>
            </a:r>
            <a:endParaRPr lang="ja-JP" altLang="en-US" b="1" dirty="0">
              <a:solidFill>
                <a:schemeClr val="tx1">
                  <a:lumMod val="65000"/>
                  <a:lumOff val="35000"/>
                </a:schemeClr>
              </a:solidFill>
            </a:endParaRPr>
          </a:p>
        </p:txBody>
      </p:sp>
      <p:sp>
        <p:nvSpPr>
          <p:cNvPr id="18" name="正方形/長方形 17"/>
          <p:cNvSpPr/>
          <p:nvPr/>
        </p:nvSpPr>
        <p:spPr>
          <a:xfrm>
            <a:off x="746951" y="4149754"/>
            <a:ext cx="1596912" cy="369332"/>
          </a:xfrm>
          <a:prstGeom prst="rect">
            <a:avLst/>
          </a:prstGeom>
        </p:spPr>
        <p:txBody>
          <a:bodyPr wrap="none">
            <a:spAutoFit/>
          </a:bodyPr>
          <a:lstStyle/>
          <a:p>
            <a:r>
              <a:rPr lang="en-US" altLang="ja-JP" b="1" dirty="0">
                <a:solidFill>
                  <a:schemeClr val="tx1">
                    <a:lumMod val="65000"/>
                    <a:lumOff val="35000"/>
                  </a:schemeClr>
                </a:solidFill>
              </a:rPr>
              <a:t>Cell finishing</a:t>
            </a:r>
            <a:endParaRPr lang="ja-JP" altLang="en-US" b="1" dirty="0">
              <a:solidFill>
                <a:schemeClr val="tx1">
                  <a:lumMod val="65000"/>
                  <a:lumOff val="35000"/>
                </a:schemeClr>
              </a:solidFill>
            </a:endParaRPr>
          </a:p>
        </p:txBody>
      </p:sp>
      <p:sp>
        <p:nvSpPr>
          <p:cNvPr id="41" name="テキスト ボックス 40"/>
          <p:cNvSpPr txBox="1"/>
          <p:nvPr/>
        </p:nvSpPr>
        <p:spPr>
          <a:xfrm>
            <a:off x="3477767" y="2373424"/>
            <a:ext cx="1302054" cy="523220"/>
          </a:xfrm>
          <a:prstGeom prst="rect">
            <a:avLst/>
          </a:prstGeom>
          <a:noFill/>
        </p:spPr>
        <p:txBody>
          <a:bodyPr wrap="square" rtlCol="0">
            <a:spAutoFit/>
          </a:bodyPr>
          <a:lstStyle/>
          <a:p>
            <a:pPr algn="ctr"/>
            <a:r>
              <a:rPr kumimoji="1" lang="en-US" altLang="ja-JP" sz="1400" dirty="0">
                <a:ln w="0"/>
                <a:solidFill>
                  <a:srgbClr val="FF0000"/>
                </a:solidFill>
                <a:effectLst>
                  <a:outerShdw blurRad="38100" dist="19050" dir="2700000" algn="tl" rotWithShape="0">
                    <a:schemeClr val="dk1">
                      <a:alpha val="40000"/>
                    </a:schemeClr>
                  </a:outerShdw>
                </a:effectLst>
              </a:rPr>
              <a:t>Gas detection </a:t>
            </a:r>
          </a:p>
          <a:p>
            <a:pPr algn="ctr"/>
            <a:r>
              <a:rPr kumimoji="1" lang="en-US" altLang="ja-JP" sz="1400" dirty="0">
                <a:ln w="0"/>
                <a:solidFill>
                  <a:srgbClr val="FF0000"/>
                </a:solidFill>
                <a:effectLst>
                  <a:outerShdw blurRad="38100" dist="19050" dir="2700000" algn="tl" rotWithShape="0">
                    <a:schemeClr val="dk1">
                      <a:alpha val="40000"/>
                    </a:schemeClr>
                  </a:outerShdw>
                </a:effectLst>
              </a:rPr>
              <a:t>required</a:t>
            </a:r>
            <a:endParaRPr kumimoji="1" lang="ja-JP" altLang="en-US" sz="1400" dirty="0">
              <a:ln w="0"/>
              <a:solidFill>
                <a:srgbClr val="FF0000"/>
              </a:solidFill>
              <a:effectLst>
                <a:outerShdw blurRad="38100" dist="19050" dir="2700000" algn="tl" rotWithShape="0">
                  <a:schemeClr val="dk1">
                    <a:alpha val="40000"/>
                  </a:schemeClr>
                </a:outerShdw>
              </a:effectLst>
            </a:endParaRPr>
          </a:p>
        </p:txBody>
      </p:sp>
      <p:sp>
        <p:nvSpPr>
          <p:cNvPr id="42" name="テキスト ボックス 41"/>
          <p:cNvSpPr txBox="1"/>
          <p:nvPr/>
        </p:nvSpPr>
        <p:spPr>
          <a:xfrm>
            <a:off x="4866893" y="37040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43" name="テキスト ボックス 42"/>
          <p:cNvSpPr txBox="1"/>
          <p:nvPr/>
        </p:nvSpPr>
        <p:spPr>
          <a:xfrm>
            <a:off x="4856761" y="50858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29" name="Rounded Rectangle 28">
            <a:extLst>
              <a:ext uri="{FF2B5EF4-FFF2-40B4-BE49-F238E27FC236}">
                <a16:creationId xmlns:a16="http://schemas.microsoft.com/office/drawing/2014/main" id="{F798D69E-64C5-C547-97B3-CC0621C5805F}"/>
              </a:ext>
            </a:extLst>
          </p:cNvPr>
          <p:cNvSpPr/>
          <p:nvPr/>
        </p:nvSpPr>
        <p:spPr>
          <a:xfrm>
            <a:off x="4572000" y="4255471"/>
            <a:ext cx="1944216" cy="1425061"/>
          </a:xfrm>
          <a:prstGeom prst="round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415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A95D36-BF71-804A-A95A-18CD2AC16EF8}"/>
              </a:ext>
            </a:extLst>
          </p:cNvPr>
          <p:cNvPicPr>
            <a:picLocks noChangeAspect="1"/>
          </p:cNvPicPr>
          <p:nvPr/>
        </p:nvPicPr>
        <p:blipFill>
          <a:blip r:embed="rId2"/>
          <a:stretch>
            <a:fillRect/>
          </a:stretch>
        </p:blipFill>
        <p:spPr>
          <a:xfrm>
            <a:off x="971600" y="764705"/>
            <a:ext cx="6984776" cy="5400600"/>
          </a:xfrm>
          <a:prstGeom prst="rect">
            <a:avLst/>
          </a:prstGeom>
        </p:spPr>
      </p:pic>
      <p:sp>
        <p:nvSpPr>
          <p:cNvPr id="3" name="Rectangle 2">
            <a:extLst>
              <a:ext uri="{FF2B5EF4-FFF2-40B4-BE49-F238E27FC236}">
                <a16:creationId xmlns:a16="http://schemas.microsoft.com/office/drawing/2014/main" id="{3DC40751-AA4F-5A48-B9E3-2D3D442BD934}"/>
              </a:ext>
            </a:extLst>
          </p:cNvPr>
          <p:cNvSpPr/>
          <p:nvPr/>
        </p:nvSpPr>
        <p:spPr>
          <a:xfrm>
            <a:off x="1115616" y="1916832"/>
            <a:ext cx="4464496" cy="42484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08D9DDB-A987-374F-9EA2-4B94E5BEC3B5}"/>
              </a:ext>
            </a:extLst>
          </p:cNvPr>
          <p:cNvSpPr/>
          <p:nvPr/>
        </p:nvSpPr>
        <p:spPr>
          <a:xfrm>
            <a:off x="5476217" y="957260"/>
            <a:ext cx="2440682" cy="27590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424AA7E-9EBE-984D-BC16-ADC3F3E737C1}"/>
              </a:ext>
            </a:extLst>
          </p:cNvPr>
          <p:cNvPicPr>
            <a:picLocks noChangeAspect="1"/>
          </p:cNvPicPr>
          <p:nvPr/>
        </p:nvPicPr>
        <p:blipFill>
          <a:blip r:embed="rId3"/>
          <a:stretch>
            <a:fillRect/>
          </a:stretch>
        </p:blipFill>
        <p:spPr>
          <a:xfrm>
            <a:off x="6372200" y="1126506"/>
            <a:ext cx="1295474" cy="1509855"/>
          </a:xfrm>
          <a:prstGeom prst="rect">
            <a:avLst/>
          </a:prstGeom>
        </p:spPr>
      </p:pic>
      <p:pic>
        <p:nvPicPr>
          <p:cNvPr id="8" name="Picture 7" descr="Text&#10;&#10;Description automatically generated">
            <a:extLst>
              <a:ext uri="{FF2B5EF4-FFF2-40B4-BE49-F238E27FC236}">
                <a16:creationId xmlns:a16="http://schemas.microsoft.com/office/drawing/2014/main" id="{A0BE13B2-C8C5-9A42-BE2F-4CE770FA68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6304" y="2866315"/>
            <a:ext cx="1728192" cy="2349505"/>
          </a:xfrm>
          <a:prstGeom prst="rect">
            <a:avLst/>
          </a:prstGeom>
        </p:spPr>
      </p:pic>
      <p:sp>
        <p:nvSpPr>
          <p:cNvPr id="9" name="TextBox 8">
            <a:extLst>
              <a:ext uri="{FF2B5EF4-FFF2-40B4-BE49-F238E27FC236}">
                <a16:creationId xmlns:a16="http://schemas.microsoft.com/office/drawing/2014/main" id="{F80F6DB2-C7A1-174B-B2D0-140669C37E51}"/>
              </a:ext>
            </a:extLst>
          </p:cNvPr>
          <p:cNvSpPr txBox="1"/>
          <p:nvPr/>
        </p:nvSpPr>
        <p:spPr>
          <a:xfrm>
            <a:off x="1032221" y="1916832"/>
            <a:ext cx="5179615" cy="3385542"/>
          </a:xfrm>
          <a:prstGeom prst="rect">
            <a:avLst/>
          </a:prstGeom>
          <a:noFill/>
        </p:spPr>
        <p:txBody>
          <a:bodyPr wrap="square" rtlCol="0">
            <a:spAutoFit/>
          </a:bodyPr>
          <a:lstStyle/>
          <a:p>
            <a:pPr>
              <a:lnSpc>
                <a:spcPct val="150000"/>
              </a:lnSpc>
            </a:pPr>
            <a:r>
              <a:rPr lang="en-US" sz="1600" dirty="0">
                <a:solidFill>
                  <a:schemeClr val="bg1"/>
                </a:solidFill>
                <a:latin typeface="Myriad Pro" panose="020B0503030403020204" pitchFamily="34" charset="0"/>
              </a:rPr>
              <a:t>Every Lithium-ion battery is required to pass a test without emitting gas in a harsh environment.  Combustible gas and toxic gas may be generated from the battery in the evaluation test process.  Gas concentration monitoring is essential to prevent ignition and poisoning accidents during the testing process.  When the gas detector detects the target gas, it is necessary to take outside air from the intake / exhaust damper to reduce the gas concentration in the test equipment. </a:t>
            </a:r>
          </a:p>
        </p:txBody>
      </p:sp>
      <p:sp>
        <p:nvSpPr>
          <p:cNvPr id="10" name="TextBox 9">
            <a:extLst>
              <a:ext uri="{FF2B5EF4-FFF2-40B4-BE49-F238E27FC236}">
                <a16:creationId xmlns:a16="http://schemas.microsoft.com/office/drawing/2014/main" id="{6F2909C6-AC1D-7547-AFCB-9595CD615AC0}"/>
              </a:ext>
            </a:extLst>
          </p:cNvPr>
          <p:cNvSpPr txBox="1"/>
          <p:nvPr/>
        </p:nvSpPr>
        <p:spPr>
          <a:xfrm>
            <a:off x="5979440" y="5446964"/>
            <a:ext cx="1937459" cy="646331"/>
          </a:xfrm>
          <a:prstGeom prst="rect">
            <a:avLst/>
          </a:prstGeom>
          <a:noFill/>
        </p:spPr>
        <p:txBody>
          <a:bodyPr wrap="square" rtlCol="0">
            <a:spAutoFit/>
          </a:bodyPr>
          <a:lstStyle/>
          <a:p>
            <a:pPr algn="ctr"/>
            <a:r>
              <a:rPr lang="en-US" dirty="0">
                <a:solidFill>
                  <a:schemeClr val="bg1"/>
                </a:solidFill>
              </a:rPr>
              <a:t>Sample Draw with display</a:t>
            </a:r>
          </a:p>
        </p:txBody>
      </p:sp>
      <p:sp>
        <p:nvSpPr>
          <p:cNvPr id="11" name="TextBox 10">
            <a:extLst>
              <a:ext uri="{FF2B5EF4-FFF2-40B4-BE49-F238E27FC236}">
                <a16:creationId xmlns:a16="http://schemas.microsoft.com/office/drawing/2014/main" id="{7B2FB134-76B9-0741-B139-453A25105BD2}"/>
              </a:ext>
            </a:extLst>
          </p:cNvPr>
          <p:cNvSpPr txBox="1"/>
          <p:nvPr/>
        </p:nvSpPr>
        <p:spPr>
          <a:xfrm>
            <a:off x="6295231" y="5171173"/>
            <a:ext cx="1187976" cy="261610"/>
          </a:xfrm>
          <a:prstGeom prst="rect">
            <a:avLst/>
          </a:prstGeom>
          <a:noFill/>
        </p:spPr>
        <p:txBody>
          <a:bodyPr wrap="square" rtlCol="0">
            <a:spAutoFit/>
          </a:bodyPr>
          <a:lstStyle/>
          <a:p>
            <a:pPr algn="ctr"/>
            <a:r>
              <a:rPr lang="en-US" sz="1100" dirty="0">
                <a:solidFill>
                  <a:schemeClr val="bg1"/>
                </a:solidFill>
              </a:rPr>
              <a:t>GD-70D</a:t>
            </a:r>
          </a:p>
        </p:txBody>
      </p:sp>
      <p:cxnSp>
        <p:nvCxnSpPr>
          <p:cNvPr id="12" name="Straight Connector 11">
            <a:extLst>
              <a:ext uri="{FF2B5EF4-FFF2-40B4-BE49-F238E27FC236}">
                <a16:creationId xmlns:a16="http://schemas.microsoft.com/office/drawing/2014/main" id="{27C72ED7-7350-2A46-8451-155983E15444}"/>
              </a:ext>
            </a:extLst>
          </p:cNvPr>
          <p:cNvCxnSpPr>
            <a:cxnSpLocks/>
          </p:cNvCxnSpPr>
          <p:nvPr/>
        </p:nvCxnSpPr>
        <p:spPr>
          <a:xfrm>
            <a:off x="6116839" y="5445224"/>
            <a:ext cx="16626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248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537" y="3068960"/>
            <a:ext cx="4157852" cy="3261061"/>
          </a:xfrm>
          <a:prstGeom prst="rect">
            <a:avLst/>
          </a:prstGeom>
        </p:spPr>
      </p:pic>
      <p:sp>
        <p:nvSpPr>
          <p:cNvPr id="168" name="テキスト ボックス 167"/>
          <p:cNvSpPr txBox="1"/>
          <p:nvPr/>
        </p:nvSpPr>
        <p:spPr>
          <a:xfrm>
            <a:off x="1976597" y="457200"/>
            <a:ext cx="4818948" cy="461665"/>
          </a:xfrm>
          <a:prstGeom prst="rect">
            <a:avLst/>
          </a:prstGeom>
          <a:noFill/>
        </p:spPr>
        <p:txBody>
          <a:bodyPr wrap="none" rtlCol="0">
            <a:spAutoFit/>
          </a:bodyPr>
          <a:lstStyle/>
          <a:p>
            <a:pPr algn="ctr"/>
            <a:r>
              <a:rPr lang="en-US" altLang="ja-JP" sz="2400" b="1" dirty="0"/>
              <a:t>Cell Finishing – EOL Test process</a:t>
            </a:r>
            <a:endParaRPr kumimoji="1" lang="ja-JP" altLang="en-US" sz="2400" b="1" dirty="0"/>
          </a:p>
        </p:txBody>
      </p:sp>
      <p:sp>
        <p:nvSpPr>
          <p:cNvPr id="11" name="テキスト ボックス 10"/>
          <p:cNvSpPr txBox="1"/>
          <p:nvPr/>
        </p:nvSpPr>
        <p:spPr>
          <a:xfrm>
            <a:off x="1279486" y="6140326"/>
            <a:ext cx="1268489" cy="276999"/>
          </a:xfrm>
          <a:prstGeom prst="rect">
            <a:avLst/>
          </a:prstGeom>
          <a:noFill/>
        </p:spPr>
        <p:txBody>
          <a:bodyPr wrap="none" rtlCol="0">
            <a:spAutoFit/>
          </a:bodyPr>
          <a:lstStyle/>
          <a:p>
            <a:r>
              <a:rPr kumimoji="1" lang="en-US" altLang="ja-JP" sz="1200" dirty="0"/>
              <a:t>Test equipment</a:t>
            </a:r>
          </a:p>
        </p:txBody>
      </p:sp>
      <p:sp>
        <p:nvSpPr>
          <p:cNvPr id="14" name="正方形/長方形 13"/>
          <p:cNvSpPr/>
          <p:nvPr/>
        </p:nvSpPr>
        <p:spPr>
          <a:xfrm>
            <a:off x="4386071" y="2842756"/>
            <a:ext cx="4157852" cy="2308324"/>
          </a:xfrm>
          <a:prstGeom prst="rect">
            <a:avLst/>
          </a:prstGeom>
        </p:spPr>
        <p:txBody>
          <a:bodyPr wrap="square">
            <a:spAutoFit/>
          </a:bodyPr>
          <a:lstStyle/>
          <a:p>
            <a:r>
              <a:rPr lang="en-US" altLang="ja-JP" sz="1600" dirty="0">
                <a:latin typeface="+mj-ea"/>
                <a:ea typeface="+mj-ea"/>
              </a:rPr>
              <a:t>Use</a:t>
            </a:r>
            <a:r>
              <a:rPr lang="ja-JP" altLang="en-US" sz="1600">
                <a:latin typeface="+mj-ea"/>
                <a:ea typeface="+mj-ea"/>
              </a:rPr>
              <a:t>：</a:t>
            </a:r>
            <a:r>
              <a:rPr lang="en-US" altLang="ja-JP" sz="1600" dirty="0">
                <a:latin typeface="+mj-ea"/>
                <a:ea typeface="+mj-ea"/>
              </a:rPr>
              <a:t>Explosion prevention/toxic gas    </a:t>
            </a:r>
          </a:p>
          <a:p>
            <a:r>
              <a:rPr lang="en-US" altLang="ja-JP" sz="1600" dirty="0">
                <a:latin typeface="+mj-ea"/>
                <a:ea typeface="+mj-ea"/>
              </a:rPr>
              <a:t>        exposure (H2/CO/H2S/HF)</a:t>
            </a:r>
            <a:endParaRPr lang="ja-JP" altLang="en-US" sz="1600" dirty="0">
              <a:latin typeface="+mj-ea"/>
              <a:ea typeface="+mj-ea"/>
            </a:endParaRPr>
          </a:p>
          <a:p>
            <a:endParaRPr lang="en-US" altLang="ja-JP" sz="1600" dirty="0">
              <a:latin typeface="+mj-ea"/>
              <a:ea typeface="+mj-ea"/>
            </a:endParaRPr>
          </a:p>
          <a:p>
            <a:r>
              <a:rPr lang="en-US" altLang="ja-JP" sz="1600" dirty="0">
                <a:latin typeface="+mj-ea"/>
                <a:ea typeface="+mj-ea"/>
              </a:rPr>
              <a:t>Model</a:t>
            </a:r>
            <a:r>
              <a:rPr lang="ja-JP" altLang="en-US" sz="1600" dirty="0">
                <a:latin typeface="+mj-ea"/>
                <a:ea typeface="+mj-ea"/>
              </a:rPr>
              <a:t>：</a:t>
            </a:r>
            <a:r>
              <a:rPr lang="en-US" altLang="ja-JP" sz="1600" dirty="0">
                <a:latin typeface="+mj-ea"/>
                <a:ea typeface="+mj-ea"/>
              </a:rPr>
              <a:t>GD-70D</a:t>
            </a:r>
          </a:p>
          <a:p>
            <a:endParaRPr lang="en-US" altLang="ja-JP" sz="1600" dirty="0">
              <a:latin typeface="+mj-ea"/>
              <a:ea typeface="+mj-ea"/>
            </a:endParaRPr>
          </a:p>
          <a:p>
            <a:endParaRPr lang="en-US" altLang="ja-JP" sz="1600" dirty="0">
              <a:latin typeface="+mj-ea"/>
              <a:ea typeface="+mj-ea"/>
            </a:endParaRPr>
          </a:p>
          <a:p>
            <a:endParaRPr lang="en-US" altLang="ja-JP" sz="1600" dirty="0">
              <a:latin typeface="+mj-ea"/>
              <a:ea typeface="+mj-ea"/>
            </a:endParaRPr>
          </a:p>
          <a:p>
            <a:endParaRPr lang="en-US" altLang="ja-JP" sz="1600" dirty="0">
              <a:latin typeface="+mj-ea"/>
              <a:ea typeface="+mj-ea"/>
            </a:endParaRPr>
          </a:p>
          <a:p>
            <a:endParaRPr lang="en-US" altLang="ja-JP" sz="1600" dirty="0">
              <a:latin typeface="+mj-ea"/>
              <a:ea typeface="+mj-ea"/>
            </a:endParaRPr>
          </a:p>
        </p:txBody>
      </p:sp>
      <p:sp>
        <p:nvSpPr>
          <p:cNvPr id="18" name="四角形吹き出し 17"/>
          <p:cNvSpPr/>
          <p:nvPr/>
        </p:nvSpPr>
        <p:spPr>
          <a:xfrm>
            <a:off x="580896" y="1385195"/>
            <a:ext cx="7885618" cy="1938111"/>
          </a:xfrm>
          <a:custGeom>
            <a:avLst/>
            <a:gdLst>
              <a:gd name="connsiteX0" fmla="*/ 0 w 7885618"/>
              <a:gd name="connsiteY0" fmla="*/ 0 h 2663312"/>
              <a:gd name="connsiteX1" fmla="*/ 1314270 w 7885618"/>
              <a:gd name="connsiteY1" fmla="*/ 0 h 2663312"/>
              <a:gd name="connsiteX2" fmla="*/ 1314270 w 7885618"/>
              <a:gd name="connsiteY2" fmla="*/ 0 h 2663312"/>
              <a:gd name="connsiteX3" fmla="*/ 3285674 w 7885618"/>
              <a:gd name="connsiteY3" fmla="*/ 0 h 2663312"/>
              <a:gd name="connsiteX4" fmla="*/ 7885618 w 7885618"/>
              <a:gd name="connsiteY4" fmla="*/ 0 h 2663312"/>
              <a:gd name="connsiteX5" fmla="*/ 7885618 w 7885618"/>
              <a:gd name="connsiteY5" fmla="*/ 1553599 h 2663312"/>
              <a:gd name="connsiteX6" fmla="*/ 7885618 w 7885618"/>
              <a:gd name="connsiteY6" fmla="*/ 1553599 h 2663312"/>
              <a:gd name="connsiteX7" fmla="*/ 7885618 w 7885618"/>
              <a:gd name="connsiteY7" fmla="*/ 2219427 h 2663312"/>
              <a:gd name="connsiteX8" fmla="*/ 7885618 w 7885618"/>
              <a:gd name="connsiteY8" fmla="*/ 2663312 h 2663312"/>
              <a:gd name="connsiteX9" fmla="*/ 3285674 w 7885618"/>
              <a:gd name="connsiteY9" fmla="*/ 2663312 h 2663312"/>
              <a:gd name="connsiteX10" fmla="*/ 2160186 w 7885618"/>
              <a:gd name="connsiteY10" fmla="*/ 3975180 h 2663312"/>
              <a:gd name="connsiteX11" fmla="*/ 1314270 w 7885618"/>
              <a:gd name="connsiteY11" fmla="*/ 2663312 h 2663312"/>
              <a:gd name="connsiteX12" fmla="*/ 0 w 7885618"/>
              <a:gd name="connsiteY12" fmla="*/ 2663312 h 2663312"/>
              <a:gd name="connsiteX13" fmla="*/ 0 w 7885618"/>
              <a:gd name="connsiteY13" fmla="*/ 2219427 h 2663312"/>
              <a:gd name="connsiteX14" fmla="*/ 0 w 7885618"/>
              <a:gd name="connsiteY14" fmla="*/ 1553599 h 2663312"/>
              <a:gd name="connsiteX15" fmla="*/ 0 w 7885618"/>
              <a:gd name="connsiteY15" fmla="*/ 1553599 h 2663312"/>
              <a:gd name="connsiteX16" fmla="*/ 0 w 7885618"/>
              <a:gd name="connsiteY16" fmla="*/ 0 h 2663312"/>
              <a:gd name="connsiteX0" fmla="*/ 0 w 7885618"/>
              <a:gd name="connsiteY0" fmla="*/ 0 h 3975180"/>
              <a:gd name="connsiteX1" fmla="*/ 1314270 w 7885618"/>
              <a:gd name="connsiteY1" fmla="*/ 0 h 3975180"/>
              <a:gd name="connsiteX2" fmla="*/ 1314270 w 7885618"/>
              <a:gd name="connsiteY2" fmla="*/ 0 h 3975180"/>
              <a:gd name="connsiteX3" fmla="*/ 3285674 w 7885618"/>
              <a:gd name="connsiteY3" fmla="*/ 0 h 3975180"/>
              <a:gd name="connsiteX4" fmla="*/ 7885618 w 7885618"/>
              <a:gd name="connsiteY4" fmla="*/ 0 h 3975180"/>
              <a:gd name="connsiteX5" fmla="*/ 7885618 w 7885618"/>
              <a:gd name="connsiteY5" fmla="*/ 1553599 h 3975180"/>
              <a:gd name="connsiteX6" fmla="*/ 7885618 w 7885618"/>
              <a:gd name="connsiteY6" fmla="*/ 1553599 h 3975180"/>
              <a:gd name="connsiteX7" fmla="*/ 7885618 w 7885618"/>
              <a:gd name="connsiteY7" fmla="*/ 2219427 h 3975180"/>
              <a:gd name="connsiteX8" fmla="*/ 7885618 w 7885618"/>
              <a:gd name="connsiteY8" fmla="*/ 2663312 h 3975180"/>
              <a:gd name="connsiteX9" fmla="*/ 2683245 w 7885618"/>
              <a:gd name="connsiteY9" fmla="*/ 2674069 h 3975180"/>
              <a:gd name="connsiteX10" fmla="*/ 2160186 w 7885618"/>
              <a:gd name="connsiteY10" fmla="*/ 3975180 h 3975180"/>
              <a:gd name="connsiteX11" fmla="*/ 1314270 w 7885618"/>
              <a:gd name="connsiteY11" fmla="*/ 2663312 h 3975180"/>
              <a:gd name="connsiteX12" fmla="*/ 0 w 7885618"/>
              <a:gd name="connsiteY12" fmla="*/ 2663312 h 3975180"/>
              <a:gd name="connsiteX13" fmla="*/ 0 w 7885618"/>
              <a:gd name="connsiteY13" fmla="*/ 2219427 h 3975180"/>
              <a:gd name="connsiteX14" fmla="*/ 0 w 7885618"/>
              <a:gd name="connsiteY14" fmla="*/ 1553599 h 3975180"/>
              <a:gd name="connsiteX15" fmla="*/ 0 w 7885618"/>
              <a:gd name="connsiteY15" fmla="*/ 1553599 h 3975180"/>
              <a:gd name="connsiteX16" fmla="*/ 0 w 7885618"/>
              <a:gd name="connsiteY16" fmla="*/ 0 h 3975180"/>
              <a:gd name="connsiteX0" fmla="*/ 0 w 7885618"/>
              <a:gd name="connsiteY0" fmla="*/ 0 h 3975180"/>
              <a:gd name="connsiteX1" fmla="*/ 1314270 w 7885618"/>
              <a:gd name="connsiteY1" fmla="*/ 0 h 3975180"/>
              <a:gd name="connsiteX2" fmla="*/ 1314270 w 7885618"/>
              <a:gd name="connsiteY2" fmla="*/ 0 h 3975180"/>
              <a:gd name="connsiteX3" fmla="*/ 3285674 w 7885618"/>
              <a:gd name="connsiteY3" fmla="*/ 0 h 3975180"/>
              <a:gd name="connsiteX4" fmla="*/ 7885618 w 7885618"/>
              <a:gd name="connsiteY4" fmla="*/ 0 h 3975180"/>
              <a:gd name="connsiteX5" fmla="*/ 7885618 w 7885618"/>
              <a:gd name="connsiteY5" fmla="*/ 1553599 h 3975180"/>
              <a:gd name="connsiteX6" fmla="*/ 7885618 w 7885618"/>
              <a:gd name="connsiteY6" fmla="*/ 1553599 h 3975180"/>
              <a:gd name="connsiteX7" fmla="*/ 7885618 w 7885618"/>
              <a:gd name="connsiteY7" fmla="*/ 2219427 h 3975180"/>
              <a:gd name="connsiteX8" fmla="*/ 7885618 w 7885618"/>
              <a:gd name="connsiteY8" fmla="*/ 2663312 h 3975180"/>
              <a:gd name="connsiteX9" fmla="*/ 2683245 w 7885618"/>
              <a:gd name="connsiteY9" fmla="*/ 2674069 h 3975180"/>
              <a:gd name="connsiteX10" fmla="*/ 2160186 w 7885618"/>
              <a:gd name="connsiteY10" fmla="*/ 3975180 h 3975180"/>
              <a:gd name="connsiteX11" fmla="*/ 1572453 w 7885618"/>
              <a:gd name="connsiteY11" fmla="*/ 2674070 h 3975180"/>
              <a:gd name="connsiteX12" fmla="*/ 0 w 7885618"/>
              <a:gd name="connsiteY12" fmla="*/ 2663312 h 3975180"/>
              <a:gd name="connsiteX13" fmla="*/ 0 w 7885618"/>
              <a:gd name="connsiteY13" fmla="*/ 2219427 h 3975180"/>
              <a:gd name="connsiteX14" fmla="*/ 0 w 7885618"/>
              <a:gd name="connsiteY14" fmla="*/ 1553599 h 3975180"/>
              <a:gd name="connsiteX15" fmla="*/ 0 w 7885618"/>
              <a:gd name="connsiteY15" fmla="*/ 1553599 h 3975180"/>
              <a:gd name="connsiteX16" fmla="*/ 0 w 7885618"/>
              <a:gd name="connsiteY16" fmla="*/ 0 h 397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85618" h="3975180">
                <a:moveTo>
                  <a:pt x="0" y="0"/>
                </a:moveTo>
                <a:lnTo>
                  <a:pt x="1314270" y="0"/>
                </a:lnTo>
                <a:lnTo>
                  <a:pt x="1314270" y="0"/>
                </a:lnTo>
                <a:lnTo>
                  <a:pt x="3285674" y="0"/>
                </a:lnTo>
                <a:lnTo>
                  <a:pt x="7885618" y="0"/>
                </a:lnTo>
                <a:lnTo>
                  <a:pt x="7885618" y="1553599"/>
                </a:lnTo>
                <a:lnTo>
                  <a:pt x="7885618" y="1553599"/>
                </a:lnTo>
                <a:lnTo>
                  <a:pt x="7885618" y="2219427"/>
                </a:lnTo>
                <a:lnTo>
                  <a:pt x="7885618" y="2663312"/>
                </a:lnTo>
                <a:lnTo>
                  <a:pt x="2683245" y="2674069"/>
                </a:lnTo>
                <a:lnTo>
                  <a:pt x="2160186" y="3975180"/>
                </a:lnTo>
                <a:lnTo>
                  <a:pt x="1572453" y="2674070"/>
                </a:lnTo>
                <a:lnTo>
                  <a:pt x="0" y="2663312"/>
                </a:lnTo>
                <a:lnTo>
                  <a:pt x="0" y="2219427"/>
                </a:lnTo>
                <a:lnTo>
                  <a:pt x="0" y="1553599"/>
                </a:lnTo>
                <a:lnTo>
                  <a:pt x="0" y="1553599"/>
                </a:lnTo>
                <a:lnTo>
                  <a:pt x="0" y="0"/>
                </a:lnTo>
                <a:close/>
              </a:path>
            </a:pathLst>
          </a:custGeom>
          <a:solidFill>
            <a:schemeClr val="bg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テキスト ボックス 21"/>
          <p:cNvSpPr txBox="1"/>
          <p:nvPr/>
        </p:nvSpPr>
        <p:spPr>
          <a:xfrm>
            <a:off x="529437" y="1750249"/>
            <a:ext cx="7885618" cy="400110"/>
          </a:xfrm>
          <a:prstGeom prst="rect">
            <a:avLst/>
          </a:prstGeom>
          <a:noFill/>
        </p:spPr>
        <p:txBody>
          <a:bodyPr wrap="square" rtlCol="0">
            <a:spAutoFit/>
          </a:bodyPr>
          <a:lstStyle/>
          <a:p>
            <a:pPr algn="ctr"/>
            <a:r>
              <a:rPr lang="en-US" altLang="ja-JP" sz="2000" b="1" dirty="0"/>
              <a:t>Depending on the t</a:t>
            </a:r>
            <a:r>
              <a:rPr kumimoji="1" lang="en-US" altLang="ja-JP" sz="2000" b="1" dirty="0"/>
              <a:t>ype of battery H2, CO, H2S, HF can off gas</a:t>
            </a:r>
            <a:endParaRPr lang="en-US" altLang="ja-JP" sz="2000" b="1" dirty="0"/>
          </a:p>
        </p:txBody>
      </p:sp>
      <p:sp>
        <p:nvSpPr>
          <p:cNvPr id="10" name="テキスト ボックス 9"/>
          <p:cNvSpPr txBox="1"/>
          <p:nvPr/>
        </p:nvSpPr>
        <p:spPr>
          <a:xfrm>
            <a:off x="4312218" y="5630701"/>
            <a:ext cx="4517665" cy="307777"/>
          </a:xfrm>
          <a:prstGeom prst="rect">
            <a:avLst/>
          </a:prstGeom>
          <a:noFill/>
        </p:spPr>
        <p:txBody>
          <a:bodyPr wrap="square" rtlCol="0">
            <a:spAutoFit/>
          </a:bodyPr>
          <a:lstStyle/>
          <a:p>
            <a:r>
              <a:rPr lang="en-US" altLang="ja-JP" sz="1400" dirty="0">
                <a:latin typeface="メイリオ" panose="020B0604030504040204" pitchFamily="50" charset="-128"/>
                <a:ea typeface="メイリオ" panose="020B0604030504040204" pitchFamily="50" charset="-128"/>
              </a:rPr>
              <a:t>Typically 1 or 2 gas monitors per test equipment.</a:t>
            </a:r>
          </a:p>
        </p:txBody>
      </p:sp>
      <p:cxnSp>
        <p:nvCxnSpPr>
          <p:cNvPr id="5" name="直線矢印コネクタ 4"/>
          <p:cNvCxnSpPr/>
          <p:nvPr/>
        </p:nvCxnSpPr>
        <p:spPr>
          <a:xfrm>
            <a:off x="4211960" y="4209237"/>
            <a:ext cx="2157036" cy="161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EB1664A7-E7D5-3947-869D-E48D4B64D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3374752"/>
            <a:ext cx="1728192" cy="2349505"/>
          </a:xfrm>
          <a:prstGeom prst="rect">
            <a:avLst/>
          </a:prstGeom>
        </p:spPr>
      </p:pic>
    </p:spTree>
    <p:extLst>
      <p:ext uri="{BB962C8B-B14F-4D97-AF65-F5344CB8AC3E}">
        <p14:creationId xmlns:p14="http://schemas.microsoft.com/office/powerpoint/2010/main" val="4132773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762899" y="2743200"/>
            <a:ext cx="3966727" cy="707886"/>
          </a:xfrm>
          <a:prstGeom prst="rect">
            <a:avLst/>
          </a:prstGeom>
          <a:noFill/>
        </p:spPr>
        <p:txBody>
          <a:bodyPr wrap="none" rtlCol="0">
            <a:spAutoFit/>
          </a:bodyPr>
          <a:lstStyle/>
          <a:p>
            <a:pPr algn="r"/>
            <a:r>
              <a:rPr kumimoji="1" lang="en-US" altLang="ja-JP" sz="4000" b="1" dirty="0"/>
              <a:t>Battery Storage</a:t>
            </a:r>
            <a:endParaRPr kumimoji="1" lang="ja-JP" altLang="en-US" sz="4000" b="1" dirty="0"/>
          </a:p>
        </p:txBody>
      </p:sp>
    </p:spTree>
    <p:extLst>
      <p:ext uri="{BB962C8B-B14F-4D97-AF65-F5344CB8AC3E}">
        <p14:creationId xmlns:p14="http://schemas.microsoft.com/office/powerpoint/2010/main" val="1711162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912"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pic>
        <p:nvPicPr>
          <p:cNvPr id="6" name="Picture 5" descr="Beacon-410A-Angl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026" y="1381603"/>
            <a:ext cx="1910656" cy="2101722"/>
          </a:xfrm>
          <a:prstGeom prst="rect">
            <a:avLst/>
          </a:prstGeom>
        </p:spPr>
      </p:pic>
      <p:sp>
        <p:nvSpPr>
          <p:cNvPr id="22" name="TextBox 21"/>
          <p:cNvSpPr txBox="1"/>
          <p:nvPr/>
        </p:nvSpPr>
        <p:spPr>
          <a:xfrm>
            <a:off x="1214428" y="1116447"/>
            <a:ext cx="1081852" cy="523220"/>
          </a:xfrm>
          <a:prstGeom prst="rect">
            <a:avLst/>
          </a:prstGeom>
          <a:noFill/>
        </p:spPr>
        <p:txBody>
          <a:bodyPr wrap="square" rtlCol="0">
            <a:spAutoFit/>
          </a:bodyPr>
          <a:lstStyle/>
          <a:p>
            <a:pPr lvl="0" algn="ctr"/>
            <a:r>
              <a:rPr lang="en-US" altLang="ja-JP" sz="1000" kern="0" dirty="0">
                <a:latin typeface="+mn-lt"/>
              </a:rPr>
              <a:t>Beacon 410A Controller</a:t>
            </a:r>
          </a:p>
          <a:p>
            <a:endParaRPr lang="en-US" sz="800" b="0" dirty="0">
              <a:latin typeface="Century Gothic" panose="020B0502020202020204" pitchFamily="34" charset="0"/>
            </a:endParaRPr>
          </a:p>
        </p:txBody>
      </p:sp>
      <p:pic>
        <p:nvPicPr>
          <p:cNvPr id="4" name="Picture 3"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8567" y="2326949"/>
            <a:ext cx="1023536" cy="1787776"/>
          </a:xfrm>
          <a:prstGeom prst="rect">
            <a:avLst/>
          </a:prstGeom>
        </p:spPr>
      </p:pic>
      <p:pic>
        <p:nvPicPr>
          <p:cNvPr id="11" name="Picture 10" descr="iStock-152146539.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38914" y="4770918"/>
            <a:ext cx="1210267" cy="1242541"/>
          </a:xfrm>
          <a:prstGeom prst="rect">
            <a:avLst/>
          </a:prstGeom>
        </p:spPr>
      </p:pic>
      <p:cxnSp>
        <p:nvCxnSpPr>
          <p:cNvPr id="53" name="Straight Connector 52"/>
          <p:cNvCxnSpPr/>
          <p:nvPr/>
        </p:nvCxnSpPr>
        <p:spPr>
          <a:xfrm>
            <a:off x="2183700" y="3383280"/>
            <a:ext cx="0" cy="73144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2183700" y="4114725"/>
            <a:ext cx="101486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3198567" y="1899920"/>
            <a:ext cx="0" cy="221480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198567" y="1899920"/>
            <a:ext cx="50913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4" idx="0"/>
          </p:cNvCxnSpPr>
          <p:nvPr/>
        </p:nvCxnSpPr>
        <p:spPr>
          <a:xfrm>
            <a:off x="3707700" y="1899920"/>
            <a:ext cx="2635"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970340" y="3383280"/>
            <a:ext cx="0" cy="17475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1970340" y="5130800"/>
            <a:ext cx="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970340" y="5130801"/>
            <a:ext cx="266192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4632260" y="1899920"/>
            <a:ext cx="0" cy="32308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a:cxnSpLocks/>
          </p:cNvCxnSpPr>
          <p:nvPr/>
        </p:nvCxnSpPr>
        <p:spPr>
          <a:xfrm>
            <a:off x="4632260" y="1899920"/>
            <a:ext cx="237117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949181" y="1899920"/>
            <a:ext cx="0"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1621474" y="3470602"/>
            <a:ext cx="0" cy="201396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a:cxnSpLocks/>
          </p:cNvCxnSpPr>
          <p:nvPr/>
        </p:nvCxnSpPr>
        <p:spPr>
          <a:xfrm>
            <a:off x="1621474" y="5497286"/>
            <a:ext cx="4024972"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2901717" y="1650520"/>
            <a:ext cx="1081852" cy="369332"/>
          </a:xfrm>
          <a:prstGeom prst="rect">
            <a:avLst/>
          </a:prstGeom>
          <a:noFill/>
        </p:spPr>
        <p:txBody>
          <a:bodyPr wrap="square" rtlCol="0">
            <a:spAutoFit/>
          </a:bodyPr>
          <a:lstStyle/>
          <a:p>
            <a:pPr lvl="0" algn="ctr"/>
            <a:r>
              <a:rPr lang="en-US" altLang="ja-JP" sz="1000" kern="0" dirty="0">
                <a:latin typeface="+mn-lt"/>
              </a:rPr>
              <a:t>S2 Transmitter</a:t>
            </a:r>
          </a:p>
          <a:p>
            <a:endParaRPr lang="en-US" sz="800" b="0" dirty="0">
              <a:latin typeface="Century Gothic" panose="020B0502020202020204" pitchFamily="34" charset="0"/>
            </a:endParaRPr>
          </a:p>
        </p:txBody>
      </p:sp>
      <p:sp>
        <p:nvSpPr>
          <p:cNvPr id="98" name="TextBox 97"/>
          <p:cNvSpPr txBox="1"/>
          <p:nvPr/>
        </p:nvSpPr>
        <p:spPr>
          <a:xfrm>
            <a:off x="5262195" y="1516626"/>
            <a:ext cx="1081852" cy="523220"/>
          </a:xfrm>
          <a:prstGeom prst="rect">
            <a:avLst/>
          </a:prstGeom>
          <a:noFill/>
        </p:spPr>
        <p:txBody>
          <a:bodyPr wrap="square" rtlCol="0">
            <a:spAutoFit/>
          </a:bodyPr>
          <a:lstStyle/>
          <a:p>
            <a:pPr lvl="0" algn="ctr"/>
            <a:r>
              <a:rPr lang="en-US" altLang="ja-JP" sz="1000" kern="0" dirty="0">
                <a:latin typeface="+mn-lt"/>
              </a:rPr>
              <a:t>M2A Transmitter</a:t>
            </a:r>
          </a:p>
          <a:p>
            <a:endParaRPr lang="en-US" sz="800" b="0" dirty="0">
              <a:latin typeface="Century Gothic" panose="020B0502020202020204" pitchFamily="34" charset="0"/>
            </a:endParaRPr>
          </a:p>
        </p:txBody>
      </p:sp>
      <p:sp>
        <p:nvSpPr>
          <p:cNvPr id="100" name="TextBox 99"/>
          <p:cNvSpPr txBox="1"/>
          <p:nvPr/>
        </p:nvSpPr>
        <p:spPr>
          <a:xfrm>
            <a:off x="1355660" y="5526851"/>
            <a:ext cx="3871446" cy="246221"/>
          </a:xfrm>
          <a:prstGeom prst="rect">
            <a:avLst/>
          </a:prstGeom>
          <a:noFill/>
        </p:spPr>
        <p:txBody>
          <a:bodyPr wrap="square" rtlCol="0">
            <a:spAutoFit/>
          </a:bodyPr>
          <a:lstStyle/>
          <a:p>
            <a:pPr lvl="0" algn="ctr"/>
            <a:r>
              <a:rPr lang="en-US" altLang="ja-JP" sz="1000" b="0" kern="0" dirty="0">
                <a:latin typeface="+mn-lt"/>
              </a:rPr>
              <a:t>Alarm </a:t>
            </a:r>
            <a:r>
              <a:rPr lang="en-US" altLang="ja-JP" sz="1000" kern="0" dirty="0">
                <a:latin typeface="+mn-lt"/>
              </a:rPr>
              <a:t>Relays</a:t>
            </a:r>
            <a:r>
              <a:rPr lang="en-US" altLang="ja-JP" sz="1000" b="0" kern="0" dirty="0">
                <a:latin typeface="+mn-lt"/>
              </a:rPr>
              <a:t> Activate Ventilation / Exhaust System</a:t>
            </a:r>
            <a:endParaRPr lang="en-US" sz="800" b="0" dirty="0">
              <a:latin typeface="Century Gothic" panose="020B0502020202020204" pitchFamily="34" charset="0"/>
            </a:endParaRPr>
          </a:p>
        </p:txBody>
      </p:sp>
      <p:sp>
        <p:nvSpPr>
          <p:cNvPr id="101" name="TextBox 100"/>
          <p:cNvSpPr txBox="1"/>
          <p:nvPr/>
        </p:nvSpPr>
        <p:spPr>
          <a:xfrm>
            <a:off x="7003430" y="4899790"/>
            <a:ext cx="1729937" cy="707886"/>
          </a:xfrm>
          <a:prstGeom prst="rect">
            <a:avLst/>
          </a:prstGeom>
          <a:noFill/>
        </p:spPr>
        <p:txBody>
          <a:bodyPr wrap="square" rtlCol="0">
            <a:spAutoFit/>
          </a:bodyPr>
          <a:lstStyle/>
          <a:p>
            <a:pPr lvl="0" algn="l"/>
            <a:r>
              <a:rPr lang="en-US" altLang="ja-JP" sz="1000" b="0" kern="0" dirty="0">
                <a:latin typeface="+mn-lt"/>
              </a:rPr>
              <a:t>RKI’s diffusion style remote mount detectors allow for easy calibrations in difficult access areas</a:t>
            </a:r>
            <a:endParaRPr lang="en-US" sz="800" b="0" dirty="0">
              <a:latin typeface="Century Gothic" panose="020B0502020202020204" pitchFamily="34" charset="0"/>
            </a:endParaRPr>
          </a:p>
        </p:txBody>
      </p:sp>
      <p:cxnSp>
        <p:nvCxnSpPr>
          <p:cNvPr id="33" name="Straight Connector 32">
            <a:extLst>
              <a:ext uri="{FF2B5EF4-FFF2-40B4-BE49-F238E27FC236}">
                <a16:creationId xmlns:a16="http://schemas.microsoft.com/office/drawing/2014/main" id="{FD9A175E-AA45-CD4E-A53C-92E5E01806FC}"/>
              </a:ext>
            </a:extLst>
          </p:cNvPr>
          <p:cNvCxnSpPr>
            <a:cxnSpLocks/>
          </p:cNvCxnSpPr>
          <p:nvPr/>
        </p:nvCxnSpPr>
        <p:spPr>
          <a:xfrm>
            <a:off x="1355660" y="3470602"/>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3686E5AA-6A77-E549-93DE-FF73F18036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541" y="4298698"/>
            <a:ext cx="970929" cy="1967151"/>
          </a:xfrm>
          <a:prstGeom prst="rect">
            <a:avLst/>
          </a:prstGeom>
        </p:spPr>
      </p:pic>
      <p:sp>
        <p:nvSpPr>
          <p:cNvPr id="39" name="TextBox 38">
            <a:extLst>
              <a:ext uri="{FF2B5EF4-FFF2-40B4-BE49-F238E27FC236}">
                <a16:creationId xmlns:a16="http://schemas.microsoft.com/office/drawing/2014/main" id="{F1A71470-9710-2A4E-80AF-92AEFBCB8BE2}"/>
              </a:ext>
            </a:extLst>
          </p:cNvPr>
          <p:cNvSpPr txBox="1"/>
          <p:nvPr/>
        </p:nvSpPr>
        <p:spPr>
          <a:xfrm>
            <a:off x="290515" y="3468104"/>
            <a:ext cx="1220094" cy="523220"/>
          </a:xfrm>
          <a:prstGeom prst="rect">
            <a:avLst/>
          </a:prstGeom>
          <a:noFill/>
        </p:spPr>
        <p:txBody>
          <a:bodyPr wrap="square" rtlCol="0">
            <a:spAutoFit/>
          </a:bodyPr>
          <a:lstStyle/>
          <a:p>
            <a:pPr lvl="0" algn="ctr"/>
            <a:r>
              <a:rPr lang="en-US" altLang="ja-JP" sz="1000" kern="0" dirty="0">
                <a:latin typeface="+mn-lt"/>
              </a:rPr>
              <a:t>Direct Connect Sensor</a:t>
            </a:r>
          </a:p>
          <a:p>
            <a:endParaRPr lang="en-US" sz="800" b="0" dirty="0">
              <a:latin typeface="Century Gothic" panose="020B0502020202020204" pitchFamily="34" charset="0"/>
            </a:endParaRPr>
          </a:p>
        </p:txBody>
      </p:sp>
      <p:cxnSp>
        <p:nvCxnSpPr>
          <p:cNvPr id="40" name="Straight Connector 39">
            <a:extLst>
              <a:ext uri="{FF2B5EF4-FFF2-40B4-BE49-F238E27FC236}">
                <a16:creationId xmlns:a16="http://schemas.microsoft.com/office/drawing/2014/main" id="{F0CFDF08-E5C7-0841-BEF5-D2BEC1CB190E}"/>
              </a:ext>
            </a:extLst>
          </p:cNvPr>
          <p:cNvCxnSpPr>
            <a:cxnSpLocks/>
          </p:cNvCxnSpPr>
          <p:nvPr/>
        </p:nvCxnSpPr>
        <p:spPr>
          <a:xfrm>
            <a:off x="987065" y="3902149"/>
            <a:ext cx="36859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798D98B-BE79-CF44-8959-314833534EF8}"/>
              </a:ext>
            </a:extLst>
          </p:cNvPr>
          <p:cNvCxnSpPr>
            <a:cxnSpLocks/>
          </p:cNvCxnSpPr>
          <p:nvPr/>
        </p:nvCxnSpPr>
        <p:spPr>
          <a:xfrm>
            <a:off x="993156" y="3902149"/>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4" name="Title 1">
            <a:extLst>
              <a:ext uri="{FF2B5EF4-FFF2-40B4-BE49-F238E27FC236}">
                <a16:creationId xmlns:a16="http://schemas.microsoft.com/office/drawing/2014/main" id="{D6CF783E-A22B-6447-88EE-B1BCAF78F0CC}"/>
              </a:ext>
            </a:extLst>
          </p:cNvPr>
          <p:cNvSpPr txBox="1">
            <a:spLocks/>
          </p:cNvSpPr>
          <p:nvPr/>
        </p:nvSpPr>
        <p:spPr bwMode="auto">
          <a:xfrm>
            <a:off x="685800" y="327491"/>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Common Fixed System Components</a:t>
            </a:r>
          </a:p>
        </p:txBody>
      </p:sp>
      <p:pic>
        <p:nvPicPr>
          <p:cNvPr id="41" name="Picture 40">
            <a:extLst>
              <a:ext uri="{FF2B5EF4-FFF2-40B4-BE49-F238E27FC236}">
                <a16:creationId xmlns:a16="http://schemas.microsoft.com/office/drawing/2014/main" id="{BD2625D1-E2F7-9D4A-BB5C-F8F51C8F8B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6968" y="2326949"/>
            <a:ext cx="1273871" cy="1848309"/>
          </a:xfrm>
          <a:prstGeom prst="rect">
            <a:avLst/>
          </a:prstGeom>
        </p:spPr>
      </p:pic>
    </p:spTree>
    <p:extLst>
      <p:ext uri="{BB962C8B-B14F-4D97-AF65-F5344CB8AC3E}">
        <p14:creationId xmlns:p14="http://schemas.microsoft.com/office/powerpoint/2010/main" val="30592649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7"/>
          <p:cNvSpPr/>
          <p:nvPr/>
        </p:nvSpPr>
        <p:spPr bwMode="auto">
          <a:xfrm>
            <a:off x="436900" y="354090"/>
            <a:ext cx="8009467" cy="504056"/>
          </a:xfrm>
          <a:prstGeom prst="roundRect">
            <a:avLst>
              <a:gd name="adj" fmla="val 2011"/>
            </a:avLst>
          </a:prstGeom>
          <a:noFill/>
          <a:ln w="9525" cap="flat" cmpd="sng" algn="ctr">
            <a:noFill/>
            <a:prstDash val="solid"/>
            <a:round/>
            <a:headEnd type="none" w="med" len="med"/>
            <a:tailEnd type="none" w="med" len="med"/>
          </a:ln>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200" kern="0" dirty="0">
                <a:latin typeface="+mj-lt"/>
              </a:rPr>
              <a:t>H2 Low PPM Sensors &amp; Transmitters</a:t>
            </a:r>
          </a:p>
        </p:txBody>
      </p:sp>
      <p:pic>
        <p:nvPicPr>
          <p:cNvPr id="5" name="Picture 4" descr="S2_Serie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38092" y="2736078"/>
            <a:ext cx="1774268" cy="3099055"/>
          </a:xfrm>
          <a:prstGeom prst="rect">
            <a:avLst/>
          </a:prstGeom>
        </p:spPr>
      </p:pic>
      <p:sp>
        <p:nvSpPr>
          <p:cNvPr id="7" name="TextBox 6"/>
          <p:cNvSpPr txBox="1"/>
          <p:nvPr/>
        </p:nvSpPr>
        <p:spPr>
          <a:xfrm>
            <a:off x="6203704" y="5774299"/>
            <a:ext cx="1443044" cy="246221"/>
          </a:xfrm>
          <a:prstGeom prst="rect">
            <a:avLst/>
          </a:prstGeom>
          <a:noFill/>
        </p:spPr>
        <p:txBody>
          <a:bodyPr wrap="square" rtlCol="0">
            <a:spAutoFit/>
          </a:bodyPr>
          <a:lstStyle/>
          <a:p>
            <a:pPr lvl="0" algn="ctr"/>
            <a:r>
              <a:rPr lang="en-US" altLang="ja-JP" sz="1000" kern="0" dirty="0">
                <a:latin typeface="+mn-lt"/>
              </a:rPr>
              <a:t>S2</a:t>
            </a:r>
            <a:r>
              <a:rPr lang="en-US" altLang="ja-JP" sz="800" kern="0" dirty="0">
                <a:latin typeface="Century Gothic" panose="020B0502020202020204" pitchFamily="34" charset="0"/>
              </a:rPr>
              <a:t> Transmitter</a:t>
            </a:r>
            <a:endParaRPr lang="en-US" altLang="ja-JP" sz="1000" kern="0" dirty="0">
              <a:latin typeface="+mn-lt"/>
            </a:endParaRPr>
          </a:p>
        </p:txBody>
      </p:sp>
      <p:sp>
        <p:nvSpPr>
          <p:cNvPr id="9" name="TextBox 8"/>
          <p:cNvSpPr txBox="1"/>
          <p:nvPr/>
        </p:nvSpPr>
        <p:spPr>
          <a:xfrm>
            <a:off x="436900" y="2045620"/>
            <a:ext cx="6511363" cy="1200329"/>
          </a:xfrm>
          <a:prstGeom prst="rect">
            <a:avLst/>
          </a:prstGeom>
          <a:noFill/>
        </p:spPr>
        <p:txBody>
          <a:bodyPr wrap="square" rtlCol="0">
            <a:spAutoFit/>
          </a:bodyPr>
          <a:lstStyle/>
          <a:p>
            <a:pPr marL="285750" indent="-285750" algn="l">
              <a:buFont typeface="Courier New" panose="02070309020205020404" pitchFamily="49" charset="0"/>
              <a:buChar char="o"/>
            </a:pPr>
            <a:r>
              <a:rPr lang="en-US" sz="1800" b="0" dirty="0">
                <a:latin typeface="+mn-lt"/>
              </a:rPr>
              <a:t>0 – 100 PPM H2 range</a:t>
            </a:r>
          </a:p>
          <a:p>
            <a:pPr marL="285750" indent="-285750" algn="l">
              <a:buFont typeface="Courier New" panose="02070309020205020404" pitchFamily="49" charset="0"/>
              <a:buChar char="o"/>
            </a:pPr>
            <a:r>
              <a:rPr lang="en-US" dirty="0"/>
              <a:t>Metal Oxide Sensor (MOS) sensor technology</a:t>
            </a:r>
          </a:p>
          <a:p>
            <a:pPr marL="285750" indent="-285750" algn="l">
              <a:buFont typeface="Courier New" panose="02070309020205020404" pitchFamily="49" charset="0"/>
              <a:buChar char="o"/>
            </a:pPr>
            <a:r>
              <a:rPr lang="en-US" sz="1800" b="0" dirty="0">
                <a:latin typeface="+mn-lt"/>
              </a:rPr>
              <a:t>Early stage detection of </a:t>
            </a:r>
            <a:r>
              <a:rPr lang="en-US" dirty="0"/>
              <a:t>H2 off gas</a:t>
            </a:r>
            <a:endParaRPr lang="en-US" sz="1800" b="0" dirty="0">
              <a:latin typeface="+mn-lt"/>
            </a:endParaRPr>
          </a:p>
          <a:p>
            <a:pPr marL="285750" indent="-285750" algn="l">
              <a:buFont typeface="Courier New" panose="02070309020205020404" pitchFamily="49" charset="0"/>
              <a:buChar char="o"/>
            </a:pPr>
            <a:r>
              <a:rPr lang="en-US" sz="1800" b="0" dirty="0">
                <a:latin typeface="+mn-lt"/>
              </a:rPr>
              <a:t>Available in the S2 transmitter</a:t>
            </a:r>
            <a:endParaRPr lang="en-US" b="0" dirty="0">
              <a:latin typeface="Century Gothic" panose="020B0502020202020204" pitchFamily="34" charset="0"/>
            </a:endParaRPr>
          </a:p>
        </p:txBody>
      </p:sp>
      <p:sp>
        <p:nvSpPr>
          <p:cNvPr id="10" name="TextBox 9"/>
          <p:cNvSpPr txBox="1"/>
          <p:nvPr/>
        </p:nvSpPr>
        <p:spPr>
          <a:xfrm>
            <a:off x="312491" y="4420420"/>
            <a:ext cx="5385576" cy="369332"/>
          </a:xfrm>
          <a:prstGeom prst="rect">
            <a:avLst/>
          </a:prstGeom>
          <a:noFill/>
        </p:spPr>
        <p:txBody>
          <a:bodyPr wrap="square" rtlCol="0">
            <a:spAutoFit/>
          </a:bodyPr>
          <a:lstStyle/>
          <a:p>
            <a:pPr algn="l"/>
            <a:r>
              <a:rPr lang="en-US" sz="1800" b="0" dirty="0">
                <a:latin typeface="+mn-lt"/>
              </a:rPr>
              <a:t>Ideal for </a:t>
            </a:r>
            <a:r>
              <a:rPr lang="en-US" dirty="0"/>
              <a:t>Lithium Ion battery storage </a:t>
            </a:r>
            <a:endParaRPr lang="en-US" b="0" dirty="0">
              <a:latin typeface="Century Gothic" panose="020B0502020202020204" pitchFamily="34" charset="0"/>
            </a:endParaRPr>
          </a:p>
        </p:txBody>
      </p:sp>
      <p:pic>
        <p:nvPicPr>
          <p:cNvPr id="2" name="Picture 1">
            <a:extLst>
              <a:ext uri="{FF2B5EF4-FFF2-40B4-BE49-F238E27FC236}">
                <a16:creationId xmlns:a16="http://schemas.microsoft.com/office/drawing/2014/main" id="{26878242-00D2-614E-BC67-0E89A57C67A7}"/>
              </a:ext>
            </a:extLst>
          </p:cNvPr>
          <p:cNvPicPr>
            <a:picLocks noChangeAspect="1"/>
          </p:cNvPicPr>
          <p:nvPr/>
        </p:nvPicPr>
        <p:blipFill>
          <a:blip r:embed="rId3"/>
          <a:stretch>
            <a:fillRect/>
          </a:stretch>
        </p:blipFill>
        <p:spPr>
          <a:xfrm>
            <a:off x="6559160" y="960590"/>
            <a:ext cx="2272349" cy="1790611"/>
          </a:xfrm>
          <a:prstGeom prst="rect">
            <a:avLst/>
          </a:prstGeom>
        </p:spPr>
      </p:pic>
    </p:spTree>
    <p:extLst>
      <p:ext uri="{BB962C8B-B14F-4D97-AF65-F5344CB8AC3E}">
        <p14:creationId xmlns:p14="http://schemas.microsoft.com/office/powerpoint/2010/main" val="12691594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3586488" y="2743200"/>
            <a:ext cx="5139036" cy="707886"/>
          </a:xfrm>
          <a:prstGeom prst="rect">
            <a:avLst/>
          </a:prstGeom>
          <a:noFill/>
        </p:spPr>
        <p:txBody>
          <a:bodyPr wrap="none" rtlCol="0">
            <a:spAutoFit/>
          </a:bodyPr>
          <a:lstStyle/>
          <a:p>
            <a:r>
              <a:rPr kumimoji="1" lang="en-US" altLang="ja-JP" sz="4000" b="1" dirty="0"/>
              <a:t>Product Information</a:t>
            </a:r>
            <a:endParaRPr kumimoji="1" lang="ja-JP" altLang="en-US" sz="4000" b="1" dirty="0"/>
          </a:p>
        </p:txBody>
      </p:sp>
    </p:spTree>
    <p:extLst>
      <p:ext uri="{BB962C8B-B14F-4D97-AF65-F5344CB8AC3E}">
        <p14:creationId xmlns:p14="http://schemas.microsoft.com/office/powerpoint/2010/main" val="1468931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4426" y="658368"/>
            <a:ext cx="7773997" cy="1200329"/>
          </a:xfrm>
          <a:prstGeom prst="rect">
            <a:avLst/>
          </a:prstGeom>
          <a:noFill/>
        </p:spPr>
        <p:txBody>
          <a:bodyPr wrap="square" rtlCol="0">
            <a:spAutoFit/>
          </a:bodyPr>
          <a:lstStyle/>
          <a:p>
            <a:r>
              <a:rPr kumimoji="1" lang="en-US" altLang="ja-JP" sz="2400" b="1" dirty="0"/>
              <a:t>Coating &amp; Drying Processes</a:t>
            </a:r>
          </a:p>
          <a:p>
            <a:r>
              <a:rPr kumimoji="1" lang="en-US" altLang="ja-JP" sz="2400" b="1" dirty="0"/>
              <a:t>Flame-proof Furnace Safety Monitor </a:t>
            </a:r>
          </a:p>
          <a:p>
            <a:r>
              <a:rPr lang="en-US" altLang="ja-JP" sz="2400" b="1" dirty="0"/>
              <a:t>Model</a:t>
            </a:r>
            <a:r>
              <a:rPr lang="ja-JP" altLang="en-US" sz="2400" b="1"/>
              <a:t>：</a:t>
            </a:r>
            <a:r>
              <a:rPr lang="en-US" altLang="ja-JP" sz="2400" b="1" dirty="0"/>
              <a:t>SD-2500</a:t>
            </a:r>
            <a:endParaRPr lang="ja-JP" altLang="en-US" sz="2400" b="1" dirty="0"/>
          </a:p>
        </p:txBody>
      </p:sp>
      <p:sp>
        <p:nvSpPr>
          <p:cNvPr id="4" name="テキスト ボックス 3"/>
          <p:cNvSpPr txBox="1"/>
          <p:nvPr/>
        </p:nvSpPr>
        <p:spPr>
          <a:xfrm>
            <a:off x="1043608" y="4000415"/>
            <a:ext cx="7560840" cy="1600438"/>
          </a:xfrm>
          <a:prstGeom prst="rect">
            <a:avLst/>
          </a:prstGeom>
          <a:noFill/>
        </p:spPr>
        <p:txBody>
          <a:bodyPr wrap="square" rtlCol="0">
            <a:spAutoFit/>
          </a:bodyPr>
          <a:lstStyle/>
          <a:p>
            <a:r>
              <a:rPr lang="en-US" altLang="ja-JP" b="1" dirty="0">
                <a:latin typeface="+mn-ea"/>
              </a:rPr>
              <a:t>Features</a:t>
            </a:r>
            <a:endParaRPr kumimoji="1" lang="en-US" altLang="ja-JP" sz="1600" b="1" dirty="0">
              <a:latin typeface="+mn-ea"/>
            </a:endParaRPr>
          </a:p>
          <a:p>
            <a:pPr marL="285750" indent="-285750">
              <a:buFont typeface="Courier New" panose="02070309020205020404" pitchFamily="49" charset="0"/>
              <a:buChar char="o"/>
            </a:pPr>
            <a:r>
              <a:rPr lang="en-US" altLang="ja-JP" sz="1600" dirty="0">
                <a:latin typeface="+mn-ea"/>
              </a:rPr>
              <a:t>Detection of high boiling point solvents</a:t>
            </a:r>
          </a:p>
          <a:p>
            <a:pPr marL="285750" indent="-285750">
              <a:buFont typeface="Courier New" panose="02070309020205020404" pitchFamily="49" charset="0"/>
              <a:buChar char="o"/>
            </a:pPr>
            <a:endParaRPr lang="en-US" altLang="ja-JP" sz="1600" dirty="0">
              <a:latin typeface="+mn-ea"/>
            </a:endParaRPr>
          </a:p>
          <a:p>
            <a:pPr marL="285750" indent="-285750">
              <a:buFont typeface="Courier New" panose="02070309020205020404" pitchFamily="49" charset="0"/>
              <a:buChar char="o"/>
            </a:pPr>
            <a:r>
              <a:rPr lang="en-US" altLang="ja-JP" sz="1600" dirty="0">
                <a:latin typeface="+mn-ea"/>
              </a:rPr>
              <a:t>Local digital display</a:t>
            </a:r>
          </a:p>
          <a:p>
            <a:pPr marL="285750" indent="-285750">
              <a:buFont typeface="Courier New" panose="02070309020205020404" pitchFamily="49" charset="0"/>
              <a:buChar char="o"/>
            </a:pPr>
            <a:endParaRPr lang="en-US" altLang="ja-JP" sz="1600" dirty="0">
              <a:latin typeface="+mn-ea"/>
            </a:endParaRPr>
          </a:p>
          <a:p>
            <a:pPr marL="285750" indent="-285750">
              <a:buFont typeface="Courier New" panose="02070309020205020404" pitchFamily="49" charset="0"/>
              <a:buChar char="o"/>
            </a:pPr>
            <a:r>
              <a:rPr lang="en-US" altLang="ja-JP" sz="1600" dirty="0">
                <a:latin typeface="+mn-ea"/>
              </a:rPr>
              <a:t>1 built in alarm relay</a:t>
            </a:r>
          </a:p>
        </p:txBody>
      </p:sp>
      <p:pic>
        <p:nvPicPr>
          <p:cNvPr id="6" name="Picture 5">
            <a:extLst>
              <a:ext uri="{FF2B5EF4-FFF2-40B4-BE49-F238E27FC236}">
                <a16:creationId xmlns:a16="http://schemas.microsoft.com/office/drawing/2014/main" id="{6D429192-3CFF-8741-AE0D-94D3A02B55EB}"/>
              </a:ext>
            </a:extLst>
          </p:cNvPr>
          <p:cNvPicPr>
            <a:picLocks noChangeAspect="1"/>
          </p:cNvPicPr>
          <p:nvPr/>
        </p:nvPicPr>
        <p:blipFill rotWithShape="1">
          <a:blip r:embed="rId2">
            <a:extLst>
              <a:ext uri="{28A0092B-C50C-407E-A947-70E740481C1C}">
                <a14:useLocalDpi xmlns:a14="http://schemas.microsoft.com/office/drawing/2010/main" val="0"/>
              </a:ext>
            </a:extLst>
          </a:blip>
          <a:srcRect l="1176" t="7680" b="7760"/>
          <a:stretch/>
        </p:blipFill>
        <p:spPr>
          <a:xfrm>
            <a:off x="2663788" y="1904398"/>
            <a:ext cx="3816424" cy="2156653"/>
          </a:xfrm>
          <a:prstGeom prst="rect">
            <a:avLst/>
          </a:prstGeom>
        </p:spPr>
      </p:pic>
    </p:spTree>
    <p:extLst>
      <p:ext uri="{BB962C8B-B14F-4D97-AF65-F5344CB8AC3E}">
        <p14:creationId xmlns:p14="http://schemas.microsoft.com/office/powerpoint/2010/main" val="1073962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1560" y="654363"/>
            <a:ext cx="6805774" cy="1200329"/>
          </a:xfrm>
          <a:prstGeom prst="rect">
            <a:avLst/>
          </a:prstGeom>
          <a:noFill/>
        </p:spPr>
        <p:txBody>
          <a:bodyPr wrap="none" rtlCol="0">
            <a:spAutoFit/>
          </a:bodyPr>
          <a:lstStyle/>
          <a:p>
            <a:r>
              <a:rPr lang="en-US" altLang="ja-JP" sz="2400" b="1" dirty="0">
                <a:latin typeface="+mn-ea"/>
              </a:rPr>
              <a:t>Electrolyte Filling Process</a:t>
            </a:r>
          </a:p>
          <a:p>
            <a:r>
              <a:rPr lang="en-US" altLang="ja-JP" sz="2400" b="1" dirty="0">
                <a:latin typeface="+mn-ea"/>
              </a:rPr>
              <a:t>Stand Alone Explosion Proof Transmitter</a:t>
            </a:r>
          </a:p>
          <a:p>
            <a:r>
              <a:rPr lang="en-US" altLang="ja-JP" sz="2400" b="1" dirty="0">
                <a:latin typeface="+mn-ea"/>
              </a:rPr>
              <a:t>Model</a:t>
            </a:r>
            <a:r>
              <a:rPr lang="ja-JP" altLang="en-US" sz="2400" b="1">
                <a:latin typeface="+mn-ea"/>
              </a:rPr>
              <a:t>：</a:t>
            </a:r>
            <a:r>
              <a:rPr lang="en-US" altLang="ja-JP" sz="2400" b="1" dirty="0">
                <a:latin typeface="+mn-ea"/>
              </a:rPr>
              <a:t>M2A</a:t>
            </a:r>
          </a:p>
        </p:txBody>
      </p:sp>
      <p:sp>
        <p:nvSpPr>
          <p:cNvPr id="4" name="テキスト ボックス 3"/>
          <p:cNvSpPr txBox="1"/>
          <p:nvPr/>
        </p:nvSpPr>
        <p:spPr>
          <a:xfrm>
            <a:off x="3884427" y="2060848"/>
            <a:ext cx="4443896" cy="3293209"/>
          </a:xfrm>
          <a:prstGeom prst="rect">
            <a:avLst/>
          </a:prstGeom>
          <a:noFill/>
        </p:spPr>
        <p:txBody>
          <a:bodyPr wrap="square" rtlCol="0">
            <a:spAutoFit/>
          </a:bodyPr>
          <a:lstStyle/>
          <a:p>
            <a:r>
              <a:rPr lang="en-US" altLang="ja-JP" sz="1600" b="1" dirty="0">
                <a:latin typeface="+mn-ea"/>
              </a:rPr>
              <a:t>Features</a:t>
            </a:r>
          </a:p>
          <a:p>
            <a:pPr marL="285750" indent="-285750">
              <a:buFont typeface="Courier New" panose="02070309020205020404" pitchFamily="49" charset="0"/>
              <a:buChar char="o"/>
            </a:pPr>
            <a:r>
              <a:rPr lang="en-US" altLang="ja-JP" sz="1600" dirty="0"/>
              <a:t>Suitable for use as an explosion proof product even in hydrogen atmospheres</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Operates with or without a controller</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Direct digital readout with OLED display</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2 alarm relays plus fault relay </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Non-intrusive calibration via magnetic wand</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Long-life sensors (3 to 5 years typical)</a:t>
            </a:r>
          </a:p>
        </p:txBody>
      </p:sp>
      <p:pic>
        <p:nvPicPr>
          <p:cNvPr id="11" name="Picture 10">
            <a:extLst>
              <a:ext uri="{FF2B5EF4-FFF2-40B4-BE49-F238E27FC236}">
                <a16:creationId xmlns:a16="http://schemas.microsoft.com/office/drawing/2014/main" id="{7394F8C6-96FD-D54E-A0A4-73513B2AD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1" y="1887464"/>
            <a:ext cx="2551297" cy="3701776"/>
          </a:xfrm>
          <a:prstGeom prst="rect">
            <a:avLst/>
          </a:prstGeom>
        </p:spPr>
      </p:pic>
    </p:spTree>
    <p:extLst>
      <p:ext uri="{BB962C8B-B14F-4D97-AF65-F5344CB8AC3E}">
        <p14:creationId xmlns:p14="http://schemas.microsoft.com/office/powerpoint/2010/main" val="2391672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1560" y="654363"/>
            <a:ext cx="6042744" cy="1200329"/>
          </a:xfrm>
          <a:prstGeom prst="rect">
            <a:avLst/>
          </a:prstGeom>
          <a:noFill/>
        </p:spPr>
        <p:txBody>
          <a:bodyPr wrap="none" rtlCol="0">
            <a:spAutoFit/>
          </a:bodyPr>
          <a:lstStyle/>
          <a:p>
            <a:r>
              <a:rPr lang="en-US" altLang="ja-JP" sz="2400" b="1" dirty="0">
                <a:latin typeface="+mn-ea"/>
              </a:rPr>
              <a:t>Electrolyte Filling Process</a:t>
            </a:r>
          </a:p>
          <a:p>
            <a:r>
              <a:rPr lang="en-US" altLang="ja-JP" sz="2400" b="1" dirty="0">
                <a:latin typeface="+mn-ea"/>
              </a:rPr>
              <a:t>Explosion Proof Sample Draw Pump</a:t>
            </a:r>
          </a:p>
          <a:p>
            <a:r>
              <a:rPr lang="en-US" altLang="ja-JP" sz="2400" b="1" dirty="0">
                <a:latin typeface="+mn-ea"/>
              </a:rPr>
              <a:t>Model:  1017</a:t>
            </a:r>
          </a:p>
        </p:txBody>
      </p:sp>
      <p:sp>
        <p:nvSpPr>
          <p:cNvPr id="4" name="テキスト ボックス 3"/>
          <p:cNvSpPr txBox="1"/>
          <p:nvPr/>
        </p:nvSpPr>
        <p:spPr>
          <a:xfrm>
            <a:off x="3884427" y="2060848"/>
            <a:ext cx="4443896" cy="3539430"/>
          </a:xfrm>
          <a:prstGeom prst="rect">
            <a:avLst/>
          </a:prstGeom>
          <a:noFill/>
        </p:spPr>
        <p:txBody>
          <a:bodyPr wrap="square" rtlCol="0">
            <a:spAutoFit/>
          </a:bodyPr>
          <a:lstStyle/>
          <a:p>
            <a:r>
              <a:rPr lang="en-US" altLang="ja-JP" sz="1600" b="1" dirty="0">
                <a:latin typeface="+mn-ea"/>
              </a:rPr>
              <a:t>Features</a:t>
            </a:r>
          </a:p>
          <a:p>
            <a:pPr marL="285750" indent="-285750">
              <a:buFont typeface="Courier New" panose="02070309020205020404" pitchFamily="49" charset="0"/>
              <a:buChar char="o"/>
            </a:pPr>
            <a:r>
              <a:rPr lang="en-US" altLang="ja-JP" sz="1600" dirty="0"/>
              <a:t>Suitable for use as an explosion proof product with or without sensor</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Sampling range up to 100’</a:t>
            </a:r>
          </a:p>
          <a:p>
            <a:endParaRPr lang="en-US" altLang="ja-JP" sz="1600" dirty="0"/>
          </a:p>
          <a:p>
            <a:pPr marL="285750" indent="-285750">
              <a:buFont typeface="Courier New" panose="02070309020205020404" pitchFamily="49" charset="0"/>
              <a:buChar char="o"/>
            </a:pPr>
            <a:r>
              <a:rPr lang="en-US" altLang="ja-JP" sz="1600" dirty="0"/>
              <a:t>Cast aluminum alloy housing</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Stainless steel inlet and outlet fittings with flame arrestors</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Operates on 24VDC input</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UL certified</a:t>
            </a:r>
          </a:p>
        </p:txBody>
      </p:sp>
      <p:pic>
        <p:nvPicPr>
          <p:cNvPr id="10" name="Picture 9" descr="A close-up of a microscope&#10;&#10;Description automatically generated with low confidence">
            <a:extLst>
              <a:ext uri="{FF2B5EF4-FFF2-40B4-BE49-F238E27FC236}">
                <a16:creationId xmlns:a16="http://schemas.microsoft.com/office/drawing/2014/main" id="{D3EEA607-3E2C-AD44-BE6E-920133655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834" y="1854692"/>
            <a:ext cx="2998394" cy="3789040"/>
          </a:xfrm>
          <a:prstGeom prst="rect">
            <a:avLst/>
          </a:prstGeom>
        </p:spPr>
      </p:pic>
    </p:spTree>
    <p:extLst>
      <p:ext uri="{BB962C8B-B14F-4D97-AF65-F5344CB8AC3E}">
        <p14:creationId xmlns:p14="http://schemas.microsoft.com/office/powerpoint/2010/main" val="2737883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2648" y="658368"/>
            <a:ext cx="4970913" cy="1200329"/>
          </a:xfrm>
          <a:prstGeom prst="rect">
            <a:avLst/>
          </a:prstGeom>
          <a:noFill/>
        </p:spPr>
        <p:txBody>
          <a:bodyPr wrap="none" rtlCol="0">
            <a:spAutoFit/>
          </a:bodyPr>
          <a:lstStyle/>
          <a:p>
            <a:r>
              <a:rPr lang="en-US" altLang="ja-JP" sz="2400" b="1" dirty="0"/>
              <a:t>Testing Process</a:t>
            </a:r>
          </a:p>
          <a:p>
            <a:r>
              <a:rPr lang="en-US" altLang="ja-JP" sz="2400" b="1" dirty="0"/>
              <a:t>Smart Transmitter / Gas Detector</a:t>
            </a:r>
          </a:p>
          <a:p>
            <a:r>
              <a:rPr lang="en-US" altLang="ja-JP" sz="2400" b="1" dirty="0"/>
              <a:t>Model</a:t>
            </a:r>
            <a:r>
              <a:rPr lang="ja-JP" altLang="en-US" sz="2400" b="1" dirty="0"/>
              <a:t>：</a:t>
            </a:r>
            <a:r>
              <a:rPr lang="en-US" altLang="ja-JP" sz="2400" b="1" dirty="0"/>
              <a:t>GD-70D</a:t>
            </a:r>
            <a:endParaRPr lang="ja-JP" altLang="en-US" sz="2400" b="1" dirty="0"/>
          </a:p>
        </p:txBody>
      </p:sp>
      <p:sp>
        <p:nvSpPr>
          <p:cNvPr id="4" name="テキスト ボックス 3"/>
          <p:cNvSpPr txBox="1"/>
          <p:nvPr/>
        </p:nvSpPr>
        <p:spPr>
          <a:xfrm>
            <a:off x="3159034" y="1816644"/>
            <a:ext cx="5436865" cy="3785652"/>
          </a:xfrm>
          <a:prstGeom prst="rect">
            <a:avLst/>
          </a:prstGeom>
          <a:noFill/>
        </p:spPr>
        <p:txBody>
          <a:bodyPr wrap="square" rtlCol="0">
            <a:spAutoFit/>
          </a:bodyPr>
          <a:lstStyle/>
          <a:p>
            <a:r>
              <a:rPr lang="en-US" altLang="ja-JP" b="1" dirty="0">
                <a:latin typeface="+mn-ea"/>
              </a:rPr>
              <a:t>Features</a:t>
            </a:r>
            <a:endParaRPr kumimoji="1" lang="en-US" altLang="ja-JP" b="1" dirty="0">
              <a:latin typeface="+mn-ea"/>
            </a:endParaRPr>
          </a:p>
          <a:p>
            <a:pPr marL="285750" indent="-285750">
              <a:buFont typeface="Courier New" panose="02070309020205020404" pitchFamily="49" charset="0"/>
              <a:buChar char="o"/>
            </a:pPr>
            <a:r>
              <a:rPr lang="en-US" altLang="ja-JP" sz="1600" dirty="0"/>
              <a:t>A universal design with interchangeable smart sensor technology. The main unit is shared.</a:t>
            </a:r>
          </a:p>
          <a:p>
            <a:pPr marL="285750" indent="-285750">
              <a:buFont typeface="Courier New" panose="02070309020205020404" pitchFamily="49" charset="0"/>
              <a:buChar char="o"/>
            </a:pPr>
            <a:endParaRPr lang="en-US" altLang="ja-JP" sz="1400" dirty="0"/>
          </a:p>
          <a:p>
            <a:pPr marL="285750" indent="-285750">
              <a:buFont typeface="Courier New" panose="02070309020205020404" pitchFamily="49" charset="0"/>
              <a:buChar char="o"/>
            </a:pPr>
            <a:r>
              <a:rPr lang="en-US" altLang="ja-JP" sz="1600" dirty="0"/>
              <a:t>Front access, no tools required for easy replacement of sensor &amp; pump</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Plug and play smart sensors retain calibration and sensor data</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2 alarm relays plus fault relay</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UL61010-1:2012 R7.19 certified by TUV </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endParaRPr lang="en-US" altLang="ja-JP" sz="1600" dirty="0"/>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9592" y="1988840"/>
            <a:ext cx="2135461" cy="3606362"/>
          </a:xfrm>
          <a:prstGeom prst="rect">
            <a:avLst/>
          </a:prstGeom>
        </p:spPr>
      </p:pic>
    </p:spTree>
    <p:extLst>
      <p:ext uri="{BB962C8B-B14F-4D97-AF65-F5344CB8AC3E}">
        <p14:creationId xmlns:p14="http://schemas.microsoft.com/office/powerpoint/2010/main" val="484115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1900449" y="2743200"/>
            <a:ext cx="6829177" cy="707886"/>
          </a:xfrm>
          <a:prstGeom prst="rect">
            <a:avLst/>
          </a:prstGeom>
          <a:noFill/>
        </p:spPr>
        <p:txBody>
          <a:bodyPr wrap="none" rtlCol="0">
            <a:spAutoFit/>
          </a:bodyPr>
          <a:lstStyle/>
          <a:p>
            <a:pPr algn="r"/>
            <a:r>
              <a:rPr kumimoji="1" lang="en-US" altLang="ja-JP" sz="4000" b="1" dirty="0"/>
              <a:t>Personal Portable Solutions</a:t>
            </a:r>
            <a:endParaRPr kumimoji="1" lang="ja-JP" altLang="en-US" sz="4000" b="1" dirty="0"/>
          </a:p>
        </p:txBody>
      </p:sp>
    </p:spTree>
    <p:extLst>
      <p:ext uri="{BB962C8B-B14F-4D97-AF65-F5344CB8AC3E}">
        <p14:creationId xmlns:p14="http://schemas.microsoft.com/office/powerpoint/2010/main" val="2313099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2648" y="658368"/>
            <a:ext cx="7318670" cy="1200329"/>
          </a:xfrm>
          <a:prstGeom prst="rect">
            <a:avLst/>
          </a:prstGeom>
          <a:noFill/>
        </p:spPr>
        <p:txBody>
          <a:bodyPr wrap="none" rtlCol="0">
            <a:spAutoFit/>
          </a:bodyPr>
          <a:lstStyle/>
          <a:p>
            <a:r>
              <a:rPr kumimoji="1" lang="en-US" altLang="ja-JP" sz="2400" b="1" dirty="0"/>
              <a:t>Personal Safety | Confined Space | VOC Detection</a:t>
            </a:r>
          </a:p>
          <a:p>
            <a:r>
              <a:rPr kumimoji="1" lang="en-US" altLang="ja-JP" sz="2400" b="1" dirty="0"/>
              <a:t>Portable Gas Monitors</a:t>
            </a:r>
          </a:p>
          <a:p>
            <a:r>
              <a:rPr lang="en-US" altLang="ja-JP" sz="2400" b="1" dirty="0"/>
              <a:t>Model</a:t>
            </a:r>
            <a:r>
              <a:rPr lang="ja-JP" altLang="en-US" sz="2400" b="1"/>
              <a:t>：</a:t>
            </a:r>
            <a:r>
              <a:rPr lang="en-US" altLang="ja-JP" sz="2400" b="1" dirty="0"/>
              <a:t>GX-3R  |  GX-3R Pro  |  GX-6000  |  EAGLE</a:t>
            </a:r>
            <a:endParaRPr kumimoji="1" lang="ja-JP" altLang="en-US" sz="2400" b="1" dirty="0"/>
          </a:p>
        </p:txBody>
      </p:sp>
      <p:sp>
        <p:nvSpPr>
          <p:cNvPr id="4" name="テキスト ボックス 3"/>
          <p:cNvSpPr txBox="1"/>
          <p:nvPr/>
        </p:nvSpPr>
        <p:spPr>
          <a:xfrm>
            <a:off x="502948" y="3781059"/>
            <a:ext cx="1838583" cy="954107"/>
          </a:xfrm>
          <a:prstGeom prst="rect">
            <a:avLst/>
          </a:prstGeom>
          <a:noFill/>
        </p:spPr>
        <p:txBody>
          <a:bodyPr wrap="square" rtlCol="0">
            <a:spAutoFit/>
          </a:bodyPr>
          <a:lstStyle/>
          <a:p>
            <a:pPr algn="ctr"/>
            <a:r>
              <a:rPr lang="en-US" altLang="ja-JP" sz="1200" b="1" dirty="0">
                <a:latin typeface="+mn-ea"/>
              </a:rPr>
              <a:t>GX-3R</a:t>
            </a:r>
          </a:p>
          <a:p>
            <a:pPr marL="171450" indent="-171450">
              <a:buFont typeface="Courier New" panose="02070309020205020404" pitchFamily="49" charset="0"/>
              <a:buChar char="o"/>
            </a:pPr>
            <a:r>
              <a:rPr lang="en-US" altLang="ja-JP" sz="1100" dirty="0">
                <a:latin typeface="+mn-ea"/>
              </a:rPr>
              <a:t>Smallest confined space monitor</a:t>
            </a:r>
          </a:p>
          <a:p>
            <a:pPr marL="171450" indent="-171450">
              <a:buFont typeface="Courier New" panose="02070309020205020404" pitchFamily="49" charset="0"/>
              <a:buChar char="o"/>
            </a:pPr>
            <a:r>
              <a:rPr lang="en-US" altLang="ja-JP" sz="1100" dirty="0">
                <a:latin typeface="+mn-ea"/>
              </a:rPr>
              <a:t>25 hours of operation</a:t>
            </a:r>
          </a:p>
          <a:p>
            <a:pPr marL="171450" indent="-171450">
              <a:buFont typeface="Courier New" panose="02070309020205020404" pitchFamily="49" charset="0"/>
              <a:buChar char="o"/>
            </a:pPr>
            <a:r>
              <a:rPr lang="en-US" altLang="ja-JP" sz="1100" dirty="0">
                <a:latin typeface="+mn-ea"/>
              </a:rPr>
              <a:t>3-year warranty</a:t>
            </a:r>
            <a:endParaRPr lang="en-US" altLang="ja-JP" sz="1050" dirty="0">
              <a:latin typeface="+mn-ea"/>
            </a:endParaRPr>
          </a:p>
        </p:txBody>
      </p:sp>
      <p:sp>
        <p:nvSpPr>
          <p:cNvPr id="8" name="テキスト ボックス 3">
            <a:extLst>
              <a:ext uri="{FF2B5EF4-FFF2-40B4-BE49-F238E27FC236}">
                <a16:creationId xmlns:a16="http://schemas.microsoft.com/office/drawing/2014/main" id="{597EED5D-424B-CE40-883B-36231A2CA518}"/>
              </a:ext>
            </a:extLst>
          </p:cNvPr>
          <p:cNvSpPr txBox="1"/>
          <p:nvPr/>
        </p:nvSpPr>
        <p:spPr>
          <a:xfrm>
            <a:off x="2485151" y="3781059"/>
            <a:ext cx="2008351" cy="1577355"/>
          </a:xfrm>
          <a:prstGeom prst="rect">
            <a:avLst/>
          </a:prstGeom>
          <a:noFill/>
        </p:spPr>
        <p:txBody>
          <a:bodyPr wrap="square" rtlCol="0">
            <a:spAutoFit/>
          </a:bodyPr>
          <a:lstStyle/>
          <a:p>
            <a:pPr algn="ctr"/>
            <a:r>
              <a:rPr lang="en-US" altLang="ja-JP" sz="1200" b="1" dirty="0">
                <a:latin typeface="+mn-ea"/>
              </a:rPr>
              <a:t>GX-3R Pro</a:t>
            </a:r>
          </a:p>
          <a:p>
            <a:pPr marL="171450" indent="-171450">
              <a:buFont typeface="Courier New" panose="02070309020205020404" pitchFamily="49" charset="0"/>
              <a:buChar char="o"/>
            </a:pPr>
            <a:r>
              <a:rPr lang="en-US" altLang="ja-JP" sz="1100" dirty="0">
                <a:latin typeface="+mn-ea"/>
              </a:rPr>
              <a:t>Smallest 5 gas monitor</a:t>
            </a:r>
          </a:p>
          <a:p>
            <a:pPr marL="171450" indent="-171450">
              <a:buFont typeface="Courier New" panose="02070309020205020404" pitchFamily="49" charset="0"/>
              <a:buChar char="o"/>
            </a:pPr>
            <a:r>
              <a:rPr lang="en-US" altLang="ja-JP" sz="1050" dirty="0">
                <a:latin typeface="+mn-ea"/>
              </a:rPr>
              <a:t>Bluetooth alarm notifications</a:t>
            </a:r>
          </a:p>
          <a:p>
            <a:pPr marL="171450" indent="-171450">
              <a:buFont typeface="Courier New" panose="02070309020205020404" pitchFamily="49" charset="0"/>
              <a:buChar char="o"/>
            </a:pPr>
            <a:r>
              <a:rPr lang="en-US" altLang="ja-JP" sz="1050" dirty="0">
                <a:latin typeface="+mn-ea"/>
              </a:rPr>
              <a:t>Panic Alarm</a:t>
            </a:r>
          </a:p>
          <a:p>
            <a:pPr marL="171450" indent="-171450">
              <a:buFont typeface="Courier New" panose="02070309020205020404" pitchFamily="49" charset="0"/>
              <a:buChar char="o"/>
            </a:pPr>
            <a:r>
              <a:rPr lang="en-US" altLang="ja-JP" sz="1050" dirty="0">
                <a:latin typeface="+mn-ea"/>
              </a:rPr>
              <a:t>Man-down Alarm</a:t>
            </a:r>
          </a:p>
          <a:p>
            <a:pPr marL="171450" indent="-171450">
              <a:buFont typeface="Courier New" panose="02070309020205020404" pitchFamily="49" charset="0"/>
              <a:buChar char="o"/>
            </a:pPr>
            <a:r>
              <a:rPr lang="en-US" altLang="ja-JP" sz="1050" dirty="0">
                <a:latin typeface="+mn-ea"/>
              </a:rPr>
              <a:t>Toxics/IR Sensors: HCN, NH3, NO2, PH3, SO2, and CO2</a:t>
            </a:r>
          </a:p>
        </p:txBody>
      </p:sp>
      <p:pic>
        <p:nvPicPr>
          <p:cNvPr id="7" name="図 4">
            <a:extLst>
              <a:ext uri="{FF2B5EF4-FFF2-40B4-BE49-F238E27FC236}">
                <a16:creationId xmlns:a16="http://schemas.microsoft.com/office/drawing/2014/main" id="{07624C81-C5C1-6C42-AED6-79F50A7FF8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91072" y="1807419"/>
            <a:ext cx="772543" cy="2430791"/>
          </a:xfrm>
          <a:prstGeom prst="rect">
            <a:avLst/>
          </a:prstGeom>
        </p:spPr>
      </p:pic>
      <p:sp>
        <p:nvSpPr>
          <p:cNvPr id="9" name="テキスト ボックス 3">
            <a:extLst>
              <a:ext uri="{FF2B5EF4-FFF2-40B4-BE49-F238E27FC236}">
                <a16:creationId xmlns:a16="http://schemas.microsoft.com/office/drawing/2014/main" id="{674ACF79-D8E8-B341-8A37-6A0D617010A7}"/>
              </a:ext>
            </a:extLst>
          </p:cNvPr>
          <p:cNvSpPr txBox="1"/>
          <p:nvPr/>
        </p:nvSpPr>
        <p:spPr>
          <a:xfrm>
            <a:off x="4573168" y="4345779"/>
            <a:ext cx="2008351" cy="938719"/>
          </a:xfrm>
          <a:prstGeom prst="rect">
            <a:avLst/>
          </a:prstGeom>
          <a:noFill/>
        </p:spPr>
        <p:txBody>
          <a:bodyPr wrap="square" rtlCol="0">
            <a:spAutoFit/>
          </a:bodyPr>
          <a:lstStyle/>
          <a:p>
            <a:pPr algn="ctr"/>
            <a:r>
              <a:rPr lang="en-US" altLang="ja-JP" sz="1200" b="1" dirty="0">
                <a:latin typeface="+mn-ea"/>
              </a:rPr>
              <a:t>GX-6000</a:t>
            </a:r>
          </a:p>
          <a:p>
            <a:pPr marL="171450" indent="-171450">
              <a:buFont typeface="Courier New" panose="02070309020205020404" pitchFamily="49" charset="0"/>
              <a:buChar char="o"/>
            </a:pPr>
            <a:r>
              <a:rPr lang="en-US" altLang="ja-JP" sz="1100" dirty="0">
                <a:latin typeface="+mn-ea"/>
              </a:rPr>
              <a:t>6 gas sample draw with smart sensors</a:t>
            </a:r>
          </a:p>
          <a:p>
            <a:pPr marL="171450" indent="-171450">
              <a:buFont typeface="Courier New" panose="02070309020205020404" pitchFamily="49" charset="0"/>
              <a:buChar char="o"/>
            </a:pPr>
            <a:r>
              <a:rPr lang="en-US" altLang="ja-JP" sz="1050" dirty="0">
                <a:latin typeface="+mn-ea"/>
              </a:rPr>
              <a:t>4 PID sensor options</a:t>
            </a:r>
          </a:p>
          <a:p>
            <a:pPr marL="171450" indent="-171450">
              <a:buFont typeface="Courier New" panose="02070309020205020404" pitchFamily="49" charset="0"/>
              <a:buChar char="o"/>
            </a:pPr>
            <a:r>
              <a:rPr lang="en-US" altLang="ja-JP" sz="1050" dirty="0">
                <a:latin typeface="+mn-ea"/>
              </a:rPr>
              <a:t>5 operating modes</a:t>
            </a:r>
          </a:p>
        </p:txBody>
      </p:sp>
      <p:pic>
        <p:nvPicPr>
          <p:cNvPr id="14" name="Picture 13" descr="Graphical user interface&#10;&#10;Description automatically generated">
            <a:extLst>
              <a:ext uri="{FF2B5EF4-FFF2-40B4-BE49-F238E27FC236}">
                <a16:creationId xmlns:a16="http://schemas.microsoft.com/office/drawing/2014/main" id="{F08E47F6-DF07-254D-8B90-0C66B76BB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1633" y="2516182"/>
            <a:ext cx="1295387" cy="1154334"/>
          </a:xfrm>
          <a:prstGeom prst="rect">
            <a:avLst/>
          </a:prstGeom>
        </p:spPr>
      </p:pic>
      <p:pic>
        <p:nvPicPr>
          <p:cNvPr id="16" name="Picture 15" descr="Graphical user interface&#10;&#10;Description automatically generated">
            <a:extLst>
              <a:ext uri="{FF2B5EF4-FFF2-40B4-BE49-F238E27FC236}">
                <a16:creationId xmlns:a16="http://schemas.microsoft.com/office/drawing/2014/main" id="{0E44CAD2-47D0-3449-91C2-727124A9FD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772" y="2521679"/>
            <a:ext cx="1048935" cy="1143339"/>
          </a:xfrm>
          <a:prstGeom prst="rect">
            <a:avLst/>
          </a:prstGeom>
        </p:spPr>
      </p:pic>
      <p:pic>
        <p:nvPicPr>
          <p:cNvPr id="18" name="Picture 17" descr="A person wearing a helmet&#10;&#10;Description automatically generated with low confidence">
            <a:extLst>
              <a:ext uri="{FF2B5EF4-FFF2-40B4-BE49-F238E27FC236}">
                <a16:creationId xmlns:a16="http://schemas.microsoft.com/office/drawing/2014/main" id="{328466E3-93A2-2947-B686-D3CF741C66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022" y="4786144"/>
            <a:ext cx="1632151" cy="1604487"/>
          </a:xfrm>
          <a:prstGeom prst="rect">
            <a:avLst/>
          </a:prstGeom>
        </p:spPr>
      </p:pic>
      <p:sp>
        <p:nvSpPr>
          <p:cNvPr id="19" name="テキスト ボックス 3">
            <a:extLst>
              <a:ext uri="{FF2B5EF4-FFF2-40B4-BE49-F238E27FC236}">
                <a16:creationId xmlns:a16="http://schemas.microsoft.com/office/drawing/2014/main" id="{413F9ECC-3A18-2D49-A9FE-6812BA133739}"/>
              </a:ext>
            </a:extLst>
          </p:cNvPr>
          <p:cNvSpPr txBox="1"/>
          <p:nvPr/>
        </p:nvSpPr>
        <p:spPr>
          <a:xfrm>
            <a:off x="1946707" y="6179999"/>
            <a:ext cx="1802096" cy="261610"/>
          </a:xfrm>
          <a:prstGeom prst="rect">
            <a:avLst/>
          </a:prstGeom>
          <a:noFill/>
        </p:spPr>
        <p:txBody>
          <a:bodyPr wrap="none" rtlCol="0">
            <a:spAutoFit/>
          </a:bodyPr>
          <a:lstStyle/>
          <a:p>
            <a:r>
              <a:rPr lang="en-US" altLang="ja-JP" sz="1100" dirty="0">
                <a:latin typeface="+mn-ea"/>
              </a:rPr>
              <a:t>Breathing Zone Monitor</a:t>
            </a:r>
            <a:endParaRPr lang="en-US" altLang="ja-JP" sz="1050" dirty="0">
              <a:latin typeface="+mn-ea"/>
            </a:endParaRPr>
          </a:p>
        </p:txBody>
      </p:sp>
      <p:pic>
        <p:nvPicPr>
          <p:cNvPr id="6" name="Picture 5">
            <a:extLst>
              <a:ext uri="{FF2B5EF4-FFF2-40B4-BE49-F238E27FC236}">
                <a16:creationId xmlns:a16="http://schemas.microsoft.com/office/drawing/2014/main" id="{6ED21A8D-7C3C-8F40-8889-59808D044F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7489" y="1928586"/>
            <a:ext cx="2371108" cy="2329527"/>
          </a:xfrm>
          <a:prstGeom prst="rect">
            <a:avLst/>
          </a:prstGeom>
        </p:spPr>
      </p:pic>
      <p:sp>
        <p:nvSpPr>
          <p:cNvPr id="15" name="テキスト ボックス 3">
            <a:extLst>
              <a:ext uri="{FF2B5EF4-FFF2-40B4-BE49-F238E27FC236}">
                <a16:creationId xmlns:a16="http://schemas.microsoft.com/office/drawing/2014/main" id="{E29E3A4E-EE66-1C4D-B175-3794BF0DF275}"/>
              </a:ext>
            </a:extLst>
          </p:cNvPr>
          <p:cNvSpPr txBox="1"/>
          <p:nvPr/>
        </p:nvSpPr>
        <p:spPr>
          <a:xfrm>
            <a:off x="6661185" y="4345779"/>
            <a:ext cx="2008351" cy="1123384"/>
          </a:xfrm>
          <a:prstGeom prst="rect">
            <a:avLst/>
          </a:prstGeom>
          <a:noFill/>
        </p:spPr>
        <p:txBody>
          <a:bodyPr wrap="square" rtlCol="0">
            <a:spAutoFit/>
          </a:bodyPr>
          <a:lstStyle/>
          <a:p>
            <a:pPr algn="ctr"/>
            <a:r>
              <a:rPr lang="en-US" altLang="ja-JP" sz="1200" b="1" dirty="0">
                <a:latin typeface="+mn-ea"/>
              </a:rPr>
              <a:t>EAGLE</a:t>
            </a:r>
          </a:p>
          <a:p>
            <a:pPr marL="171450" indent="-171450">
              <a:buFont typeface="Courier New" panose="02070309020205020404" pitchFamily="49" charset="0"/>
              <a:buChar char="o"/>
            </a:pPr>
            <a:r>
              <a:rPr lang="en-US" altLang="ja-JP" sz="1100" dirty="0">
                <a:latin typeface="+mn-ea"/>
              </a:rPr>
              <a:t>6 gas sample draw </a:t>
            </a:r>
          </a:p>
          <a:p>
            <a:pPr marL="171450" indent="-171450">
              <a:buFont typeface="Courier New" panose="02070309020205020404" pitchFamily="49" charset="0"/>
              <a:buChar char="o"/>
            </a:pPr>
            <a:r>
              <a:rPr lang="en-US" altLang="ja-JP" sz="1100" dirty="0">
                <a:latin typeface="+mn-ea"/>
              </a:rPr>
              <a:t>Over 400 configurations including LEL / O2 / HF </a:t>
            </a:r>
          </a:p>
          <a:p>
            <a:pPr marL="171450" indent="-171450">
              <a:buFont typeface="Courier New" panose="02070309020205020404" pitchFamily="49" charset="0"/>
              <a:buChar char="o"/>
            </a:pPr>
            <a:r>
              <a:rPr lang="en-US" altLang="ja-JP" sz="1100" dirty="0">
                <a:latin typeface="+mn-ea"/>
              </a:rPr>
              <a:t>PPM/LEL combustible detection ranges</a:t>
            </a:r>
            <a:endParaRPr lang="en-US" altLang="ja-JP" sz="1050" dirty="0">
              <a:latin typeface="+mn-ea"/>
            </a:endParaRPr>
          </a:p>
        </p:txBody>
      </p:sp>
    </p:spTree>
    <p:extLst>
      <p:ext uri="{BB962C8B-B14F-4D97-AF65-F5344CB8AC3E}">
        <p14:creationId xmlns:p14="http://schemas.microsoft.com/office/powerpoint/2010/main" val="2764461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73910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a:ea typeface="メイリオ"/>
        <a:cs typeface=""/>
      </a:majorFont>
      <a:minorFont>
        <a:latin typeface="Segoe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20326</TotalTime>
  <Words>1406</Words>
  <Application>Microsoft Macintosh PowerPoint</Application>
  <PresentationFormat>On-screen Show (4:3)</PresentationFormat>
  <Paragraphs>367</Paragraphs>
  <Slides>32</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Arial Unicode MS</vt:lpstr>
      <vt:lpstr>メイリオ</vt:lpstr>
      <vt:lpstr>Meiryo UI</vt:lpstr>
      <vt:lpstr>游ゴシック</vt:lpstr>
      <vt:lpstr>Arial</vt:lpstr>
      <vt:lpstr>Avenir Light</vt:lpstr>
      <vt:lpstr>Century Gothic</vt:lpstr>
      <vt:lpstr>Courier New</vt:lpstr>
      <vt:lpstr>Myriad Pro</vt:lpstr>
      <vt:lpstr>Segoe UI</vt:lpstr>
      <vt:lpstr>Office ​​テーマ</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理研計器株式会社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長友　崇</dc:creator>
  <cp:lastModifiedBy>Mike Johnson</cp:lastModifiedBy>
  <cp:revision>526</cp:revision>
  <cp:lastPrinted>2019-12-09T01:01:22Z</cp:lastPrinted>
  <dcterms:created xsi:type="dcterms:W3CDTF">2017-06-07T01:32:35Z</dcterms:created>
  <dcterms:modified xsi:type="dcterms:W3CDTF">2022-10-13T23:36:24Z</dcterms:modified>
</cp:coreProperties>
</file>