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4" r:id="rId2"/>
  </p:sldMasterIdLst>
  <p:notesMasterIdLst>
    <p:notesMasterId r:id="rId16"/>
  </p:notesMasterIdLst>
  <p:handoutMasterIdLst>
    <p:handoutMasterId r:id="rId17"/>
  </p:handoutMasterIdLst>
  <p:sldIdLst>
    <p:sldId id="259" r:id="rId3"/>
    <p:sldId id="260" r:id="rId4"/>
    <p:sldId id="258" r:id="rId5"/>
    <p:sldId id="372" r:id="rId6"/>
    <p:sldId id="374" r:id="rId7"/>
    <p:sldId id="375" r:id="rId8"/>
    <p:sldId id="373" r:id="rId9"/>
    <p:sldId id="371" r:id="rId10"/>
    <p:sldId id="370" r:id="rId11"/>
    <p:sldId id="281" r:id="rId12"/>
    <p:sldId id="284" r:id="rId13"/>
    <p:sldId id="303" r:id="rId14"/>
    <p:sldId id="362" r:id="rId15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>
          <p15:clr>
            <a:srgbClr val="A4A3A4"/>
          </p15:clr>
        </p15:guide>
        <p15:guide id="2" pos="32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8"/>
    <p:restoredTop sz="94645"/>
  </p:normalViewPr>
  <p:slideViewPr>
    <p:cSldViewPr snapToGrid="0">
      <p:cViewPr varScale="1">
        <p:scale>
          <a:sx n="138" d="100"/>
          <a:sy n="138" d="100"/>
        </p:scale>
        <p:origin x="2000" y="184"/>
      </p:cViewPr>
      <p:guideLst>
        <p:guide orient="horz" pos="2189"/>
        <p:guide pos="32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EFEEC-90CD-304A-B421-B2B8AB451AD0}" type="datetimeFigureOut">
              <a:rPr lang="en-US" smtClean="0"/>
              <a:t>12/6/21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926B0-0506-224D-82E7-BA3632D4EE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64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506DC-D335-A341-9AF5-3FCDC756444F}" type="datetimeFigureOut">
              <a:rPr lang="en-US" smtClean="0"/>
              <a:t>12/6/21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650F0-0F22-4F47-8863-046EDC2DD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9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5650F0-0F22-4F47-8863-046EDC2DD9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26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991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237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8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79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163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algn="ctr">
              <a:spcBef>
                <a:spcPct val="0"/>
              </a:spcBef>
            </a:pPr>
            <a:endParaRPr kumimoji="0" lang="en-US" sz="1400">
              <a:latin typeface="Helvetica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76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36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21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19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43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7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61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146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402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863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625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78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9C208-78B8-204B-844E-CF69B0C0089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9968D-C1B6-CB4A-9E60-0B1EB4006758}" type="slidenum">
              <a:rPr lang="en-US" smtClean="0"/>
              <a:t>‹#›</a:t>
            </a:fld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2" y="26376"/>
            <a:ext cx="749056" cy="72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B385B-0D27-6A45-98A7-6871CF21D86B}" type="datetimeFigureOut">
              <a:rPr lang="en-US" smtClean="0"/>
              <a:t>12/6/21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83D6-B476-AF46-9A5F-BB62D7006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34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9"/>
          <p:cNvSpPr>
            <a:spLocks noChangeArrowheads="1"/>
          </p:cNvSpPr>
          <p:nvPr/>
        </p:nvSpPr>
        <p:spPr bwMode="auto">
          <a:xfrm>
            <a:off x="834179" y="264047"/>
            <a:ext cx="7772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dirty="0">
                <a:latin typeface="Arial Black" panose="020B0604020202020204" pitchFamily="34" charset="0"/>
                <a:cs typeface="Arial Black" panose="020B0604020202020204" pitchFamily="34" charset="0"/>
              </a:rPr>
              <a:t>Beacon 3200 Model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F93BCE-448D-F54F-AF1B-0FC9B6385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029" y="1055803"/>
            <a:ext cx="5233941" cy="5802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446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Interior Detail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35F09C-2402-5440-BCC4-2B129B3E8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015" y="1172248"/>
            <a:ext cx="4201969" cy="560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4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Component Detail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7560D5-49BF-9D4E-900A-B0940B3EE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4899"/>
            <a:ext cx="9144000" cy="514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1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621" y="1600906"/>
            <a:ext cx="7772400" cy="67627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b="1" dirty="0"/>
              <a:t>Questions?</a:t>
            </a:r>
          </a:p>
        </p:txBody>
      </p:sp>
      <p:pic>
        <p:nvPicPr>
          <p:cNvPr id="5" name="Picture 4" descr="question-mark-gu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869" y="2445630"/>
            <a:ext cx="3426450" cy="29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9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4C59C1-D99D-2444-B26A-6079B1A181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386" y="2016323"/>
            <a:ext cx="2183228" cy="282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2" y="1600202"/>
            <a:ext cx="3946553" cy="3565687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Petrochemical plants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Water &amp; wastewater treatment plants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Gas, telephone, &amp; electric utilities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Steel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770438" y="4097870"/>
            <a:ext cx="3946553" cy="237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Refineries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Pulp &amp; paper mills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Parking garages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Industrial plants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F4B97C-5FB0-9840-8CDC-8DC12277B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232" y="1600202"/>
            <a:ext cx="4483143" cy="22753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23A4CE-2448-3846-B48D-59C8C900B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737" y="4262699"/>
            <a:ext cx="4067263" cy="244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3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8 Sensor / Relay Modules</a:t>
            </a:r>
          </a:p>
        </p:txBody>
      </p:sp>
      <p:sp>
        <p:nvSpPr>
          <p:cNvPr id="12" name="Text Placeholder 11"/>
          <p:cNvSpPr txBox="1">
            <a:spLocks noGrp="1"/>
          </p:cNvSpPr>
          <p:nvPr>
            <p:ph type="body" sz="half" idx="1"/>
          </p:nvPr>
        </p:nvSpPr>
        <p:spPr>
          <a:xfrm>
            <a:off x="406400" y="4773224"/>
            <a:ext cx="8627533" cy="155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8 card slots for sensors (4 channels per card) or relays (8 relays per card)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Maximum 32 channels (but no relay cards in this case)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Examples of sensor/relay combos:</a:t>
            </a:r>
          </a:p>
          <a:p>
            <a:pPr marL="685800" lvl="1"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 sensors cards (16 channels), 4 relay cards (32 relays)</a:t>
            </a:r>
          </a:p>
          <a:p>
            <a:pPr marL="685800" lvl="1">
              <a:buFont typeface="Courier New" panose="02070309020205020404" pitchFamily="49" charset="0"/>
              <a:buChar char="o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 common relays</a:t>
            </a:r>
          </a:p>
        </p:txBody>
      </p:sp>
      <p:pic>
        <p:nvPicPr>
          <p:cNvPr id="6" name="Picture 5" descr="20181211_110750.jpg">
            <a:extLst>
              <a:ext uri="{FF2B5EF4-FFF2-40B4-BE49-F238E27FC236}">
                <a16:creationId xmlns:a16="http://schemas.microsoft.com/office/drawing/2014/main" id="{63AF80ED-EFA3-104C-991E-66D400C2F6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067" y="1329210"/>
            <a:ext cx="5620972" cy="3161797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05F686D9-B73B-0849-AA24-60E255CED398}"/>
              </a:ext>
            </a:extLst>
          </p:cNvPr>
          <p:cNvSpPr txBox="1"/>
          <p:nvPr/>
        </p:nvSpPr>
        <p:spPr>
          <a:xfrm>
            <a:off x="1347408" y="999920"/>
            <a:ext cx="3113697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Sensor card installed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FDDA000-06F1-144A-A953-43DAE677BCFA}"/>
              </a:ext>
            </a:extLst>
          </p:cNvPr>
          <p:cNvCxnSpPr>
            <a:cxnSpLocks/>
          </p:cNvCxnSpPr>
          <p:nvPr/>
        </p:nvCxnSpPr>
        <p:spPr>
          <a:xfrm>
            <a:off x="2404533" y="1268137"/>
            <a:ext cx="1056297" cy="103592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2">
            <a:extLst>
              <a:ext uri="{FF2B5EF4-FFF2-40B4-BE49-F238E27FC236}">
                <a16:creationId xmlns:a16="http://schemas.microsoft.com/office/drawing/2014/main" id="{449073E6-C0C0-3B4D-A547-C9DCE38B06E1}"/>
              </a:ext>
            </a:extLst>
          </p:cNvPr>
          <p:cNvSpPr txBox="1"/>
          <p:nvPr/>
        </p:nvSpPr>
        <p:spPr>
          <a:xfrm>
            <a:off x="5873401" y="4465447"/>
            <a:ext cx="1747594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Relay card installed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AC39600-1C6C-9F4C-9FAE-B4A3B9043AF0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3816003" y="3385763"/>
            <a:ext cx="2057398" cy="1233573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00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Touchscreen Display</a:t>
            </a:r>
          </a:p>
        </p:txBody>
      </p:sp>
      <p:sp>
        <p:nvSpPr>
          <p:cNvPr id="12" name="Text Placeholder 11"/>
          <p:cNvSpPr txBox="1">
            <a:spLocks noGrp="1"/>
          </p:cNvSpPr>
          <p:nvPr>
            <p:ph type="body" sz="half" idx="1"/>
          </p:nvPr>
        </p:nvSpPr>
        <p:spPr>
          <a:xfrm>
            <a:off x="931333" y="5432450"/>
            <a:ext cx="725454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Control up to 32 gas monitoring channels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7” Color touchscreen display of all 32 channels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Accepts LEL / O2 / CO2 / toxic direct connect sensors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70A721-F928-AB41-846D-532AE9A75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743" y="1327868"/>
            <a:ext cx="6705727" cy="399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0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Touchscreen Display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8F4745-AED4-3F47-91C1-4154C5E9EE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43056" y="1244033"/>
            <a:ext cx="7257888" cy="436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Touchscreen Display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C49F90-CC0D-7F46-B906-B2CF3A819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544" y="1242851"/>
            <a:ext cx="7296912" cy="437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1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Enclosure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Placeholder 11"/>
              <p:cNvSpPr txBox="1">
                <a:spLocks noGrp="1"/>
              </p:cNvSpPr>
              <p:nvPr>
                <p:ph type="body" sz="half" idx="1"/>
              </p:nvPr>
            </p:nvSpPr>
            <p:spPr>
              <a:xfrm>
                <a:off x="711200" y="1070423"/>
                <a:ext cx="7254549" cy="33916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NEMA 4 X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9 Conduit wiring hubs, ¾” NPT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Power options – 115 VAC / 220 VAC / 24VDC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Operating temperature -40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F to 122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°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</a:p>
              <a:p>
                <a:pPr marL="285750" indent="-285750">
                  <a:buFont typeface="Arial"/>
                  <a:buChar char="•"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400050" lvl="1" indent="0">
                  <a:buNone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Optional Accessories </a:t>
                </a:r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Battery backup assembly</a:t>
                </a:r>
              </a:p>
              <a:p>
                <a:pPr lvl="1">
                  <a:buFont typeface="Courier New" panose="02070309020205020404" pitchFamily="49" charset="0"/>
                  <a:buChar char="o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Strobe light</a:t>
                </a:r>
              </a:p>
              <a:p>
                <a:pPr marL="0" indent="0">
                  <a:buNone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/>
                  <a:buChar char="•"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 Placeholder 11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711200" y="1070423"/>
                <a:ext cx="7254549" cy="3391698"/>
              </a:xfrm>
              <a:prstGeom prst="rect">
                <a:avLst/>
              </a:prstGeom>
              <a:blipFill>
                <a:blip r:embed="rId3"/>
                <a:stretch>
                  <a:fillRect l="-874" t="-1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6FA02165-75A4-CC48-A492-EE20223CB8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721" y="3086520"/>
            <a:ext cx="3180763" cy="34697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DD1623-4CA8-A74F-BEC7-D3065EF844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8250" y="3801199"/>
            <a:ext cx="3694963" cy="2841110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8AB99651-92BB-A040-B53B-AFD954662517}"/>
              </a:ext>
            </a:extLst>
          </p:cNvPr>
          <p:cNvSpPr txBox="1"/>
          <p:nvPr/>
        </p:nvSpPr>
        <p:spPr>
          <a:xfrm>
            <a:off x="349881" y="6137420"/>
            <a:ext cx="3113697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Reset switch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8D116AF-5B1E-CF4B-B089-E3CF8DBDE05C}"/>
              </a:ext>
            </a:extLst>
          </p:cNvPr>
          <p:cNvCxnSpPr>
            <a:cxnSpLocks/>
          </p:cNvCxnSpPr>
          <p:nvPr/>
        </p:nvCxnSpPr>
        <p:spPr>
          <a:xfrm flipV="1">
            <a:off x="1533139" y="6032692"/>
            <a:ext cx="1487152" cy="25861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1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Compatible Transmitters</a:t>
            </a:r>
          </a:p>
        </p:txBody>
      </p:sp>
      <p:sp>
        <p:nvSpPr>
          <p:cNvPr id="12" name="Text Placeholder 11"/>
          <p:cNvSpPr txBox="1">
            <a:spLocks noGrp="1"/>
          </p:cNvSpPr>
          <p:nvPr>
            <p:ph type="body" sz="half" idx="1"/>
          </p:nvPr>
        </p:nvSpPr>
        <p:spPr>
          <a:xfrm>
            <a:off x="944725" y="1292250"/>
            <a:ext cx="7254549" cy="1803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Any 4-20 mA transmitters, 2 or 3 wire</a:t>
            </a:r>
          </a:p>
          <a:p>
            <a:pPr marL="685800" lvl="1">
              <a:buFont typeface="Arial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S2  |  M2A  |  T2A  |  T3A  |  VOC Pro  |  GD-70D  |  SD-1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Direct connect sensors</a:t>
            </a: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2303FC-B8BD-3B4C-9C04-93D4F0FE83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7704" y="2438836"/>
            <a:ext cx="8088591" cy="43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4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Grp="1" noChangeArrowheads="1"/>
          </p:cNvSpPr>
          <p:nvPr>
            <p:ph type="title"/>
          </p:nvPr>
        </p:nvSpPr>
        <p:spPr>
          <a:xfrm>
            <a:off x="1069848" y="301752"/>
            <a:ext cx="7772400" cy="676656"/>
          </a:xfrm>
        </p:spPr>
        <p:txBody>
          <a:bodyPr lIns="91440" rIns="91440"/>
          <a:lstStyle/>
          <a:p>
            <a:pPr eaLnBrk="1" hangingPunct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Communications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1447EB3-4341-3147-8D8E-FB28F40A0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852509" y="1193084"/>
            <a:ext cx="5438980" cy="120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0139E6-4E28-064D-A28A-FF6BD7C15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268" y="2579352"/>
            <a:ext cx="5128076" cy="4174337"/>
          </a:xfrm>
          <a:prstGeom prst="rect">
            <a:avLst/>
          </a:prstGeom>
        </p:spPr>
      </p:pic>
      <p:sp>
        <p:nvSpPr>
          <p:cNvPr id="12" name="Text Placeholder 11"/>
          <p:cNvSpPr txBox="1">
            <a:spLocks noGrp="1"/>
          </p:cNvSpPr>
          <p:nvPr>
            <p:ph type="body" sz="half" idx="1"/>
          </p:nvPr>
        </p:nvSpPr>
        <p:spPr>
          <a:xfrm>
            <a:off x="-322734" y="2649497"/>
            <a:ext cx="549486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Modbus Slave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Modbus Master (for M2A, T3A, VOC Pro, Air Alert)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Ethernet Slave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4-20 mA output for each channel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4-20 mA input for each channel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board relays and relay cards, all configurable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Touch panel LCD for user interface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Audible alarm with silence feature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Optional top mounted strobe light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SD Card for datalogging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26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22917</TotalTime>
  <Words>263</Words>
  <Application>Microsoft Macintosh PowerPoint</Application>
  <PresentationFormat>Letter Paper (8.5x11 in)</PresentationFormat>
  <Paragraphs>54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Cambria Math</vt:lpstr>
      <vt:lpstr>Century Gothic</vt:lpstr>
      <vt:lpstr>Courier New</vt:lpstr>
      <vt:lpstr>Helvetica</vt:lpstr>
      <vt:lpstr>Default Theme</vt:lpstr>
      <vt:lpstr>Custom Design</vt:lpstr>
      <vt:lpstr>PowerPoint Presentation</vt:lpstr>
      <vt:lpstr>Applications</vt:lpstr>
      <vt:lpstr>8 Sensor / Relay Modules</vt:lpstr>
      <vt:lpstr>Touchscreen Display</vt:lpstr>
      <vt:lpstr>Touchscreen Display</vt:lpstr>
      <vt:lpstr>Touchscreen Display</vt:lpstr>
      <vt:lpstr>Enclosure</vt:lpstr>
      <vt:lpstr>Compatible Transmitters</vt:lpstr>
      <vt:lpstr>Communications</vt:lpstr>
      <vt:lpstr>Interior Detail</vt:lpstr>
      <vt:lpstr>Component Detail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Johnson</dc:creator>
  <cp:lastModifiedBy>Marty Schwartz</cp:lastModifiedBy>
  <cp:revision>105</cp:revision>
  <cp:lastPrinted>2014-08-04T19:49:40Z</cp:lastPrinted>
  <dcterms:created xsi:type="dcterms:W3CDTF">2013-11-05T19:19:50Z</dcterms:created>
  <dcterms:modified xsi:type="dcterms:W3CDTF">2021-12-06T19:30:29Z</dcterms:modified>
</cp:coreProperties>
</file>