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866" r:id="rId1"/>
  </p:sldMasterIdLst>
  <p:sldIdLst>
    <p:sldId id="256" r:id="rId2"/>
    <p:sldId id="259" r:id="rId3"/>
    <p:sldId id="260" r:id="rId4"/>
    <p:sldId id="258" r:id="rId5"/>
    <p:sldId id="261" r:id="rId6"/>
    <p:sldId id="267" r:id="rId7"/>
    <p:sldId id="270" r:id="rId8"/>
    <p:sldId id="268" r:id="rId9"/>
    <p:sldId id="264" r:id="rId10"/>
    <p:sldId id="263" r:id="rId11"/>
    <p:sldId id="257" r:id="rId12"/>
    <p:sldId id="262" r:id="rId13"/>
    <p:sldId id="265" r:id="rId14"/>
    <p:sldId id="266" r:id="rId15"/>
    <p:sldId id="269" r:id="rId16"/>
    <p:sldId id="271" r:id="rId17"/>
    <p:sldId id="280" r:id="rId18"/>
    <p:sldId id="281" r:id="rId19"/>
    <p:sldId id="279" r:id="rId20"/>
    <p:sldId id="278" r:id="rId21"/>
    <p:sldId id="274" r:id="rId22"/>
    <p:sldId id="273" r:id="rId23"/>
    <p:sldId id="272" r:id="rId24"/>
    <p:sldId id="275" r:id="rId25"/>
    <p:sldId id="277" r:id="rId26"/>
    <p:sldId id="276" r:id="rId27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700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700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700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700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50" d="100"/>
          <a:sy n="150" d="100"/>
        </p:scale>
        <p:origin x="-9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67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44B23E32-7731-0641-AF1D-AFD32FB179B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318668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F43BB94F-75BA-0541-9A2D-A7F3762C200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620434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D804F8C2-1282-B14B-B4A9-8BC3FEC881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454900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 smtClean="0"/>
              <a:t>Click icon to add chart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BBE695BE-D641-FE40-A38C-CD430D1C52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934193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DE11307-980E-5D43-AEAF-B70DFCAB7FCC}" type="datetime1">
              <a:rPr lang="en-US"/>
              <a:pPr>
                <a:defRPr/>
              </a:pPr>
              <a:t>5/2/16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dirty="0"/>
              <a:t>www.rkiinstruments.com</a:t>
            </a:r>
          </a:p>
        </p:txBody>
      </p:sp>
    </p:spTree>
    <p:extLst>
      <p:ext uri="{BB962C8B-B14F-4D97-AF65-F5344CB8AC3E}">
        <p14:creationId xmlns:p14="http://schemas.microsoft.com/office/powerpoint/2010/main" val="2723375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noProof="0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noProof="0" dirty="0" smtClean="0"/>
              <a:t>Drag picture to placeholder or click icon to add</a:t>
            </a:r>
            <a:endParaRPr noProof="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>
          <a:xfrm>
            <a:off x="6580188" y="188913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1A30CC-1BAE-4A49-AC21-A96A37D66797}" type="datetime1">
              <a:rPr lang="en-US"/>
              <a:pPr>
                <a:defRPr/>
              </a:pPr>
              <a:t>5/2/16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dirty="0"/>
              <a:t>www.rkiinstruments.com</a:t>
            </a:r>
          </a:p>
        </p:txBody>
      </p:sp>
    </p:spTree>
    <p:extLst>
      <p:ext uri="{BB962C8B-B14F-4D97-AF65-F5344CB8AC3E}">
        <p14:creationId xmlns:p14="http://schemas.microsoft.com/office/powerpoint/2010/main" val="2785678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D3DCD008-5CAC-2546-B388-5339826666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677466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2743ABA5-44D7-364D-9AD6-97548E06D84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719285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D5DC8BAC-4E4B-C34D-87C8-D4798FA616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530483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6E59DB85-F075-E64D-8E45-29DF392A24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291347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31FAFF05-CCEA-D149-8DCC-57FDE6E7D7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034541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A14CEC98-802C-2045-B092-BC10EC6350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153422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6B944562-7BE0-F04D-8DD4-C196D94AB3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108847"/>
      </p:ext>
    </p:extLst>
  </p:cSld>
  <p:clrMapOvr>
    <a:masterClrMapping/>
  </p:clrMapOvr>
  <p:transition xmlns:p14="http://schemas.microsoft.com/office/powerpoint/2010/main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Char char="•"/>
              <a:defRPr/>
            </a:lvl1pPr>
          </a:lstStyle>
          <a:p>
            <a:pPr>
              <a:defRPr/>
            </a:pPr>
            <a:fld id="{89A8B705-5EEA-9941-93F6-4B43D9A8B0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137487"/>
      </p:ext>
    </p:extLst>
  </p:cSld>
  <p:clrMapOvr>
    <a:masterClrMapping/>
  </p:clrMapOvr>
  <p:transition xmlns:p14="http://schemas.microsoft.com/office/powerpoint/2010/main">
    <p:zoom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9975" y="301625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Char char="•"/>
              <a:defRPr sz="10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Char char="•"/>
              <a:defRPr sz="100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1641B3-7D1E-2546-9445-716372CE2D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9144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  <p:sldLayoutId id="2147483934" r:id="rId12"/>
    <p:sldLayoutId id="2147483935" r:id="rId13"/>
    <p:sldLayoutId id="2147483936" r:id="rId14"/>
  </p:sldLayoutIdLst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System Installation</a:t>
            </a:r>
            <a:endParaRPr lang="en-US" dirty="0"/>
          </a:p>
        </p:txBody>
      </p:sp>
      <p:pic>
        <p:nvPicPr>
          <p:cNvPr id="4" name="Content Placeholder 5" descr="Marc at Kuraray 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67059499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Transmitter Sample Lines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Use PTFE tubing (Teflon®) when detecting reactive gases.</a:t>
            </a:r>
          </a:p>
          <a:p>
            <a:r>
              <a:rPr lang="en-US" dirty="0" smtClean="0"/>
              <a:t>Keep sample tubing length as short as possible.</a:t>
            </a:r>
          </a:p>
          <a:p>
            <a:r>
              <a:rPr lang="en-US" dirty="0" smtClean="0"/>
              <a:t>Line filters protect pump and sensor from damage.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3" name="Content Placeholder 2" descr="plumbing shot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6" r="116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93846774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Sealing Conduit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For outdoor installations, seal threads to prevent water intrusion.</a:t>
            </a:r>
          </a:p>
          <a:p>
            <a:r>
              <a:rPr lang="en-US" dirty="0" smtClean="0"/>
              <a:t>Install conduit seal to prevent water from entering into housing.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DCD008-5CAC-2546-B388-53398266660C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7" name="Picture 6" descr="20150917_1200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008" y="2674328"/>
            <a:ext cx="4712990" cy="265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99270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Remote Cal Adapter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Makes calibration simple for sensors that are mounted in locations that are difficult to access.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8" name="Content Placeholder 7" descr="20150817_140126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61319787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Battery Backup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Battery backup will power controller and sensors during a power outage.</a:t>
            </a:r>
          </a:p>
          <a:p>
            <a:r>
              <a:rPr lang="en-US" dirty="0" smtClean="0"/>
              <a:t>Source proper battery back up to provide necessary current.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3" name="Picture 2" descr="Backup Battery-1 cop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75" y="1818869"/>
            <a:ext cx="3472097" cy="282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22094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Recording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Recording devices can provide data on exposure over time.</a:t>
            </a:r>
          </a:p>
          <a:p>
            <a:r>
              <a:rPr lang="en-US" dirty="0" smtClean="0"/>
              <a:t>Make sure that recording devices are compatible with controller output.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3812" y="1788360"/>
            <a:ext cx="3810000" cy="33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52205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RKI Instruments have several communication protocols:</a:t>
            </a:r>
          </a:p>
          <a:p>
            <a:pPr lvl="1"/>
            <a:r>
              <a:rPr lang="en-US" dirty="0" smtClean="0"/>
              <a:t>4 to 20 mA (most common)</a:t>
            </a:r>
          </a:p>
          <a:p>
            <a:pPr lvl="1"/>
            <a:r>
              <a:rPr lang="en-US" dirty="0"/>
              <a:t>Direct connect (can be used on all controllers except Beacon 800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Modbus (found on M2A’s)</a:t>
            </a:r>
          </a:p>
          <a:p>
            <a:pPr lvl="1"/>
            <a:r>
              <a:rPr lang="en-US" dirty="0" smtClean="0"/>
              <a:t>PoE (Special order GD-70D’s only)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02148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 to 20 mA Communication</a:t>
            </a:r>
            <a:endParaRPr lang="en-US" dirty="0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endParaRPr lang="en-US" dirty="0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3444875" y="3168650"/>
            <a:ext cx="273050" cy="2540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5441950" y="3225800"/>
            <a:ext cx="795338" cy="3778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sz="1800" b="0" dirty="0">
              <a:latin typeface="Book Antiqua" charset="0"/>
              <a:cs typeface="+mn-cs"/>
            </a:endParaRPr>
          </a:p>
        </p:txBody>
      </p:sp>
      <p:pic>
        <p:nvPicPr>
          <p:cNvPr id="10" name="Picture 1" descr="f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384300"/>
            <a:ext cx="2189163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" descr="S2 with Senso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1" r="-262" b="-70"/>
          <a:stretch>
            <a:fillRect/>
          </a:stretch>
        </p:blipFill>
        <p:spPr bwMode="auto">
          <a:xfrm>
            <a:off x="1054100" y="3054350"/>
            <a:ext cx="4852988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DVM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28" t="-43617" r="6206" b="43272"/>
          <a:stretch>
            <a:fillRect/>
          </a:stretch>
        </p:blipFill>
        <p:spPr bwMode="auto">
          <a:xfrm rot="16200000">
            <a:off x="291307" y="256381"/>
            <a:ext cx="2070100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>
            <a:off x="2959100" y="2616200"/>
            <a:ext cx="0" cy="106680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971800" y="3670300"/>
            <a:ext cx="914400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886200" y="3657600"/>
            <a:ext cx="0" cy="60960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760663" y="2646363"/>
            <a:ext cx="0" cy="133350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755900" y="3962400"/>
            <a:ext cx="728663" cy="0"/>
          </a:xfrm>
          <a:prstGeom prst="line">
            <a:avLst/>
          </a:prstGeom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479800" y="3941763"/>
            <a:ext cx="0" cy="388937"/>
          </a:xfrm>
          <a:prstGeom prst="line">
            <a:avLst/>
          </a:prstGeom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4064000" y="1905000"/>
            <a:ext cx="0" cy="26162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051300" y="1905000"/>
            <a:ext cx="264160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4140200" y="2493963"/>
            <a:ext cx="0" cy="2001837"/>
          </a:xfrm>
          <a:prstGeom prst="line">
            <a:avLst/>
          </a:prstGeom>
          <a:ln>
            <a:solidFill>
              <a:srgbClr val="CCFFC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254500" y="2178050"/>
            <a:ext cx="0" cy="23225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248150" y="2184400"/>
            <a:ext cx="245745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140200" y="2495550"/>
            <a:ext cx="819150" cy="0"/>
          </a:xfrm>
          <a:prstGeom prst="line">
            <a:avLst/>
          </a:prstGeom>
          <a:ln>
            <a:solidFill>
              <a:srgbClr val="CCFFC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4970463" y="2341563"/>
            <a:ext cx="346075" cy="346075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26" name="Straight Arrow Connector 25"/>
          <p:cNvCxnSpPr>
            <a:stCxn id="25" idx="6"/>
          </p:cNvCxnSpPr>
          <p:nvPr/>
        </p:nvCxnSpPr>
        <p:spPr>
          <a:xfrm>
            <a:off x="5316538" y="2514600"/>
            <a:ext cx="1381125" cy="0"/>
          </a:xfrm>
          <a:prstGeom prst="straightConnector1">
            <a:avLst/>
          </a:prstGeom>
          <a:ln>
            <a:solidFill>
              <a:srgbClr val="CCFF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25" idx="0"/>
          </p:cNvCxnSpPr>
          <p:nvPr/>
        </p:nvCxnSpPr>
        <p:spPr>
          <a:xfrm flipH="1" flipV="1">
            <a:off x="5143500" y="2341563"/>
            <a:ext cx="4763" cy="266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45058"/>
          <p:cNvSpPr txBox="1">
            <a:spLocks noChangeArrowheads="1"/>
          </p:cNvSpPr>
          <p:nvPr/>
        </p:nvSpPr>
        <p:spPr bwMode="auto">
          <a:xfrm>
            <a:off x="4737100" y="2667000"/>
            <a:ext cx="8651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200" dirty="0"/>
              <a:t>Ammeter</a:t>
            </a:r>
          </a:p>
        </p:txBody>
      </p:sp>
      <p:sp>
        <p:nvSpPr>
          <p:cNvPr id="29" name="TextBox 45059"/>
          <p:cNvSpPr txBox="1">
            <a:spLocks noChangeArrowheads="1"/>
          </p:cNvSpPr>
          <p:nvPr/>
        </p:nvSpPr>
        <p:spPr bwMode="auto">
          <a:xfrm>
            <a:off x="5351463" y="2286000"/>
            <a:ext cx="828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000" dirty="0"/>
              <a:t>4 to 20 mA</a:t>
            </a:r>
          </a:p>
        </p:txBody>
      </p:sp>
      <p:sp>
        <p:nvSpPr>
          <p:cNvPr id="30" name="Rectangle 45060"/>
          <p:cNvSpPr>
            <a:spLocks noChangeArrowheads="1"/>
          </p:cNvSpPr>
          <p:nvPr/>
        </p:nvSpPr>
        <p:spPr bwMode="auto">
          <a:xfrm>
            <a:off x="4498975" y="4024313"/>
            <a:ext cx="8413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000" dirty="0"/>
              <a:t>ZERO POT</a:t>
            </a:r>
          </a:p>
        </p:txBody>
      </p:sp>
      <p:sp>
        <p:nvSpPr>
          <p:cNvPr id="31" name="Rectangle 45061"/>
          <p:cNvSpPr>
            <a:spLocks noChangeArrowheads="1"/>
          </p:cNvSpPr>
          <p:nvPr/>
        </p:nvSpPr>
        <p:spPr bwMode="auto">
          <a:xfrm>
            <a:off x="4518025" y="4332288"/>
            <a:ext cx="8318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000" dirty="0"/>
              <a:t>SPAN POT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4279900" y="4386263"/>
            <a:ext cx="322263" cy="46037"/>
          </a:xfrm>
          <a:prstGeom prst="straightConnector1">
            <a:avLst/>
          </a:prstGeom>
          <a:ln>
            <a:solidFill>
              <a:srgbClr val="7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4271963" y="4144963"/>
            <a:ext cx="300037" cy="104775"/>
          </a:xfrm>
          <a:prstGeom prst="straightConnector1">
            <a:avLst/>
          </a:prstGeom>
          <a:ln>
            <a:solidFill>
              <a:srgbClr val="7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45070"/>
          <p:cNvSpPr txBox="1">
            <a:spLocks noChangeArrowheads="1"/>
          </p:cNvSpPr>
          <p:nvPr/>
        </p:nvSpPr>
        <p:spPr bwMode="auto">
          <a:xfrm>
            <a:off x="4267200" y="1646238"/>
            <a:ext cx="5127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000" dirty="0"/>
              <a:t>(Neg)</a:t>
            </a:r>
          </a:p>
        </p:txBody>
      </p:sp>
      <p:sp>
        <p:nvSpPr>
          <p:cNvPr id="35" name="Rectangle 45071"/>
          <p:cNvSpPr>
            <a:spLocks noChangeArrowheads="1"/>
          </p:cNvSpPr>
          <p:nvPr/>
        </p:nvSpPr>
        <p:spPr bwMode="auto">
          <a:xfrm>
            <a:off x="4632325" y="1944688"/>
            <a:ext cx="504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000" dirty="0"/>
              <a:t>(Pos)</a:t>
            </a:r>
          </a:p>
        </p:txBody>
      </p:sp>
      <p:sp>
        <p:nvSpPr>
          <p:cNvPr id="36" name="Rectangle 45072"/>
          <p:cNvSpPr>
            <a:spLocks noChangeArrowheads="1"/>
          </p:cNvSpPr>
          <p:nvPr/>
        </p:nvSpPr>
        <p:spPr bwMode="auto">
          <a:xfrm>
            <a:off x="5614988" y="2541588"/>
            <a:ext cx="6540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000" dirty="0"/>
              <a:t>(Signal)</a:t>
            </a:r>
          </a:p>
        </p:txBody>
      </p:sp>
    </p:spTree>
    <p:extLst>
      <p:ext uri="{BB962C8B-B14F-4D97-AF65-F5344CB8AC3E}">
        <p14:creationId xmlns:p14="http://schemas.microsoft.com/office/powerpoint/2010/main" val="1208931953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 to 20mA Communication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For combustible or toxic gases, set zero to 100mV with fresh air applied.</a:t>
            </a:r>
          </a:p>
        </p:txBody>
      </p:sp>
      <p:pic>
        <p:nvPicPr>
          <p:cNvPr id="7" name="Content Placeholder 6" descr="Setting zero to 100mv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712" b="-24712"/>
          <a:stretch>
            <a:fillRect/>
          </a:stretch>
        </p:blipFill>
        <p:spPr>
          <a:xfrm>
            <a:off x="4648200" y="1041379"/>
            <a:ext cx="4038600" cy="452596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DCD008-5CAC-2546-B388-53398266660C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066249"/>
      </p:ext>
    </p:extLst>
  </p:cSld>
  <p:clrMapOvr>
    <a:masterClrMapping/>
  </p:clrMapOvr>
  <p:transition xmlns:p14="http://schemas.microsoft.com/office/powerpoint/2010/main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 to 20 mA Communication</a:t>
            </a:r>
            <a:endParaRPr lang="en-US" dirty="0"/>
          </a:p>
        </p:txBody>
      </p:sp>
      <p:pic>
        <p:nvPicPr>
          <p:cNvPr id="6" name="Content Placeholder 5" descr="Setting span to 300mV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712" b="-24712"/>
          <a:stretch>
            <a:fillRect/>
          </a:stretch>
        </p:blipFill>
        <p:spPr>
          <a:xfrm>
            <a:off x="457200" y="1083714"/>
            <a:ext cx="4038600" cy="4525963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When setting the span to 50% LEL, adjust the SPAN pot so DVM reads 300mV.</a:t>
            </a:r>
          </a:p>
          <a:p>
            <a:r>
              <a:rPr lang="en-US" dirty="0" smtClean="0"/>
              <a:t>Formula:</a:t>
            </a:r>
          </a:p>
          <a:p>
            <a:pPr lvl="1"/>
            <a:r>
              <a:rPr lang="en-US" dirty="0" smtClean="0"/>
              <a:t>(Cal gas/Full Scale) x 400 + 100 = mV setting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263566"/>
      </p:ext>
    </p:extLst>
  </p:cSld>
  <p:clrMapOvr>
    <a:masterClrMapping/>
  </p:clrMapOvr>
  <p:transition xmlns:p14="http://schemas.microsoft.com/office/powerpoint/2010/main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 to 20 mA Communication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en-US" dirty="0" smtClean="0"/>
              <a:t>19</a:t>
            </a:r>
            <a:endParaRPr lang="en-US" dirty="0"/>
          </a:p>
        </p:txBody>
      </p:sp>
      <p:pic>
        <p:nvPicPr>
          <p:cNvPr id="5" name="Picture 2" descr="DM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50519" y="2315369"/>
            <a:ext cx="4476750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/>
          <p:cNvSpPr txBox="1">
            <a:spLocks/>
          </p:cNvSpPr>
          <p:nvPr/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700" kern="12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buNone/>
              <a:defRPr/>
            </a:pPr>
            <a:endParaRPr lang="en-US" dirty="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098800" y="1416050"/>
            <a:ext cx="1054100" cy="402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65400" y="1492250"/>
            <a:ext cx="520700" cy="368300"/>
          </a:xfrm>
          <a:prstGeom prst="rec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565400" y="1949450"/>
            <a:ext cx="520700" cy="368300"/>
          </a:xfrm>
          <a:prstGeom prst="rec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2794000" y="2482850"/>
            <a:ext cx="292100" cy="292100"/>
          </a:xfrm>
          <a:prstGeom prst="rec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794000" y="2863850"/>
            <a:ext cx="292100" cy="292100"/>
          </a:xfrm>
          <a:prstGeom prst="rec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2800350" y="3390900"/>
            <a:ext cx="279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2800350" y="3619500"/>
            <a:ext cx="279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>
            <a:off x="2800350" y="3771900"/>
            <a:ext cx="279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7" name="Line 11"/>
          <p:cNvSpPr>
            <a:spLocks noChangeShapeType="1"/>
          </p:cNvSpPr>
          <p:nvPr/>
        </p:nvSpPr>
        <p:spPr bwMode="auto">
          <a:xfrm>
            <a:off x="2800350" y="3924300"/>
            <a:ext cx="279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2800350" y="4076700"/>
            <a:ext cx="279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>
            <a:off x="2800350" y="4229100"/>
            <a:ext cx="279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>
            <a:off x="2800350" y="4381500"/>
            <a:ext cx="279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2794000" y="4540250"/>
            <a:ext cx="292100" cy="292100"/>
          </a:xfrm>
          <a:prstGeom prst="rec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2794000" y="4921250"/>
            <a:ext cx="292100" cy="292100"/>
          </a:xfrm>
          <a:prstGeom prst="rect">
            <a:avLst/>
          </a:prstGeom>
          <a:solidFill>
            <a:srgbClr val="FAFD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23" name="Oval 17"/>
          <p:cNvSpPr>
            <a:spLocks noChangeArrowheads="1"/>
          </p:cNvSpPr>
          <p:nvPr/>
        </p:nvSpPr>
        <p:spPr bwMode="auto">
          <a:xfrm>
            <a:off x="2870200" y="4616450"/>
            <a:ext cx="139700" cy="1397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24" name="Oval 18"/>
          <p:cNvSpPr>
            <a:spLocks noChangeArrowheads="1"/>
          </p:cNvSpPr>
          <p:nvPr/>
        </p:nvSpPr>
        <p:spPr bwMode="auto">
          <a:xfrm>
            <a:off x="2870200" y="2940050"/>
            <a:ext cx="139700" cy="1397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25" name="Oval 19"/>
          <p:cNvSpPr>
            <a:spLocks noChangeArrowheads="1"/>
          </p:cNvSpPr>
          <p:nvPr/>
        </p:nvSpPr>
        <p:spPr bwMode="auto">
          <a:xfrm>
            <a:off x="2870200" y="2559050"/>
            <a:ext cx="139700" cy="1397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26" name="Oval 20"/>
          <p:cNvSpPr>
            <a:spLocks noChangeArrowheads="1"/>
          </p:cNvSpPr>
          <p:nvPr/>
        </p:nvSpPr>
        <p:spPr bwMode="auto">
          <a:xfrm>
            <a:off x="2641600" y="2025650"/>
            <a:ext cx="139700" cy="1397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27" name="Oval 21"/>
          <p:cNvSpPr>
            <a:spLocks noChangeArrowheads="1"/>
          </p:cNvSpPr>
          <p:nvPr/>
        </p:nvSpPr>
        <p:spPr bwMode="auto">
          <a:xfrm>
            <a:off x="2641600" y="1568450"/>
            <a:ext cx="139700" cy="1397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28" name="Oval 22"/>
          <p:cNvSpPr>
            <a:spLocks noChangeArrowheads="1"/>
          </p:cNvSpPr>
          <p:nvPr/>
        </p:nvSpPr>
        <p:spPr bwMode="auto">
          <a:xfrm>
            <a:off x="2870200" y="4997450"/>
            <a:ext cx="139700" cy="1397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3224213" y="1533525"/>
            <a:ext cx="803275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b="0" dirty="0">
                <a:cs typeface="+mn-cs"/>
              </a:rPr>
              <a:t>SPAN</a:t>
            </a: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3224213" y="1914525"/>
            <a:ext cx="815975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b="0" dirty="0">
                <a:cs typeface="+mn-cs"/>
              </a:rPr>
              <a:t>ZERO</a:t>
            </a:r>
          </a:p>
        </p:txBody>
      </p:sp>
      <p:sp>
        <p:nvSpPr>
          <p:cNvPr id="31" name="Rectangle 25"/>
          <p:cNvSpPr>
            <a:spLocks noChangeArrowheads="1"/>
          </p:cNvSpPr>
          <p:nvPr/>
        </p:nvSpPr>
        <p:spPr bwMode="auto">
          <a:xfrm>
            <a:off x="3148013" y="2447925"/>
            <a:ext cx="739775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b="0" dirty="0">
                <a:cs typeface="+mn-cs"/>
              </a:rPr>
              <a:t>GAIN</a:t>
            </a:r>
          </a:p>
        </p:txBody>
      </p:sp>
      <p:sp>
        <p:nvSpPr>
          <p:cNvPr id="32" name="Line 26"/>
          <p:cNvSpPr>
            <a:spLocks noChangeShapeType="1"/>
          </p:cNvSpPr>
          <p:nvPr/>
        </p:nvSpPr>
        <p:spPr bwMode="auto">
          <a:xfrm>
            <a:off x="3257550" y="3390900"/>
            <a:ext cx="127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33" name="Line 27"/>
          <p:cNvSpPr>
            <a:spLocks noChangeShapeType="1"/>
          </p:cNvSpPr>
          <p:nvPr/>
        </p:nvSpPr>
        <p:spPr bwMode="auto">
          <a:xfrm>
            <a:off x="3257550" y="3619500"/>
            <a:ext cx="127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34" name="Line 28"/>
          <p:cNvSpPr>
            <a:spLocks noChangeShapeType="1"/>
          </p:cNvSpPr>
          <p:nvPr/>
        </p:nvSpPr>
        <p:spPr bwMode="auto">
          <a:xfrm>
            <a:off x="3397250" y="3403600"/>
            <a:ext cx="0" cy="203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35" name="Rectangle 29"/>
          <p:cNvSpPr>
            <a:spLocks noChangeArrowheads="1"/>
          </p:cNvSpPr>
          <p:nvPr/>
        </p:nvSpPr>
        <p:spPr bwMode="auto">
          <a:xfrm>
            <a:off x="3452813" y="3355975"/>
            <a:ext cx="727075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200" b="0" dirty="0">
                <a:cs typeface="+mn-cs"/>
              </a:rPr>
              <a:t>CHECK</a:t>
            </a:r>
          </a:p>
        </p:txBody>
      </p:sp>
      <p:sp>
        <p:nvSpPr>
          <p:cNvPr id="36" name="Rectangle 30"/>
          <p:cNvSpPr>
            <a:spLocks noChangeArrowheads="1"/>
          </p:cNvSpPr>
          <p:nvPr/>
        </p:nvSpPr>
        <p:spPr bwMode="auto">
          <a:xfrm>
            <a:off x="3452813" y="3081338"/>
            <a:ext cx="341312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cs typeface="+mn-cs"/>
              </a:rPr>
              <a:t>+</a:t>
            </a:r>
          </a:p>
        </p:txBody>
      </p:sp>
      <p:sp>
        <p:nvSpPr>
          <p:cNvPr id="37" name="Rectangle 31"/>
          <p:cNvSpPr>
            <a:spLocks noChangeArrowheads="1"/>
          </p:cNvSpPr>
          <p:nvPr/>
        </p:nvSpPr>
        <p:spPr bwMode="auto">
          <a:xfrm>
            <a:off x="3452813" y="3462338"/>
            <a:ext cx="330200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cs typeface="+mn-cs"/>
              </a:rPr>
              <a:t>-</a:t>
            </a:r>
          </a:p>
        </p:txBody>
      </p:sp>
      <p:sp>
        <p:nvSpPr>
          <p:cNvPr id="38" name="Oval 34"/>
          <p:cNvSpPr>
            <a:spLocks noChangeArrowheads="1"/>
          </p:cNvSpPr>
          <p:nvPr/>
        </p:nvSpPr>
        <p:spPr bwMode="auto">
          <a:xfrm>
            <a:off x="6693958" y="4741333"/>
            <a:ext cx="130175" cy="1206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39" name="Oval 35"/>
          <p:cNvSpPr>
            <a:spLocks noChangeArrowheads="1"/>
          </p:cNvSpPr>
          <p:nvPr/>
        </p:nvSpPr>
        <p:spPr bwMode="auto">
          <a:xfrm>
            <a:off x="5793845" y="4419600"/>
            <a:ext cx="130175" cy="1206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41" name="Line 38"/>
          <p:cNvSpPr>
            <a:spLocks noChangeShapeType="1"/>
          </p:cNvSpPr>
          <p:nvPr/>
        </p:nvSpPr>
        <p:spPr bwMode="auto">
          <a:xfrm>
            <a:off x="5401734" y="4488656"/>
            <a:ext cx="0" cy="1145911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42" name="Line 40"/>
          <p:cNvSpPr>
            <a:spLocks noChangeShapeType="1"/>
          </p:cNvSpPr>
          <p:nvPr/>
        </p:nvSpPr>
        <p:spPr bwMode="auto">
          <a:xfrm>
            <a:off x="1339850" y="3362325"/>
            <a:ext cx="0" cy="2272242"/>
          </a:xfrm>
          <a:prstGeom prst="line">
            <a:avLst/>
          </a:prstGeom>
          <a:noFill/>
          <a:ln w="50800">
            <a:solidFill>
              <a:srgbClr val="FC01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43" name="Line 41"/>
          <p:cNvSpPr>
            <a:spLocks noChangeShapeType="1"/>
          </p:cNvSpPr>
          <p:nvPr/>
        </p:nvSpPr>
        <p:spPr bwMode="auto">
          <a:xfrm>
            <a:off x="1339850" y="5634567"/>
            <a:ext cx="4080404" cy="0"/>
          </a:xfrm>
          <a:prstGeom prst="line">
            <a:avLst/>
          </a:prstGeom>
          <a:noFill/>
          <a:ln w="50800">
            <a:solidFill>
              <a:srgbClr val="FC01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44" name="Line 42"/>
          <p:cNvSpPr>
            <a:spLocks noChangeShapeType="1"/>
          </p:cNvSpPr>
          <p:nvPr/>
        </p:nvSpPr>
        <p:spPr bwMode="auto">
          <a:xfrm flipH="1">
            <a:off x="952500" y="3619500"/>
            <a:ext cx="1803400" cy="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>
            <a:off x="958850" y="3606800"/>
            <a:ext cx="0" cy="2378075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46" name="Line 44"/>
          <p:cNvSpPr>
            <a:spLocks noChangeShapeType="1"/>
          </p:cNvSpPr>
          <p:nvPr/>
        </p:nvSpPr>
        <p:spPr bwMode="auto">
          <a:xfrm>
            <a:off x="946150" y="5981700"/>
            <a:ext cx="2495550" cy="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47" name="Line 49"/>
          <p:cNvSpPr>
            <a:spLocks noChangeShapeType="1"/>
          </p:cNvSpPr>
          <p:nvPr/>
        </p:nvSpPr>
        <p:spPr bwMode="auto">
          <a:xfrm flipH="1">
            <a:off x="1358900" y="3390900"/>
            <a:ext cx="1409700" cy="0"/>
          </a:xfrm>
          <a:prstGeom prst="line">
            <a:avLst/>
          </a:prstGeom>
          <a:noFill/>
          <a:ln w="57150">
            <a:solidFill>
              <a:srgbClr val="FC012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3446463" y="5827713"/>
            <a:ext cx="346075" cy="346075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1" name="Line 44"/>
          <p:cNvSpPr>
            <a:spLocks noChangeShapeType="1"/>
          </p:cNvSpPr>
          <p:nvPr/>
        </p:nvSpPr>
        <p:spPr bwMode="auto">
          <a:xfrm>
            <a:off x="3797300" y="5994400"/>
            <a:ext cx="3644900" cy="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cxnSp>
        <p:nvCxnSpPr>
          <p:cNvPr id="52" name="Straight Arrow Connector 51"/>
          <p:cNvCxnSpPr>
            <a:stCxn id="50" idx="4"/>
            <a:endCxn id="50" idx="0"/>
          </p:cNvCxnSpPr>
          <p:nvPr/>
        </p:nvCxnSpPr>
        <p:spPr>
          <a:xfrm flipV="1">
            <a:off x="3619500" y="5827713"/>
            <a:ext cx="0" cy="3460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Rectangle 11"/>
          <p:cNvSpPr>
            <a:spLocks noChangeArrowheads="1"/>
          </p:cNvSpPr>
          <p:nvPr/>
        </p:nvSpPr>
        <p:spPr bwMode="auto">
          <a:xfrm>
            <a:off x="3938588" y="6056313"/>
            <a:ext cx="8286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000"/>
              <a:t>4 to 20 mA</a:t>
            </a:r>
          </a:p>
        </p:txBody>
      </p:sp>
      <p:sp>
        <p:nvSpPr>
          <p:cNvPr id="54" name="TextBox 12"/>
          <p:cNvSpPr txBox="1">
            <a:spLocks noChangeArrowheads="1"/>
          </p:cNvSpPr>
          <p:nvPr/>
        </p:nvSpPr>
        <p:spPr bwMode="auto">
          <a:xfrm>
            <a:off x="1092200" y="1587500"/>
            <a:ext cx="116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b="0"/>
              <a:t>GD-K8A</a:t>
            </a:r>
          </a:p>
          <a:p>
            <a:r>
              <a:rPr lang="en-US" sz="1600" b="0"/>
              <a:t> Amp.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5401734" y="4488656"/>
            <a:ext cx="457199" cy="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Line 38"/>
          <p:cNvSpPr>
            <a:spLocks noChangeShapeType="1"/>
          </p:cNvSpPr>
          <p:nvPr/>
        </p:nvSpPr>
        <p:spPr bwMode="auto">
          <a:xfrm>
            <a:off x="7442200" y="4756150"/>
            <a:ext cx="0" cy="1258093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6743700" y="4773613"/>
            <a:ext cx="698500" cy="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844072"/>
      </p:ext>
    </p:extLst>
  </p:cSld>
  <p:clrMapOvr>
    <a:masterClrMapping/>
  </p:clrMapOvr>
  <p:transition xmlns:p14="http://schemas.microsoft.com/office/powerpoint/2010/main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Mounting the Controller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Make sure there is sufficient space to mount controller.</a:t>
            </a:r>
          </a:p>
          <a:p>
            <a:r>
              <a:rPr lang="en-US" dirty="0" smtClean="0"/>
              <a:t>Make sure that door can be opened.</a:t>
            </a:r>
          </a:p>
          <a:p>
            <a:r>
              <a:rPr lang="en-US" dirty="0" smtClean="0"/>
              <a:t>Mount for easy access and visibility.</a:t>
            </a:r>
          </a:p>
          <a:p>
            <a:r>
              <a:rPr lang="en-US" dirty="0" smtClean="0"/>
              <a:t>Always use conduit hubs to route wires.</a:t>
            </a:r>
          </a:p>
          <a:p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8" name="Content Placeholder 7" descr="Beacon 410 controller_2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>
          <a:xfrm rot="5400000">
            <a:off x="441273" y="1616128"/>
            <a:ext cx="3774645" cy="4230155"/>
          </a:xfrm>
        </p:spPr>
      </p:pic>
    </p:spTree>
    <p:extLst>
      <p:ext uri="{BB962C8B-B14F-4D97-AF65-F5344CB8AC3E}">
        <p14:creationId xmlns:p14="http://schemas.microsoft.com/office/powerpoint/2010/main" val="1658921826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Century Gothic" charset="0"/>
              </a:rPr>
              <a:t>Standard S-Type Transmitter</a:t>
            </a:r>
          </a:p>
          <a:p>
            <a:pPr lvl="1"/>
            <a:r>
              <a:rPr lang="en-US" sz="2400" dirty="0">
                <a:latin typeface="Century Gothic" charset="0"/>
              </a:rPr>
              <a:t>Oxygen:  20.9/full scale x 400 + 100</a:t>
            </a:r>
          </a:p>
          <a:p>
            <a:pPr lvl="2"/>
            <a:r>
              <a:rPr lang="en-US" dirty="0">
                <a:latin typeface="Century Gothic" charset="0"/>
              </a:rPr>
              <a:t>Oxygen calibration setting in mV</a:t>
            </a:r>
          </a:p>
          <a:p>
            <a:pPr lvl="1"/>
            <a:r>
              <a:rPr lang="en-US" sz="2400" dirty="0">
                <a:latin typeface="Century Gothic" charset="0"/>
              </a:rPr>
              <a:t>Combustible &amp; Toxic:  (Cal gas/full scale) x 400 + 100</a:t>
            </a:r>
          </a:p>
          <a:p>
            <a:pPr lvl="2"/>
            <a:r>
              <a:rPr lang="en-US" dirty="0">
                <a:latin typeface="Century Gothic" charset="0"/>
              </a:rPr>
              <a:t>Combustible/toxic span setting in mV</a:t>
            </a:r>
          </a:p>
          <a:p>
            <a:r>
              <a:rPr lang="en-US" sz="2400" dirty="0">
                <a:latin typeface="Century Gothic" charset="0"/>
              </a:rPr>
              <a:t>Current Source Amplifier</a:t>
            </a:r>
          </a:p>
          <a:p>
            <a:pPr lvl="1"/>
            <a:r>
              <a:rPr lang="en-US" sz="2400" dirty="0">
                <a:latin typeface="Century Gothic" charset="0"/>
              </a:rPr>
              <a:t>Toxics:  (Cal gas/full scale) x 16 + 4</a:t>
            </a:r>
          </a:p>
          <a:p>
            <a:pPr lvl="2"/>
            <a:r>
              <a:rPr lang="en-US" dirty="0">
                <a:latin typeface="Century Gothic" charset="0"/>
              </a:rPr>
              <a:t>Toxic span setting in mA</a:t>
            </a:r>
            <a:endParaRPr lang="en-US" sz="2800" dirty="0">
              <a:latin typeface="Century Gothic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DCD008-5CAC-2546-B388-53398266660C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905405"/>
      </p:ext>
    </p:extLst>
  </p:cSld>
  <p:clrMapOvr>
    <a:masterClrMapping/>
  </p:clrMapOvr>
  <p:transition xmlns:p14="http://schemas.microsoft.com/office/powerpoint/2010/main"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 Connect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Sensor directly wired to controller.</a:t>
            </a:r>
          </a:p>
          <a:p>
            <a:r>
              <a:rPr lang="en-US" dirty="0" smtClean="0"/>
              <a:t>No amplifier housing.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DCD008-5CAC-2546-B388-53398266660C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5" name="Picture 4" descr="Dual Direc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65" y="1600201"/>
            <a:ext cx="3394473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18740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Modbus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DCD008-5CAC-2546-B388-53398266660C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852" y="1810280"/>
            <a:ext cx="6271243" cy="328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915388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DCD008-5CAC-2546-B388-53398266660C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666862" y="2389012"/>
            <a:ext cx="1708866" cy="2681263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92568" y="3300173"/>
            <a:ext cx="947123" cy="538321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301245" y="2912420"/>
            <a:ext cx="3695555" cy="197899"/>
          </a:xfrm>
          <a:prstGeom prst="rect">
            <a:avLst/>
          </a:prstGeom>
          <a:solidFill>
            <a:srgbClr val="8EB4E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226229" y="2718291"/>
            <a:ext cx="1155771" cy="538321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212916" y="2718291"/>
            <a:ext cx="783884" cy="53832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6118208" y="3394252"/>
            <a:ext cx="446813" cy="3608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301245" y="3977663"/>
            <a:ext cx="3695555" cy="19789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4212916" y="3858525"/>
            <a:ext cx="783884" cy="53832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8" name="Straight Connector 17"/>
          <p:cNvCxnSpPr>
            <a:stCxn id="12" idx="3"/>
          </p:cNvCxnSpPr>
          <p:nvPr/>
        </p:nvCxnSpPr>
        <p:spPr>
          <a:xfrm>
            <a:off x="4996800" y="3011370"/>
            <a:ext cx="647160" cy="525023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5" idx="3"/>
          </p:cNvCxnSpPr>
          <p:nvPr/>
        </p:nvCxnSpPr>
        <p:spPr>
          <a:xfrm flipV="1">
            <a:off x="4996800" y="3536393"/>
            <a:ext cx="647160" cy="591293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643960" y="3536393"/>
            <a:ext cx="474248" cy="0"/>
          </a:xfrm>
          <a:prstGeom prst="line">
            <a:avLst/>
          </a:prstGeom>
          <a:ln w="5715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886834" y="2535351"/>
            <a:ext cx="10695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Ethernet</a:t>
            </a:r>
            <a:endParaRPr lang="en-US" sz="1600" dirty="0"/>
          </a:p>
        </p:txBody>
      </p:sp>
      <p:sp>
        <p:nvSpPr>
          <p:cNvPr id="24" name="Rectangle 23"/>
          <p:cNvSpPr/>
          <p:nvPr/>
        </p:nvSpPr>
        <p:spPr>
          <a:xfrm>
            <a:off x="2312476" y="2715397"/>
            <a:ext cx="106952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Ethernet</a:t>
            </a:r>
          </a:p>
          <a:p>
            <a:pPr algn="ctr"/>
            <a:r>
              <a:rPr lang="en-US" sz="1600" dirty="0" smtClean="0"/>
              <a:t>Hub</a:t>
            </a:r>
            <a:endParaRPr lang="en-US" sz="1600" dirty="0"/>
          </a:p>
        </p:txBody>
      </p:sp>
      <p:sp>
        <p:nvSpPr>
          <p:cNvPr id="25" name="Rectangle 24"/>
          <p:cNvSpPr/>
          <p:nvPr/>
        </p:nvSpPr>
        <p:spPr>
          <a:xfrm>
            <a:off x="4212917" y="2824402"/>
            <a:ext cx="783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PoE</a:t>
            </a:r>
            <a:endParaRPr lang="en-US" sz="1600" dirty="0"/>
          </a:p>
        </p:txBody>
      </p:sp>
      <p:sp>
        <p:nvSpPr>
          <p:cNvPr id="26" name="Rectangle 25"/>
          <p:cNvSpPr/>
          <p:nvPr/>
        </p:nvSpPr>
        <p:spPr>
          <a:xfrm>
            <a:off x="960231" y="4227570"/>
            <a:ext cx="10695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/>
              <a:t>Ethernet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212916" y="3847416"/>
            <a:ext cx="783884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PoE </a:t>
            </a:r>
          </a:p>
          <a:p>
            <a:pPr algn="ctr"/>
            <a:r>
              <a:rPr lang="en-US" sz="1600" dirty="0" smtClean="0"/>
              <a:t>Hub</a:t>
            </a:r>
            <a:endParaRPr lang="en-US" sz="1600" dirty="0"/>
          </a:p>
        </p:txBody>
      </p:sp>
      <p:sp>
        <p:nvSpPr>
          <p:cNvPr id="28" name="Rectangle 27"/>
          <p:cNvSpPr/>
          <p:nvPr/>
        </p:nvSpPr>
        <p:spPr>
          <a:xfrm>
            <a:off x="5643960" y="3755116"/>
            <a:ext cx="643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dirty="0" smtClean="0"/>
              <a:t>LAN</a:t>
            </a:r>
            <a:endParaRPr lang="en-US" sz="1800" dirty="0"/>
          </a:p>
        </p:txBody>
      </p:sp>
      <p:sp>
        <p:nvSpPr>
          <p:cNvPr id="29" name="Rectangle 28"/>
          <p:cNvSpPr/>
          <p:nvPr/>
        </p:nvSpPr>
        <p:spPr>
          <a:xfrm>
            <a:off x="6318034" y="3489354"/>
            <a:ext cx="250843" cy="109759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6565021" y="3367116"/>
            <a:ext cx="7746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RJ-45</a:t>
            </a:r>
            <a:endParaRPr lang="en-US" sz="1600" dirty="0"/>
          </a:p>
        </p:txBody>
      </p:sp>
      <p:sp>
        <p:nvSpPr>
          <p:cNvPr id="31" name="Rectangle 30"/>
          <p:cNvSpPr/>
          <p:nvPr/>
        </p:nvSpPr>
        <p:spPr>
          <a:xfrm>
            <a:off x="7256927" y="2566710"/>
            <a:ext cx="5576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/>
              <a:t>PoE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48977623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Relays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DCD008-5CAC-2546-B388-53398266660C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578225" y="2609850"/>
            <a:ext cx="3100387" cy="1079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578225" y="2727325"/>
            <a:ext cx="1039812" cy="4635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578225" y="3197225"/>
            <a:ext cx="3098800" cy="117475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4276725" y="2814638"/>
            <a:ext cx="260350" cy="260350"/>
          </a:xfrm>
          <a:prstGeom prst="ellipse">
            <a:avLst/>
          </a:prstGeom>
          <a:solidFill>
            <a:srgbClr val="666633"/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3644900" y="2820988"/>
            <a:ext cx="260350" cy="260350"/>
          </a:xfrm>
          <a:prstGeom prst="ellipse">
            <a:avLst/>
          </a:prstGeom>
          <a:solidFill>
            <a:srgbClr val="666633"/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3962400" y="2820988"/>
            <a:ext cx="260350" cy="260350"/>
          </a:xfrm>
          <a:prstGeom prst="ellipse">
            <a:avLst/>
          </a:prstGeom>
          <a:solidFill>
            <a:srgbClr val="666633"/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4621212" y="2724150"/>
            <a:ext cx="1025525" cy="468313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329237" y="2820988"/>
            <a:ext cx="260350" cy="260350"/>
          </a:xfrm>
          <a:prstGeom prst="ellipse">
            <a:avLst/>
          </a:prstGeom>
          <a:solidFill>
            <a:srgbClr val="666633"/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4697412" y="2827338"/>
            <a:ext cx="260350" cy="260350"/>
          </a:xfrm>
          <a:prstGeom prst="ellipse">
            <a:avLst/>
          </a:prstGeom>
          <a:solidFill>
            <a:srgbClr val="666633"/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4" name="Oval 15"/>
          <p:cNvSpPr>
            <a:spLocks noChangeArrowheads="1"/>
          </p:cNvSpPr>
          <p:nvPr/>
        </p:nvSpPr>
        <p:spPr bwMode="auto">
          <a:xfrm>
            <a:off x="5014912" y="2827338"/>
            <a:ext cx="260350" cy="260350"/>
          </a:xfrm>
          <a:prstGeom prst="ellipse">
            <a:avLst/>
          </a:prstGeom>
          <a:solidFill>
            <a:srgbClr val="666633"/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5651500" y="2725738"/>
            <a:ext cx="1025525" cy="46831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6359525" y="2822575"/>
            <a:ext cx="260350" cy="260350"/>
          </a:xfrm>
          <a:prstGeom prst="ellipse">
            <a:avLst/>
          </a:prstGeom>
          <a:solidFill>
            <a:srgbClr val="666633"/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5727700" y="2828925"/>
            <a:ext cx="260350" cy="260350"/>
          </a:xfrm>
          <a:prstGeom prst="ellipse">
            <a:avLst/>
          </a:prstGeom>
          <a:solidFill>
            <a:srgbClr val="666633"/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6045200" y="2828925"/>
            <a:ext cx="260350" cy="260350"/>
          </a:xfrm>
          <a:prstGeom prst="ellipse">
            <a:avLst/>
          </a:prstGeom>
          <a:solidFill>
            <a:srgbClr val="666633"/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4391025" y="4322763"/>
            <a:ext cx="1625600" cy="928687"/>
          </a:xfrm>
          <a:prstGeom prst="rect">
            <a:avLst/>
          </a:prstGeom>
          <a:solidFill>
            <a:srgbClr val="008000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1200" dirty="0"/>
              <a:t>Power </a:t>
            </a:r>
            <a:r>
              <a:rPr lang="en-US" sz="1200" dirty="0" smtClean="0"/>
              <a:t>Source</a:t>
            </a:r>
            <a:endParaRPr lang="en-US" sz="1200" dirty="0"/>
          </a:p>
        </p:txBody>
      </p:sp>
      <p:sp>
        <p:nvSpPr>
          <p:cNvPr id="20" name="Line 23"/>
          <p:cNvSpPr>
            <a:spLocks noChangeShapeType="1"/>
          </p:cNvSpPr>
          <p:nvPr/>
        </p:nvSpPr>
        <p:spPr bwMode="auto">
          <a:xfrm>
            <a:off x="5465762" y="3074989"/>
            <a:ext cx="0" cy="69691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 flipV="1">
            <a:off x="4537075" y="3975100"/>
            <a:ext cx="0" cy="333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Line 25"/>
          <p:cNvSpPr>
            <a:spLocks noChangeShapeType="1"/>
          </p:cNvSpPr>
          <p:nvPr/>
        </p:nvSpPr>
        <p:spPr bwMode="auto">
          <a:xfrm flipH="1">
            <a:off x="3519487" y="3989388"/>
            <a:ext cx="10175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3" name="Line 26"/>
          <p:cNvSpPr>
            <a:spLocks noChangeShapeType="1"/>
          </p:cNvSpPr>
          <p:nvPr/>
        </p:nvSpPr>
        <p:spPr bwMode="auto">
          <a:xfrm>
            <a:off x="3533775" y="3989388"/>
            <a:ext cx="0" cy="987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4" name="Line 27"/>
          <p:cNvSpPr>
            <a:spLocks noChangeShapeType="1"/>
          </p:cNvSpPr>
          <p:nvPr/>
        </p:nvSpPr>
        <p:spPr bwMode="auto">
          <a:xfrm flipH="1">
            <a:off x="2736850" y="4976813"/>
            <a:ext cx="8112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5" name="Line 31"/>
          <p:cNvSpPr>
            <a:spLocks noChangeShapeType="1"/>
          </p:cNvSpPr>
          <p:nvPr/>
        </p:nvSpPr>
        <p:spPr bwMode="auto">
          <a:xfrm>
            <a:off x="2736850" y="4584700"/>
            <a:ext cx="4302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6" name="Line 32"/>
          <p:cNvSpPr>
            <a:spLocks noChangeShapeType="1"/>
          </p:cNvSpPr>
          <p:nvPr/>
        </p:nvSpPr>
        <p:spPr bwMode="auto">
          <a:xfrm flipV="1">
            <a:off x="3157537" y="3743325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7" name="Line 33"/>
          <p:cNvSpPr>
            <a:spLocks noChangeShapeType="1"/>
          </p:cNvSpPr>
          <p:nvPr/>
        </p:nvSpPr>
        <p:spPr bwMode="auto">
          <a:xfrm>
            <a:off x="3157537" y="3757613"/>
            <a:ext cx="19986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8" name="Line 34"/>
          <p:cNvSpPr>
            <a:spLocks noChangeShapeType="1"/>
          </p:cNvSpPr>
          <p:nvPr/>
        </p:nvSpPr>
        <p:spPr bwMode="auto">
          <a:xfrm>
            <a:off x="4835525" y="3074988"/>
            <a:ext cx="0" cy="696912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  <p:pic>
        <p:nvPicPr>
          <p:cNvPr id="29" name="Picture 47" descr="j0234717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7512" y="3497263"/>
            <a:ext cx="981075" cy="1295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blurRad="25400" dist="35921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0" name="Rectangle 49"/>
          <p:cNvSpPr>
            <a:spLocks noChangeArrowheads="1"/>
          </p:cNvSpPr>
          <p:nvPr/>
        </p:nvSpPr>
        <p:spPr bwMode="auto">
          <a:xfrm>
            <a:off x="1616075" y="4522788"/>
            <a:ext cx="1163637" cy="552450"/>
          </a:xfrm>
          <a:prstGeom prst="rect">
            <a:avLst/>
          </a:prstGeom>
          <a:gradFill rotWithShape="1">
            <a:gsLst>
              <a:gs pos="0">
                <a:srgbClr val="666633">
                  <a:gamma/>
                  <a:shade val="46275"/>
                  <a:invGamma/>
                </a:srgbClr>
              </a:gs>
              <a:gs pos="50000">
                <a:srgbClr val="666633"/>
              </a:gs>
              <a:gs pos="100000">
                <a:srgbClr val="666633">
                  <a:gamma/>
                  <a:shade val="46275"/>
                  <a:invGamma/>
                </a:srgbClr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3" name="Text Box 52"/>
          <p:cNvSpPr txBox="1">
            <a:spLocks noChangeArrowheads="1"/>
          </p:cNvSpPr>
          <p:nvPr/>
        </p:nvSpPr>
        <p:spPr bwMode="auto">
          <a:xfrm>
            <a:off x="5275262" y="2382838"/>
            <a:ext cx="3127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/>
              <a:t>C</a:t>
            </a:r>
          </a:p>
        </p:txBody>
      </p:sp>
      <p:sp>
        <p:nvSpPr>
          <p:cNvPr id="34" name="Text Box 53"/>
          <p:cNvSpPr txBox="1">
            <a:spLocks noChangeArrowheads="1"/>
          </p:cNvSpPr>
          <p:nvPr/>
        </p:nvSpPr>
        <p:spPr bwMode="auto">
          <a:xfrm>
            <a:off x="4622800" y="2384425"/>
            <a:ext cx="4508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/>
              <a:t>NO</a:t>
            </a:r>
          </a:p>
        </p:txBody>
      </p:sp>
      <p:sp>
        <p:nvSpPr>
          <p:cNvPr id="35" name="Text Box 54"/>
          <p:cNvSpPr txBox="1">
            <a:spLocks noChangeArrowheads="1"/>
          </p:cNvSpPr>
          <p:nvPr/>
        </p:nvSpPr>
        <p:spPr bwMode="auto">
          <a:xfrm>
            <a:off x="4937125" y="2382838"/>
            <a:ext cx="441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/>
              <a:t>NC</a:t>
            </a:r>
          </a:p>
        </p:txBody>
      </p:sp>
      <p:sp>
        <p:nvSpPr>
          <p:cNvPr id="36" name="Text Box 55"/>
          <p:cNvSpPr txBox="1">
            <a:spLocks noChangeArrowheads="1"/>
          </p:cNvSpPr>
          <p:nvPr/>
        </p:nvSpPr>
        <p:spPr bwMode="auto">
          <a:xfrm>
            <a:off x="4017962" y="1758950"/>
            <a:ext cx="21494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/>
              <a:t>Relay Terminal Strip</a:t>
            </a:r>
          </a:p>
        </p:txBody>
      </p:sp>
      <p:sp>
        <p:nvSpPr>
          <p:cNvPr id="37" name="Line 56"/>
          <p:cNvSpPr>
            <a:spLocks noChangeShapeType="1"/>
          </p:cNvSpPr>
          <p:nvPr/>
        </p:nvSpPr>
        <p:spPr bwMode="auto">
          <a:xfrm>
            <a:off x="5164137" y="3079750"/>
            <a:ext cx="0" cy="696913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" name="Text Box 57"/>
          <p:cNvSpPr txBox="1">
            <a:spLocks noChangeArrowheads="1"/>
          </p:cNvSpPr>
          <p:nvPr/>
        </p:nvSpPr>
        <p:spPr bwMode="auto">
          <a:xfrm>
            <a:off x="4683125" y="2135188"/>
            <a:ext cx="8366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u="sng" dirty="0"/>
              <a:t>Alarm 1</a:t>
            </a:r>
          </a:p>
        </p:txBody>
      </p:sp>
      <p:sp>
        <p:nvSpPr>
          <p:cNvPr id="3" name="Rectangle 2"/>
          <p:cNvSpPr/>
          <p:nvPr/>
        </p:nvSpPr>
        <p:spPr>
          <a:xfrm>
            <a:off x="4470400" y="4219575"/>
            <a:ext cx="147637" cy="889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5791200" y="4219575"/>
            <a:ext cx="147637" cy="88900"/>
          </a:xfrm>
          <a:prstGeom prst="rect">
            <a:avLst/>
          </a:prstGeom>
          <a:solidFill>
            <a:srgbClr val="0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Line 25"/>
          <p:cNvSpPr>
            <a:spLocks noChangeShapeType="1"/>
          </p:cNvSpPr>
          <p:nvPr/>
        </p:nvSpPr>
        <p:spPr bwMode="auto">
          <a:xfrm flipH="1">
            <a:off x="5445124" y="3759201"/>
            <a:ext cx="44132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1" name="Line 24"/>
          <p:cNvSpPr>
            <a:spLocks noChangeShapeType="1"/>
          </p:cNvSpPr>
          <p:nvPr/>
        </p:nvSpPr>
        <p:spPr bwMode="auto">
          <a:xfrm flipV="1">
            <a:off x="5886450" y="3743324"/>
            <a:ext cx="0" cy="476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925011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Area Classifications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377836"/>
              </p:ext>
            </p:extLst>
          </p:nvPr>
        </p:nvGraphicFramePr>
        <p:xfrm>
          <a:off x="457200" y="2076624"/>
          <a:ext cx="8229600" cy="2883198"/>
        </p:xfrm>
        <a:graphic>
          <a:graphicData uri="http://schemas.openxmlformats.org/drawingml/2006/table">
            <a:tbl>
              <a:tblPr/>
              <a:tblGrid>
                <a:gridCol w="1895646"/>
                <a:gridCol w="1600515"/>
                <a:gridCol w="4733439"/>
              </a:tblGrid>
              <a:tr h="26107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NEC Division System Gas Groups</a:t>
                      </a:r>
                    </a:p>
                  </a:txBody>
                  <a:tcPr marL="11351" marR="11351" marT="113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107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1351" marR="11351" marT="113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351" marR="11351" marT="113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1351" marR="11351" marT="1135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0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Area</a:t>
                      </a:r>
                    </a:p>
                  </a:txBody>
                  <a:tcPr marL="11351" marR="11351" marT="1135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Group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Representative Materials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07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 I, Division 1 &amp; 2</a:t>
                      </a:r>
                    </a:p>
                  </a:txBody>
                  <a:tcPr marL="11351" marR="11351" marT="113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Acetylene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0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Hydrogen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0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Ethylene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0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Propane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07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 II, Division I &amp; 2</a:t>
                      </a:r>
                    </a:p>
                  </a:txBody>
                  <a:tcPr marL="11351" marR="11351" marT="1135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 (Division 1 only)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Metal dusts, such as magnesium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0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Carbonaceous dusts, such as carbon &amp; Charcoal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07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Non-conductive dusts, such as flour, grain 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None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Ignitable fibers/flyings, such as cotton lint, flax &amp; rayon</a:t>
                      </a:r>
                    </a:p>
                  </a:txBody>
                  <a:tcPr marL="11351" marR="11351" marT="113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6197302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DCD008-5CAC-2546-B388-53398266660C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1851079"/>
            <a:ext cx="24384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451570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Controller Wiring</a:t>
            </a:r>
            <a:endParaRPr lang="en-US" dirty="0"/>
          </a:p>
        </p:txBody>
      </p:sp>
      <p:pic>
        <p:nvPicPr>
          <p:cNvPr id="6" name="Content Placeholder 5" descr="20150216_115458.jpe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Do not drill the top case and run power wires into the unit. </a:t>
            </a:r>
          </a:p>
          <a:p>
            <a:r>
              <a:rPr lang="en-US" dirty="0" smtClean="0"/>
              <a:t>Noise from wiring will cause controller to malfunction.</a:t>
            </a:r>
          </a:p>
          <a:p>
            <a:r>
              <a:rPr lang="en-US" dirty="0" smtClean="0"/>
              <a:t>Condensation may drip down conduit and damage PCB.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692364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Grounding</a:t>
            </a:r>
            <a:endParaRPr lang="en-US" dirty="0"/>
          </a:p>
        </p:txBody>
      </p:sp>
      <p:pic>
        <p:nvPicPr>
          <p:cNvPr id="6" name="Content Placeholder 5" descr="20150817_131713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>
          <a:xfrm rot="5400000">
            <a:off x="534670" y="1625365"/>
            <a:ext cx="3621563" cy="4058599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756149"/>
          </a:xfrm>
        </p:spPr>
        <p:txBody>
          <a:bodyPr/>
          <a:lstStyle/>
          <a:p>
            <a:r>
              <a:rPr lang="en-US" sz="2400" dirty="0" smtClean="0"/>
              <a:t>Proper grounding is essential to proper system operation.</a:t>
            </a:r>
          </a:p>
          <a:p>
            <a:r>
              <a:rPr lang="en-US" sz="2400" dirty="0" smtClean="0"/>
              <a:t>Connect transmitter wiring shields to the ground terminal on main PCB or conduit hubs.</a:t>
            </a:r>
          </a:p>
          <a:p>
            <a:r>
              <a:rPr lang="en-US" sz="2400" dirty="0" smtClean="0"/>
              <a:t>Grounding at transmitter and controller may create a ground loop.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507296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Transmitter Mounting</a:t>
            </a:r>
            <a:endParaRPr lang="en-US" dirty="0"/>
          </a:p>
        </p:txBody>
      </p:sp>
      <p:pic>
        <p:nvPicPr>
          <p:cNvPr id="6" name="Content Placeholder 5" descr="20151201_085748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Mount transmitter at </a:t>
            </a:r>
            <a:r>
              <a:rPr lang="en-US" dirty="0" smtClean="0"/>
              <a:t>eye </a:t>
            </a:r>
            <a:r>
              <a:rPr lang="en-US" dirty="0"/>
              <a:t>level</a:t>
            </a:r>
            <a:r>
              <a:rPr lang="en-US" dirty="0" smtClean="0"/>
              <a:t>.</a:t>
            </a:r>
          </a:p>
          <a:p>
            <a:r>
              <a:rPr lang="en-US" dirty="0" smtClean="0"/>
              <a:t>Avoid mounting transmitters in areas of high vibration, extreme heat or cold.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440041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Transmitter Mounting</a:t>
            </a:r>
            <a:endParaRPr lang="en-US" dirty="0"/>
          </a:p>
        </p:txBody>
      </p:sp>
      <p:pic>
        <p:nvPicPr>
          <p:cNvPr id="6" name="Content Placeholder 5" descr="Transmitter Tubing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" b="7975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Mount transmitter in a location that can be easily accessed.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149759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Transmitter Wiring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Use proper wire for each transmitter.</a:t>
            </a:r>
          </a:p>
          <a:p>
            <a:r>
              <a:rPr lang="en-US" dirty="0" smtClean="0"/>
              <a:t>Use the proper gauge wire for the distance needed.</a:t>
            </a:r>
          </a:p>
          <a:p>
            <a:r>
              <a:rPr lang="en-US" dirty="0" smtClean="0"/>
              <a:t>Insulated, shielded and jacketed cable.</a:t>
            </a:r>
          </a:p>
          <a:p>
            <a:r>
              <a:rPr lang="en-US" dirty="0" smtClean="0"/>
              <a:t>Follow local installation codes.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462" y="2994717"/>
            <a:ext cx="2959100" cy="176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0734" y="1831512"/>
            <a:ext cx="245286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Belden Cable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899926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Transmitter Mounting</a:t>
            </a:r>
            <a:endParaRPr lang="en-US" dirty="0"/>
          </a:p>
        </p:txBody>
      </p:sp>
      <p:pic>
        <p:nvPicPr>
          <p:cNvPr id="6" name="Content Placeholder 5" descr="Diffusion Mounting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8" r="16538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199" y="1600201"/>
            <a:ext cx="4194175" cy="4525963"/>
          </a:xfrm>
        </p:spPr>
        <p:txBody>
          <a:bodyPr/>
          <a:lstStyle/>
          <a:p>
            <a:r>
              <a:rPr lang="en-US" dirty="0" smtClean="0"/>
              <a:t>Mount transmitters properly.</a:t>
            </a:r>
          </a:p>
          <a:p>
            <a:pPr lvl="1"/>
            <a:r>
              <a:rPr lang="en-US" dirty="0" smtClean="0"/>
              <a:t>Lighter gases such as methane on ceiling.</a:t>
            </a:r>
          </a:p>
          <a:p>
            <a:pPr lvl="1"/>
            <a:r>
              <a:rPr lang="en-US" dirty="0" smtClean="0"/>
              <a:t>Heavier gases such as propane, mount near floor.</a:t>
            </a:r>
          </a:p>
          <a:p>
            <a:pPr lvl="1"/>
            <a:r>
              <a:rPr lang="en-US" dirty="0" smtClean="0"/>
              <a:t>Always place transmitter as close as possible to potential leak source.</a:t>
            </a:r>
          </a:p>
          <a:p>
            <a:pPr lv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DC8BAC-4E4B-C34D-87C8-D4798FA6169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643902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Transmitter Mounting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Clean Installation	</a:t>
            </a:r>
            <a:endParaRPr lang="en-US" dirty="0"/>
          </a:p>
        </p:txBody>
      </p:sp>
      <p:pic>
        <p:nvPicPr>
          <p:cNvPr id="8" name="Content Placeholder 7" descr="Transmitter Mounting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5" b="13325"/>
          <a:stretch>
            <a:fillRect/>
          </a:stretch>
        </p:blipFill>
        <p:spPr/>
      </p:pic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Transmitters mounted in the breathing zone for general area monitoring.</a:t>
            </a:r>
          </a:p>
          <a:p>
            <a:r>
              <a:rPr lang="en-US" dirty="0" smtClean="0"/>
              <a:t>Transmitter labeling makes identification easy.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59DB85-F075-E64D-8E45-29DF392A2480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485037"/>
      </p:ext>
    </p:extLst>
  </p:cSld>
  <p:clrMapOvr>
    <a:masterClrMapping/>
  </p:clrMapOvr>
  <p:transition xmlns:p14="http://schemas.microsoft.com/office/powerpoint/2010/main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KI PowerPoin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RKI PowerPoint Theme.thmx</Template>
  <TotalTime>1659</TotalTime>
  <Words>709</Words>
  <Application>Microsoft Macintosh PowerPoint</Application>
  <PresentationFormat>On-screen Show (4:3)</PresentationFormat>
  <Paragraphs>161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RKI PowerPoint Theme</vt:lpstr>
      <vt:lpstr>Fixed System Installation</vt:lpstr>
      <vt:lpstr>Mounting the Controller</vt:lpstr>
      <vt:lpstr>Controller Wiring</vt:lpstr>
      <vt:lpstr>Grounding</vt:lpstr>
      <vt:lpstr>Transmitter Mounting</vt:lpstr>
      <vt:lpstr>Transmitter Mounting</vt:lpstr>
      <vt:lpstr>Transmitter Wiring</vt:lpstr>
      <vt:lpstr>Transmitter Mounting</vt:lpstr>
      <vt:lpstr>Transmitter Mounting</vt:lpstr>
      <vt:lpstr>Transmitter Sample Lines</vt:lpstr>
      <vt:lpstr>Sealing Conduit</vt:lpstr>
      <vt:lpstr>Remote Cal Adapter</vt:lpstr>
      <vt:lpstr>Battery Backup</vt:lpstr>
      <vt:lpstr>Recording Devices</vt:lpstr>
      <vt:lpstr>Communication </vt:lpstr>
      <vt:lpstr>4 to 20 mA Communication</vt:lpstr>
      <vt:lpstr>4 to 20mA Communication</vt:lpstr>
      <vt:lpstr>4 to 20 mA Communication</vt:lpstr>
      <vt:lpstr>4 to 20 mA Communication</vt:lpstr>
      <vt:lpstr>Calculations</vt:lpstr>
      <vt:lpstr>Direct Connect</vt:lpstr>
      <vt:lpstr>Modbus</vt:lpstr>
      <vt:lpstr>PoE</vt:lpstr>
      <vt:lpstr> Relays </vt:lpstr>
      <vt:lpstr>Area Classifications</vt:lpstr>
      <vt:lpstr>Questions?</vt:lpstr>
    </vt:vector>
  </TitlesOfParts>
  <Company>RKI Instruments,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Fixed System Installation</dc:title>
  <dc:creator>Steve Peluffo</dc:creator>
  <cp:lastModifiedBy>Steve Peluffo</cp:lastModifiedBy>
  <cp:revision>37</cp:revision>
  <dcterms:created xsi:type="dcterms:W3CDTF">2016-02-01T16:15:52Z</dcterms:created>
  <dcterms:modified xsi:type="dcterms:W3CDTF">2016-05-02T21:46:01Z</dcterms:modified>
</cp:coreProperties>
</file>