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5" r:id="rId14"/>
    <p:sldId id="276" r:id="rId15"/>
    <p:sldId id="277" r:id="rId16"/>
    <p:sldId id="278" r:id="rId17"/>
    <p:sldId id="279" r:id="rId18"/>
    <p:sldId id="274" r:id="rId19"/>
    <p:sldId id="268" r:id="rId20"/>
    <p:sldId id="269" r:id="rId21"/>
    <p:sldId id="270" r:id="rId22"/>
    <p:sldId id="271" r:id="rId23"/>
    <p:sldId id="272" r:id="rId24"/>
    <p:sldId id="273" r:id="rId25"/>
    <p:sldId id="280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35" d="100"/>
          <a:sy n="135" d="100"/>
        </p:scale>
        <p:origin x="-93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printerSettings" Target="printerSettings/printerSettings1.bin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47C8BD-4BD5-684E-961D-735F4BE02560}" type="datetimeFigureOut">
              <a:rPr lang="en-US" smtClean="0"/>
              <a:t>3/3/16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Char char="•"/>
              <a:defRPr/>
            </a:lvl1pPr>
          </a:lstStyle>
          <a:p>
            <a:fld id="{7A37BA2F-F715-0A45-B283-329FD8E5E2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318668"/>
      </p:ext>
    </p:extLst>
  </p:cSld>
  <p:clrMapOvr>
    <a:masterClrMapping/>
  </p:clrMapOvr>
  <p:transition xmlns:p14="http://schemas.microsoft.com/office/powerpoint/2010/main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47C8BD-4BD5-684E-961D-735F4BE02560}" type="datetimeFigureOut">
              <a:rPr lang="en-US" smtClean="0"/>
              <a:t>3/3/16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Char char="•"/>
              <a:defRPr/>
            </a:lvl1pPr>
          </a:lstStyle>
          <a:p>
            <a:fld id="{7A37BA2F-F715-0A45-B283-329FD8E5E2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620434"/>
      </p:ext>
    </p:extLst>
  </p:cSld>
  <p:clrMapOvr>
    <a:masterClrMapping/>
  </p:clrMapOvr>
  <p:transition xmlns:p14="http://schemas.microsoft.com/office/powerpoint/2010/main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47C8BD-4BD5-684E-961D-735F4BE02560}" type="datetimeFigureOut">
              <a:rPr lang="en-US" smtClean="0"/>
              <a:t>3/3/16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Char char="•"/>
              <a:defRPr/>
            </a:lvl1pPr>
          </a:lstStyle>
          <a:p>
            <a:fld id="{7A37BA2F-F715-0A45-B283-329FD8E5E2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454900"/>
      </p:ext>
    </p:extLst>
  </p:cSld>
  <p:clrMapOvr>
    <a:masterClrMapping/>
  </p:clrMapOvr>
  <p:transition xmlns:p14="http://schemas.microsoft.com/office/powerpoint/2010/main"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981200"/>
            <a:ext cx="3810000" cy="4114800"/>
          </a:xfrm>
        </p:spPr>
        <p:txBody>
          <a:bodyPr rtlCol="0">
            <a:normAutofit/>
          </a:bodyPr>
          <a:lstStyle/>
          <a:p>
            <a:pPr lvl="0"/>
            <a:r>
              <a:rPr lang="en-US" noProof="0" smtClean="0"/>
              <a:t>Click icon to add chart</a:t>
            </a:r>
            <a:endParaRPr lang="en-US" noProof="0" dirty="0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47C8BD-4BD5-684E-961D-735F4BE02560}" type="datetimeFigureOut">
              <a:rPr lang="en-US" smtClean="0"/>
              <a:t>3/3/16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Char char="•"/>
              <a:defRPr/>
            </a:lvl1pPr>
          </a:lstStyle>
          <a:p>
            <a:fld id="{7A37BA2F-F715-0A45-B283-329FD8E5E2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9341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025435"/>
            <a:ext cx="89154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943600"/>
            <a:ext cx="8001000" cy="91440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91440" rIns="274320" bIns="91440" rtlCol="0"/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7988300" cy="38862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noProof="0" smtClean="0"/>
              <a:t>Drag picture to placeholder or click icon to add</a:t>
            </a:r>
            <a:endParaRPr noProof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mtClean="0"/>
            </a:lvl1pPr>
          </a:lstStyle>
          <a:p>
            <a:fld id="{9047C8BD-4BD5-684E-961D-735F4BE02560}" type="datetimeFigureOut">
              <a:rPr lang="en-US" smtClean="0"/>
              <a:t>3/3/16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3753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>
            <a:normAutofit/>
          </a:bodyPr>
          <a:lstStyle>
            <a:lvl1pPr marL="0" indent="0" algn="l" defTabSz="914400" rtl="0" eaLnBrk="1" latinLnBrk="0" hangingPunct="1"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3986784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noProof="0" smtClean="0"/>
              <a:t>Drag picture to placeholder or click icon to add</a:t>
            </a:r>
            <a:endParaRPr noProof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928616" y="1129553"/>
            <a:ext cx="3986784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noProof="0" smtClean="0"/>
              <a:t>Drag picture to placeholder or click icon to add</a:t>
            </a:r>
            <a:endParaRPr noProof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5"/>
          </p:nvPr>
        </p:nvSpPr>
        <p:spPr>
          <a:xfrm>
            <a:off x="6580188" y="188913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fld id="{9047C8BD-4BD5-684E-961D-735F4BE02560}" type="datetimeFigureOut">
              <a:rPr lang="en-US" smtClean="0"/>
              <a:t>3/3/16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678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47C8BD-4BD5-684E-961D-735F4BE02560}" type="datetimeFigureOut">
              <a:rPr lang="en-US" smtClean="0"/>
              <a:t>3/3/16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Char char="•"/>
              <a:defRPr/>
            </a:lvl1pPr>
          </a:lstStyle>
          <a:p>
            <a:fld id="{7A37BA2F-F715-0A45-B283-329FD8E5E2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677466"/>
      </p:ext>
    </p:extLst>
  </p:cSld>
  <p:clrMapOvr>
    <a:masterClrMapping/>
  </p:clrMapOvr>
  <p:transition xmlns:p14="http://schemas.microsoft.com/office/powerpoint/2010/main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47C8BD-4BD5-684E-961D-735F4BE02560}" type="datetimeFigureOut">
              <a:rPr lang="en-US" smtClean="0"/>
              <a:t>3/3/16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Char char="•"/>
              <a:defRPr/>
            </a:lvl1pPr>
          </a:lstStyle>
          <a:p>
            <a:fld id="{7A37BA2F-F715-0A45-B283-329FD8E5E2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719285"/>
      </p:ext>
    </p:extLst>
  </p:cSld>
  <p:clrMapOvr>
    <a:masterClrMapping/>
  </p:clrMapOvr>
  <p:transition xmlns:p14="http://schemas.microsoft.com/office/powerpoint/2010/main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47C8BD-4BD5-684E-961D-735F4BE02560}" type="datetimeFigureOut">
              <a:rPr lang="en-US" smtClean="0"/>
              <a:t>3/3/16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Char char="•"/>
              <a:defRPr/>
            </a:lvl1pPr>
          </a:lstStyle>
          <a:p>
            <a:fld id="{7A37BA2F-F715-0A45-B283-329FD8E5E2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530483"/>
      </p:ext>
    </p:extLst>
  </p:cSld>
  <p:clrMapOvr>
    <a:masterClrMapping/>
  </p:clrMapOvr>
  <p:transition xmlns:p14="http://schemas.microsoft.com/office/powerpoint/2010/main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47C8BD-4BD5-684E-961D-735F4BE02560}" type="datetimeFigureOut">
              <a:rPr lang="en-US" smtClean="0"/>
              <a:t>3/3/16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Char char="•"/>
              <a:defRPr/>
            </a:lvl1pPr>
          </a:lstStyle>
          <a:p>
            <a:fld id="{7A37BA2F-F715-0A45-B283-329FD8E5E2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291347"/>
      </p:ext>
    </p:extLst>
  </p:cSld>
  <p:clrMapOvr>
    <a:masterClrMapping/>
  </p:clrMapOvr>
  <p:transition xmlns:p14="http://schemas.microsoft.com/office/powerpoint/2010/main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47C8BD-4BD5-684E-961D-735F4BE02560}" type="datetimeFigureOut">
              <a:rPr lang="en-US" smtClean="0"/>
              <a:t>3/3/16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Char char="•"/>
              <a:defRPr/>
            </a:lvl1pPr>
          </a:lstStyle>
          <a:p>
            <a:fld id="{7A37BA2F-F715-0A45-B283-329FD8E5E2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034541"/>
      </p:ext>
    </p:extLst>
  </p:cSld>
  <p:clrMapOvr>
    <a:masterClrMapping/>
  </p:clrMapOvr>
  <p:transition xmlns:p14="http://schemas.microsoft.com/office/powerpoint/2010/main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47C8BD-4BD5-684E-961D-735F4BE02560}" type="datetimeFigureOut">
              <a:rPr lang="en-US" smtClean="0"/>
              <a:t>3/3/16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Char char="•"/>
              <a:defRPr/>
            </a:lvl1pPr>
          </a:lstStyle>
          <a:p>
            <a:fld id="{7A37BA2F-F715-0A45-B283-329FD8E5E2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153422"/>
      </p:ext>
    </p:extLst>
  </p:cSld>
  <p:clrMapOvr>
    <a:masterClrMapping/>
  </p:clrMapOvr>
  <p:transition xmlns:p14="http://schemas.microsoft.com/office/powerpoint/2010/main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47C8BD-4BD5-684E-961D-735F4BE02560}" type="datetimeFigureOut">
              <a:rPr lang="en-US" smtClean="0"/>
              <a:t>3/3/16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Char char="•"/>
              <a:defRPr/>
            </a:lvl1pPr>
          </a:lstStyle>
          <a:p>
            <a:fld id="{7A37BA2F-F715-0A45-B283-329FD8E5E2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108847"/>
      </p:ext>
    </p:extLst>
  </p:cSld>
  <p:clrMapOvr>
    <a:masterClrMapping/>
  </p:clrMapOvr>
  <p:transition xmlns:p14="http://schemas.microsoft.com/office/powerpoint/2010/main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47C8BD-4BD5-684E-961D-735F4BE02560}" type="datetimeFigureOut">
              <a:rPr lang="en-US" smtClean="0"/>
              <a:t>3/3/16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Char char="•"/>
              <a:defRPr/>
            </a:lvl1pPr>
          </a:lstStyle>
          <a:p>
            <a:fld id="{7A37BA2F-F715-0A45-B283-329FD8E5E2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137487"/>
      </p:ext>
    </p:extLst>
  </p:cSld>
  <p:clrMapOvr>
    <a:masterClrMapping/>
  </p:clrMapOvr>
  <p:transition xmlns:p14="http://schemas.microsoft.com/office/powerpoint/2010/main">
    <p:zoom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069975" y="301625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Char char="•"/>
              <a:defRPr sz="1000" b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9047C8BD-4BD5-684E-961D-735F4BE02560}" type="datetimeFigureOut">
              <a:rPr lang="en-US" smtClean="0"/>
              <a:t>3/3/16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Char char="•"/>
              <a:defRPr sz="1000" b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0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7A37BA2F-F715-0A45-B283-329FD8E5E20E}" type="slidenum">
              <a:rPr lang="en-US" smtClean="0"/>
              <a:t>‹#›</a:t>
            </a:fld>
            <a:endParaRPr lang="en-US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914400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3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4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5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6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7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8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9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0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1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2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3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5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Beacon 110</a:t>
            </a:r>
            <a:endParaRPr lang="en-US" dirty="0"/>
          </a:p>
        </p:txBody>
      </p:sp>
      <p:pic>
        <p:nvPicPr>
          <p:cNvPr id="5" name="Picture 4" descr="Beacon_110s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252" y="1365383"/>
            <a:ext cx="3705136" cy="402732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906764" y="5603643"/>
            <a:ext cx="43298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Single Channel Wall Mount Controller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5224259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Gas Adjustment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Upon completion of Air Adjustment, the Beacon 110 will prompt you if you would like to SPAN with Gas.</a:t>
            </a:r>
          </a:p>
          <a:p>
            <a:r>
              <a:rPr lang="en-US" dirty="0" smtClean="0"/>
              <a:t>Press YES to continue.</a:t>
            </a:r>
            <a:endParaRPr lang="en-US" dirty="0"/>
          </a:p>
        </p:txBody>
      </p:sp>
      <p:pic>
        <p:nvPicPr>
          <p:cNvPr id="5" name="Content Placeholder 4" descr="Span 1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5" b="79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92524037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Gas Adjustment</a:t>
            </a:r>
            <a:endParaRPr lang="en-US" dirty="0"/>
          </a:p>
        </p:txBody>
      </p:sp>
      <p:pic>
        <p:nvPicPr>
          <p:cNvPr id="5" name="Content Placeholder 4" descr="Span 2.jp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5" b="7975"/>
          <a:stretch>
            <a:fillRect/>
          </a:stretch>
        </p:blipFill>
        <p:spPr/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Assemble calibration kit.</a:t>
            </a:r>
          </a:p>
          <a:p>
            <a:r>
              <a:rPr lang="en-US" dirty="0" smtClean="0"/>
              <a:t>Attach calibration cup to sensor.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6385328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Gas Adjustment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Apply Span gas to detector.</a:t>
            </a:r>
          </a:p>
        </p:txBody>
      </p:sp>
      <p:pic>
        <p:nvPicPr>
          <p:cNvPr id="5" name="Content Placeholder 4" descr="Span 3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5" b="79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92627518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Gas Adjustment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Allow reading to stabilize.</a:t>
            </a:r>
          </a:p>
          <a:p>
            <a:r>
              <a:rPr lang="en-US" dirty="0" smtClean="0"/>
              <a:t>Maximum of two minutes.</a:t>
            </a:r>
            <a:endParaRPr lang="en-US" dirty="0"/>
          </a:p>
        </p:txBody>
      </p:sp>
      <p:pic>
        <p:nvPicPr>
          <p:cNvPr id="5" name="Content Placeholder 4" descr="Span 1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5" b="79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84890261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Gas Adjustment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Using UP or DOWN button, adjust span to proper setting then press the ENTER button to complete.</a:t>
            </a:r>
          </a:p>
          <a:p>
            <a:endParaRPr lang="en-US" dirty="0"/>
          </a:p>
        </p:txBody>
      </p:sp>
      <p:pic>
        <p:nvPicPr>
          <p:cNvPr id="5" name="Content Placeholder 4" descr="span 2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5" b="79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13464052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Gas Adjustment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PASS will be displayed if calibration is successful.</a:t>
            </a:r>
            <a:endParaRPr lang="en-US" dirty="0"/>
          </a:p>
        </p:txBody>
      </p:sp>
      <p:pic>
        <p:nvPicPr>
          <p:cNvPr id="5" name="Content Placeholder 4" descr="Span 3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5" b="79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13681269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Gas Adjustment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Calibration data will be saved.</a:t>
            </a:r>
            <a:endParaRPr lang="en-US" dirty="0"/>
          </a:p>
        </p:txBody>
      </p:sp>
      <p:pic>
        <p:nvPicPr>
          <p:cNvPr id="5" name="Content Placeholder 4" descr="Span 4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5" b="79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55285435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Gas Adjustment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When calibration is complete, it will leave the calibration mode allowing time for the sensor to return to normal condition.</a:t>
            </a:r>
            <a:endParaRPr lang="en-US" dirty="0"/>
          </a:p>
        </p:txBody>
      </p:sp>
      <p:pic>
        <p:nvPicPr>
          <p:cNvPr id="5" name="Content Placeholder 4" descr="Span 5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5" b="79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90595088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Gas Adjustment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If the Beacon 110 is set up with a remote amp transmitter, “CAL AT AMP” will be displayed. </a:t>
            </a:r>
            <a:endParaRPr lang="en-US" dirty="0"/>
          </a:p>
        </p:txBody>
      </p:sp>
      <p:pic>
        <p:nvPicPr>
          <p:cNvPr id="8" name="Content Placeholder 7" descr="cal at amp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5" b="79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16922105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Gas Adjustment</a:t>
            </a:r>
            <a:endParaRPr lang="en-US" dirty="0"/>
          </a:p>
        </p:txBody>
      </p:sp>
      <p:pic>
        <p:nvPicPr>
          <p:cNvPr id="5" name="Content Placeholder 4" descr="S2.jp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712" b="-24712"/>
          <a:stretch>
            <a:fillRect/>
          </a:stretch>
        </p:blipFill>
        <p:spPr>
          <a:xfrm rot="5400000">
            <a:off x="335358" y="1722041"/>
            <a:ext cx="4282283" cy="4525963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Calibrate detector as needed.</a:t>
            </a:r>
          </a:p>
          <a:p>
            <a:r>
              <a:rPr lang="en-US" dirty="0" smtClean="0"/>
              <a:t>DMM, small flat blade screwdriver and calibration kit are required.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621754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Internal Components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C3AE53F7-6FAD-854A-A491-7D8965C3A1C4}" type="slidenum">
              <a:rPr lang="en-US"/>
              <a:pPr/>
              <a:t>2</a:t>
            </a:fld>
            <a:endParaRPr lang="en-US" dirty="0"/>
          </a:p>
        </p:txBody>
      </p:sp>
      <p:pic>
        <p:nvPicPr>
          <p:cNvPr id="5" name="Picture 4" descr="Beacon-100-ope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0222" y="1173601"/>
            <a:ext cx="3558192" cy="5303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553200" y="1630263"/>
            <a:ext cx="236220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 smtClean="0"/>
              <a:t>Optional Strobe</a:t>
            </a:r>
          </a:p>
          <a:p>
            <a:pPr algn="l"/>
            <a:endParaRPr lang="en-US" sz="1600" dirty="0" smtClean="0"/>
          </a:p>
          <a:p>
            <a:pPr algn="l"/>
            <a:r>
              <a:rPr lang="en-US" sz="1600" dirty="0"/>
              <a:t>Alarm </a:t>
            </a:r>
            <a:r>
              <a:rPr lang="en-US" sz="1600" dirty="0" smtClean="0"/>
              <a:t>3 LEDs</a:t>
            </a:r>
            <a:endParaRPr lang="en-US" sz="1600" dirty="0"/>
          </a:p>
          <a:p>
            <a:pPr marL="285750" indent="-285750" algn="l">
              <a:buFont typeface="Arial"/>
              <a:buChar char="•"/>
            </a:pPr>
            <a:r>
              <a:rPr lang="en-US" sz="1600" dirty="0"/>
              <a:t>Alarm 1</a:t>
            </a:r>
          </a:p>
          <a:p>
            <a:pPr marL="285750" indent="-285750" algn="l">
              <a:buFont typeface="Arial"/>
              <a:buChar char="•"/>
            </a:pPr>
            <a:r>
              <a:rPr lang="en-US" sz="1600" dirty="0"/>
              <a:t>Alarm 2</a:t>
            </a:r>
          </a:p>
          <a:p>
            <a:pPr marL="285750" indent="-285750" algn="l">
              <a:buFont typeface="Arial"/>
              <a:buChar char="•"/>
            </a:pPr>
            <a:r>
              <a:rPr lang="en-US" sz="1600" dirty="0"/>
              <a:t>Fail</a:t>
            </a:r>
          </a:p>
          <a:p>
            <a:pPr algn="l"/>
            <a:endParaRPr lang="en-US" sz="1600" dirty="0"/>
          </a:p>
          <a:p>
            <a:pPr algn="l"/>
            <a:r>
              <a:rPr lang="en-US" sz="1600" dirty="0" smtClean="0"/>
              <a:t>PCB </a:t>
            </a:r>
            <a:r>
              <a:rPr lang="en-US" sz="1600" dirty="0"/>
              <a:t>Control </a:t>
            </a:r>
            <a:r>
              <a:rPr lang="en-US" sz="1600" dirty="0" smtClean="0"/>
              <a:t>Switches</a:t>
            </a:r>
            <a:endParaRPr lang="en-US" sz="1600" dirty="0"/>
          </a:p>
          <a:p>
            <a:pPr marL="285750" indent="-285750" algn="l">
              <a:buFont typeface="Arial"/>
              <a:buChar char="•"/>
            </a:pPr>
            <a:r>
              <a:rPr lang="en-US" sz="1600" dirty="0" smtClean="0"/>
              <a:t>UP</a:t>
            </a:r>
            <a:r>
              <a:rPr lang="en-US" sz="1600" dirty="0"/>
              <a:t>/</a:t>
            </a:r>
            <a:r>
              <a:rPr lang="en-US" sz="1600" dirty="0" smtClean="0"/>
              <a:t>YES</a:t>
            </a:r>
            <a:endParaRPr lang="en-US" sz="1600" dirty="0"/>
          </a:p>
          <a:p>
            <a:pPr marL="285750" indent="-285750" algn="l">
              <a:buFont typeface="Arial"/>
              <a:buChar char="•"/>
            </a:pPr>
            <a:r>
              <a:rPr lang="en-US" sz="1600" dirty="0"/>
              <a:t>DOWN/NO 	</a:t>
            </a:r>
          </a:p>
          <a:p>
            <a:pPr marL="285750" indent="-285750" algn="l">
              <a:buFont typeface="Arial"/>
              <a:buChar char="•"/>
            </a:pPr>
            <a:r>
              <a:rPr lang="en-US" sz="1600" dirty="0" smtClean="0"/>
              <a:t>ENTER </a:t>
            </a:r>
            <a:r>
              <a:rPr lang="en-US" sz="1600" dirty="0"/>
              <a:t>	</a:t>
            </a:r>
            <a:endParaRPr lang="en-US" sz="1600" dirty="0" smtClean="0"/>
          </a:p>
          <a:p>
            <a:pPr marL="285750" indent="-285750" algn="l">
              <a:buFont typeface="Arial"/>
              <a:buChar char="•"/>
            </a:pPr>
            <a:endParaRPr lang="en-US" sz="1600" dirty="0"/>
          </a:p>
          <a:p>
            <a:pPr algn="l"/>
            <a:r>
              <a:rPr lang="en-US" sz="1600" dirty="0"/>
              <a:t>	</a:t>
            </a:r>
          </a:p>
          <a:p>
            <a:pPr marL="285750" indent="-285750" algn="l">
              <a:buFont typeface="Arial"/>
              <a:buChar char="•"/>
            </a:pPr>
            <a:endParaRPr lang="en-US" sz="1600" dirty="0" smtClean="0"/>
          </a:p>
          <a:p>
            <a:pPr algn="l"/>
            <a:r>
              <a:rPr lang="en-US" sz="1600" dirty="0" smtClean="0"/>
              <a:t>On</a:t>
            </a:r>
            <a:r>
              <a:rPr lang="en-US" sz="1600" dirty="0"/>
              <a:t>/Off toggle switch</a:t>
            </a:r>
            <a:endParaRPr lang="en-US" sz="1600" dirty="0" smtClean="0"/>
          </a:p>
          <a:p>
            <a:pPr algn="l"/>
            <a:endParaRPr lang="en-US" sz="1600" dirty="0"/>
          </a:p>
          <a:p>
            <a:pPr algn="l"/>
            <a:r>
              <a:rPr lang="en-US" sz="1600" dirty="0" smtClean="0"/>
              <a:t>94 </a:t>
            </a:r>
            <a:r>
              <a:rPr lang="en-US" sz="1600" dirty="0"/>
              <a:t>dB Buzzer Alarm</a:t>
            </a:r>
          </a:p>
          <a:p>
            <a:pPr algn="l"/>
            <a:endParaRPr lang="en-US" sz="1600" dirty="0"/>
          </a:p>
          <a:p>
            <a:pPr algn="l"/>
            <a:r>
              <a:rPr lang="en-US" sz="1600" dirty="0"/>
              <a:t>Alarm Reset Switch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4800" y="1981200"/>
            <a:ext cx="2362200" cy="5755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/>
              <a:t>Backlit LCD Display</a:t>
            </a:r>
          </a:p>
          <a:p>
            <a:pPr algn="l"/>
            <a:endParaRPr lang="en-US" sz="1600" dirty="0"/>
          </a:p>
          <a:p>
            <a:pPr algn="l"/>
            <a:r>
              <a:rPr lang="en-US" sz="1600" dirty="0" smtClean="0"/>
              <a:t>Simultaneous readout </a:t>
            </a:r>
            <a:r>
              <a:rPr lang="en-US" sz="1600" dirty="0"/>
              <a:t>of the gas type and </a:t>
            </a:r>
            <a:r>
              <a:rPr lang="en-US" sz="1600" dirty="0" smtClean="0"/>
              <a:t>concentration</a:t>
            </a:r>
          </a:p>
          <a:p>
            <a:pPr algn="l"/>
            <a:endParaRPr lang="en-US" sz="1600" dirty="0" smtClean="0"/>
          </a:p>
          <a:p>
            <a:pPr algn="l"/>
            <a:r>
              <a:rPr lang="en-US" sz="1600" dirty="0" smtClean="0"/>
              <a:t>Compact NEMA-4X weather resistant enclosure</a:t>
            </a:r>
          </a:p>
          <a:p>
            <a:pPr algn="l"/>
            <a:endParaRPr lang="en-US" sz="1600" dirty="0"/>
          </a:p>
          <a:p>
            <a:pPr algn="l"/>
            <a:r>
              <a:rPr lang="en-US" sz="1600" dirty="0"/>
              <a:t>Accepts any 4-20 mA </a:t>
            </a:r>
            <a:r>
              <a:rPr lang="en-US" sz="1600" dirty="0" smtClean="0"/>
              <a:t>transmitter or </a:t>
            </a:r>
            <a:r>
              <a:rPr lang="en-US" sz="1600" dirty="0"/>
              <a:t>direct connect sensors </a:t>
            </a:r>
            <a:r>
              <a:rPr lang="en-US" sz="1600" dirty="0" smtClean="0"/>
              <a:t>for </a:t>
            </a:r>
            <a:r>
              <a:rPr lang="en-US" sz="1600" dirty="0"/>
              <a:t>LEL / O2 / H2S / CO / </a:t>
            </a:r>
            <a:r>
              <a:rPr lang="en-US" sz="1600" dirty="0" smtClean="0"/>
              <a:t>CO2</a:t>
            </a:r>
          </a:p>
          <a:p>
            <a:pPr algn="l"/>
            <a:endParaRPr lang="en-US" sz="1600" dirty="0"/>
          </a:p>
          <a:p>
            <a:pPr algn="l"/>
            <a:r>
              <a:rPr lang="en-US" sz="1600" dirty="0" smtClean="0"/>
              <a:t>2 </a:t>
            </a:r>
            <a:r>
              <a:rPr lang="en-US" sz="1600" dirty="0"/>
              <a:t>programmable alarm levels per channel</a:t>
            </a:r>
          </a:p>
          <a:p>
            <a:pPr algn="l"/>
            <a:endParaRPr lang="en-US" sz="1600" dirty="0"/>
          </a:p>
          <a:p>
            <a:pPr algn="l"/>
            <a:endParaRPr lang="en-US" sz="1600" dirty="0" smtClean="0"/>
          </a:p>
          <a:p>
            <a:pPr algn="l"/>
            <a:endParaRPr lang="en-US" sz="1600" dirty="0" smtClean="0"/>
          </a:p>
          <a:p>
            <a:pPr algn="l"/>
            <a:endParaRPr lang="en-US" sz="1600" dirty="0"/>
          </a:p>
          <a:p>
            <a:pPr algn="l"/>
            <a:endParaRPr lang="en-US" sz="1600" dirty="0" smtClean="0"/>
          </a:p>
        </p:txBody>
      </p:sp>
      <p:cxnSp>
        <p:nvCxnSpPr>
          <p:cNvPr id="8" name="Straight Arrow Connector 7"/>
          <p:cNvCxnSpPr/>
          <p:nvPr/>
        </p:nvCxnSpPr>
        <p:spPr bwMode="auto">
          <a:xfrm>
            <a:off x="2514600" y="4648200"/>
            <a:ext cx="167640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9" name="Straight Arrow Connector 8"/>
          <p:cNvCxnSpPr/>
          <p:nvPr/>
        </p:nvCxnSpPr>
        <p:spPr bwMode="auto">
          <a:xfrm>
            <a:off x="2286000" y="3581400"/>
            <a:ext cx="53340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0" name="Straight Arrow Connector 9"/>
          <p:cNvCxnSpPr/>
          <p:nvPr/>
        </p:nvCxnSpPr>
        <p:spPr bwMode="auto">
          <a:xfrm>
            <a:off x="1828800" y="3124200"/>
            <a:ext cx="2362200" cy="3048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1" name="Straight Arrow Connector 10"/>
          <p:cNvCxnSpPr/>
          <p:nvPr/>
        </p:nvCxnSpPr>
        <p:spPr bwMode="auto">
          <a:xfrm>
            <a:off x="2362200" y="2209800"/>
            <a:ext cx="1752600" cy="9144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2" name="Straight Arrow Connector 11"/>
          <p:cNvCxnSpPr/>
          <p:nvPr/>
        </p:nvCxnSpPr>
        <p:spPr bwMode="auto">
          <a:xfrm flipH="1">
            <a:off x="4419600" y="2286000"/>
            <a:ext cx="2133600" cy="6858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3" name="Straight Arrow Connector 12"/>
          <p:cNvCxnSpPr/>
          <p:nvPr/>
        </p:nvCxnSpPr>
        <p:spPr bwMode="auto">
          <a:xfrm flipH="1">
            <a:off x="4876800" y="3505200"/>
            <a:ext cx="1676400" cy="4572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4" name="Straight Arrow Connector 13"/>
          <p:cNvCxnSpPr/>
          <p:nvPr/>
        </p:nvCxnSpPr>
        <p:spPr bwMode="auto">
          <a:xfrm flipH="1" flipV="1">
            <a:off x="3810000" y="4191000"/>
            <a:ext cx="2743200" cy="9906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5" name="Straight Arrow Connector 14"/>
          <p:cNvCxnSpPr/>
          <p:nvPr/>
        </p:nvCxnSpPr>
        <p:spPr bwMode="auto">
          <a:xfrm flipH="1" flipV="1">
            <a:off x="4724400" y="5486400"/>
            <a:ext cx="1905000" cy="2286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6" name="Straight Arrow Connector 15"/>
          <p:cNvCxnSpPr/>
          <p:nvPr/>
        </p:nvCxnSpPr>
        <p:spPr bwMode="auto">
          <a:xfrm flipH="1" flipV="1">
            <a:off x="4648200" y="5867400"/>
            <a:ext cx="1981200" cy="3810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7" name="Straight Arrow Connector 16"/>
          <p:cNvCxnSpPr/>
          <p:nvPr/>
        </p:nvCxnSpPr>
        <p:spPr bwMode="auto">
          <a:xfrm flipH="1" flipV="1">
            <a:off x="4724400" y="1295400"/>
            <a:ext cx="1828800" cy="4572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191637244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 Input Mode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400" dirty="0" smtClean="0"/>
              <a:t>Press and hold the UP/YES and DOWN/NO buttons to enter the Select Input mode.</a:t>
            </a:r>
          </a:p>
          <a:p>
            <a:r>
              <a:rPr lang="en-US" sz="2400" dirty="0" smtClean="0"/>
              <a:t>This allows selection of the proper input type such as:</a:t>
            </a:r>
          </a:p>
          <a:p>
            <a:pPr lvl="1"/>
            <a:r>
              <a:rPr lang="en-US" sz="2000" dirty="0" smtClean="0"/>
              <a:t>O2 DIR</a:t>
            </a:r>
          </a:p>
          <a:p>
            <a:pPr lvl="1"/>
            <a:r>
              <a:rPr lang="en-US" sz="2000" dirty="0" smtClean="0"/>
              <a:t>TOX DIR</a:t>
            </a:r>
          </a:p>
          <a:p>
            <a:pPr lvl="1"/>
            <a:r>
              <a:rPr lang="en-US" sz="2000" dirty="0" smtClean="0"/>
              <a:t>LEL DIR</a:t>
            </a:r>
          </a:p>
          <a:p>
            <a:pPr lvl="1"/>
            <a:r>
              <a:rPr lang="en-US" sz="2000" dirty="0" smtClean="0"/>
              <a:t>4-20 mA transmitter</a:t>
            </a:r>
            <a:endParaRPr lang="en-US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www.rkiinstruments.com</a:t>
            </a:r>
            <a:endParaRPr lang="en-US" dirty="0"/>
          </a:p>
        </p:txBody>
      </p:sp>
      <p:pic>
        <p:nvPicPr>
          <p:cNvPr id="6" name="Content Placeholder 5" descr="Select Input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04" r="249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2347589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Configuration Mode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Press and hold the UP/Yes and ENTER buttons to enter the </a:t>
            </a:r>
            <a:r>
              <a:rPr lang="en-US" dirty="0" err="1" smtClean="0"/>
              <a:t>Config</a:t>
            </a:r>
            <a:r>
              <a:rPr lang="en-US" dirty="0" smtClean="0"/>
              <a:t> Mode.</a:t>
            </a:r>
          </a:p>
          <a:p>
            <a:r>
              <a:rPr lang="en-US" dirty="0" smtClean="0"/>
              <a:t>This mode is used for setting all internal parameters.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www.rkiinstruments.com</a:t>
            </a:r>
            <a:endParaRPr lang="en-US" dirty="0"/>
          </a:p>
        </p:txBody>
      </p:sp>
      <p:pic>
        <p:nvPicPr>
          <p:cNvPr id="9" name="Content Placeholder 8" descr="Config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04" r="249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61812885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 4-20mA Mode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Press and hold the UP/YES, DOWN/NO and ENTER buttons to enter the Cal 4-20 Mode.</a:t>
            </a:r>
          </a:p>
          <a:p>
            <a:r>
              <a:rPr lang="en-US" dirty="0" smtClean="0"/>
              <a:t>This mode is used for fine tuning the 4-20 mA output.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www.rkiinstruments.com</a:t>
            </a:r>
            <a:endParaRPr lang="en-US" dirty="0"/>
          </a:p>
        </p:txBody>
      </p:sp>
      <p:pic>
        <p:nvPicPr>
          <p:cNvPr id="6" name="Content Placeholder 5" descr="Cal-4-20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04" r="249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21584636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Input Voltage and Firmware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Push and hold the DOWN/NO button to view the input voltage and firmware version.</a:t>
            </a:r>
            <a:endParaRPr lang="en-US" dirty="0"/>
          </a:p>
        </p:txBody>
      </p:sp>
      <p:pic>
        <p:nvPicPr>
          <p:cNvPr id="7" name="Content Placeholder 6" descr="B110_Input Volts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04" r="24904"/>
          <a:stretch>
            <a:fillRect/>
          </a:stretch>
        </p:blipFill>
        <p:spPr/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www.rkiinstruments.com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658930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Terminal Connections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733800" cy="4114800"/>
          </a:xfrm>
        </p:spPr>
        <p:txBody>
          <a:bodyPr/>
          <a:lstStyle/>
          <a:p>
            <a:r>
              <a:rPr lang="en-US" sz="2400" dirty="0" smtClean="0"/>
              <a:t>Form </a:t>
            </a:r>
            <a:r>
              <a:rPr lang="en-US" sz="2400" dirty="0" smtClean="0"/>
              <a:t>C contacts for </a:t>
            </a:r>
            <a:r>
              <a:rPr lang="en-US" sz="2400" dirty="0" smtClean="0"/>
              <a:t>Alarm-</a:t>
            </a:r>
            <a:r>
              <a:rPr lang="en-US" sz="2400" dirty="0" smtClean="0"/>
              <a:t>1, </a:t>
            </a:r>
            <a:r>
              <a:rPr lang="en-US" sz="2400" dirty="0" smtClean="0"/>
              <a:t> </a:t>
            </a:r>
            <a:r>
              <a:rPr lang="en-US" sz="2400" dirty="0" smtClean="0"/>
              <a:t>Alarm-</a:t>
            </a:r>
            <a:r>
              <a:rPr lang="en-US" sz="2400" dirty="0" smtClean="0"/>
              <a:t>2, and Fail </a:t>
            </a:r>
            <a:r>
              <a:rPr lang="en-US" sz="2400" dirty="0" smtClean="0"/>
              <a:t>relays.</a:t>
            </a:r>
          </a:p>
          <a:p>
            <a:pPr lvl="1"/>
            <a:r>
              <a:rPr lang="en-US" sz="2000" dirty="0" smtClean="0"/>
              <a:t>Common, Normally Open and Normally Closed </a:t>
            </a:r>
            <a:r>
              <a:rPr lang="en-US" sz="2000" dirty="0" smtClean="0"/>
              <a:t>contacts</a:t>
            </a:r>
          </a:p>
          <a:p>
            <a:pPr lvl="1"/>
            <a:r>
              <a:rPr lang="en-US" sz="2000" dirty="0" smtClean="0"/>
              <a:t>Note: Fail Relay is normally energized in normal operation, de-energized in fail condition.</a:t>
            </a:r>
            <a:endParaRPr lang="en-US" sz="2000" dirty="0"/>
          </a:p>
        </p:txBody>
      </p:sp>
      <p:pic>
        <p:nvPicPr>
          <p:cNvPr id="8" name="Content Placeholder 7" descr="B110_Terminal Connections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04" r="24904"/>
          <a:stretch>
            <a:fillRect/>
          </a:stretch>
        </p:blipFill>
        <p:spPr/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www.rkiinstruments.com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6269076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2120900"/>
            <a:ext cx="3657600" cy="2609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645080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Calibration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Internal amp setup</a:t>
            </a:r>
          </a:p>
          <a:p>
            <a:pPr lvl="1"/>
            <a:r>
              <a:rPr lang="en-US" dirty="0" smtClean="0"/>
              <a:t>Sensor wired directly to controller.</a:t>
            </a:r>
          </a:p>
          <a:p>
            <a:pPr lvl="1"/>
            <a:r>
              <a:rPr lang="en-US" dirty="0" smtClean="0"/>
              <a:t>Gas applied directly to sensor.</a:t>
            </a:r>
          </a:p>
          <a:p>
            <a:pPr lvl="1"/>
            <a:r>
              <a:rPr lang="en-US" dirty="0" smtClean="0"/>
              <a:t>Adjustments made at controller.</a:t>
            </a:r>
          </a:p>
        </p:txBody>
      </p:sp>
      <p:pic>
        <p:nvPicPr>
          <p:cNvPr id="5" name="Content Placeholder 4" descr="20150827_092509.jpg"/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8040" b="-28040"/>
          <a:stretch/>
        </p:blipFill>
        <p:spPr>
          <a:xfrm rot="5400000">
            <a:off x="4001815" y="1464956"/>
            <a:ext cx="5155157" cy="4525963"/>
          </a:xfrm>
        </p:spPr>
      </p:pic>
    </p:spTree>
    <p:extLst>
      <p:ext uri="{BB962C8B-B14F-4D97-AF65-F5344CB8AC3E}">
        <p14:creationId xmlns:p14="http://schemas.microsoft.com/office/powerpoint/2010/main" val="2820144291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Calibration Mode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Press and hold the UP/YES Button to enter the calibration mode </a:t>
            </a:r>
            <a:r>
              <a:rPr lang="en-US" dirty="0" smtClean="0"/>
              <a:t>menu.</a:t>
            </a:r>
            <a:endParaRPr lang="en-US" dirty="0"/>
          </a:p>
          <a:p>
            <a:r>
              <a:rPr lang="en-US" dirty="0"/>
              <a:t>Press the YES button to </a:t>
            </a:r>
            <a:r>
              <a:rPr lang="en-US" dirty="0" smtClean="0"/>
              <a:t>proceed.</a:t>
            </a:r>
            <a:endParaRPr lang="en-US" dirty="0"/>
          </a:p>
          <a:p>
            <a:endParaRPr lang="en-US" dirty="0"/>
          </a:p>
        </p:txBody>
      </p:sp>
      <p:pic>
        <p:nvPicPr>
          <p:cNvPr id="5" name="Content Placeholder 5" descr="Calib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04" r="249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50886163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Fresh Air Adjustment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Confirm that atmosphere is fresh before making fresh air adjustment.</a:t>
            </a:r>
          </a:p>
          <a:p>
            <a:r>
              <a:rPr lang="en-US" dirty="0" smtClean="0"/>
              <a:t>Apply Zero Air to sensor if atmosphere is suspect.</a:t>
            </a:r>
            <a:endParaRPr lang="en-US" dirty="0"/>
          </a:p>
        </p:txBody>
      </p:sp>
      <p:pic>
        <p:nvPicPr>
          <p:cNvPr id="5" name="Content Placeholder 4" descr="Fresh Air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5" b="79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79062792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Fresh Air Adjustment</a:t>
            </a:r>
            <a:endParaRPr lang="en-US" dirty="0"/>
          </a:p>
        </p:txBody>
      </p:sp>
      <p:pic>
        <p:nvPicPr>
          <p:cNvPr id="5" name="Content Placeholder 4" descr="Fresh air 2.jp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5" b="7975"/>
          <a:stretch>
            <a:fillRect/>
          </a:stretch>
        </p:blipFill>
        <p:spPr/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Allow sensor to stabilize when supplying Zero Air.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9400966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Fresh Air Adjustment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Press the ENTER button when reading has stabilized and to complete the fresh air adjustment.</a:t>
            </a:r>
            <a:endParaRPr lang="en-US" dirty="0"/>
          </a:p>
        </p:txBody>
      </p:sp>
      <p:pic>
        <p:nvPicPr>
          <p:cNvPr id="5" name="Content Placeholder 4" descr="Fresh air 3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5" b="79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58319426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Fresh Air Adjustment</a:t>
            </a:r>
            <a:endParaRPr lang="en-US" dirty="0"/>
          </a:p>
        </p:txBody>
      </p:sp>
      <p:pic>
        <p:nvPicPr>
          <p:cNvPr id="5" name="Content Placeholder 4" descr="Fresh air 4.jp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5" b="7975"/>
          <a:stretch>
            <a:fillRect/>
          </a:stretch>
        </p:blipFill>
        <p:spPr/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If Fresh Air adjustment is successful, PASS will be displayed.  If not, FAIL will be displayed.</a:t>
            </a:r>
          </a:p>
          <a:p>
            <a:r>
              <a:rPr lang="en-US" dirty="0" smtClean="0"/>
              <a:t>Check sensor and test gas.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67503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Fresh Air Adjustment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new fresh air setting will be saved in memory.</a:t>
            </a:r>
            <a:endParaRPr lang="en-US" dirty="0"/>
          </a:p>
        </p:txBody>
      </p:sp>
      <p:pic>
        <p:nvPicPr>
          <p:cNvPr id="5" name="Content Placeholder 4" descr="Fresh air 5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5" b="79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9563516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RKI PowerPoin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ummer">
      <a:majorFont>
        <a:latin typeface="Century Gothic"/>
        <a:ea typeface=""/>
        <a:cs typeface=""/>
        <a:font script="Jpan" typeface="ヒラギノ丸ゴ Pro W4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ヒラギノ丸ゴ Pro W4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RKI PowerPoint Theme.thmx</Template>
  <TotalTime>304</TotalTime>
  <Words>570</Words>
  <Application>Microsoft Macintosh PowerPoint</Application>
  <PresentationFormat>On-screen Show (4:3)</PresentationFormat>
  <Paragraphs>104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RKI PowerPoint Theme</vt:lpstr>
      <vt:lpstr>Beacon 110</vt:lpstr>
      <vt:lpstr>Internal Components</vt:lpstr>
      <vt:lpstr>Calibration</vt:lpstr>
      <vt:lpstr>Calibration Mode</vt:lpstr>
      <vt:lpstr>Fresh Air Adjustment</vt:lpstr>
      <vt:lpstr>Fresh Air Adjustment</vt:lpstr>
      <vt:lpstr>Fresh Air Adjustment</vt:lpstr>
      <vt:lpstr>Fresh Air Adjustment</vt:lpstr>
      <vt:lpstr>Fresh Air Adjustment</vt:lpstr>
      <vt:lpstr>Gas Adjustment</vt:lpstr>
      <vt:lpstr>Gas Adjustment</vt:lpstr>
      <vt:lpstr>Gas Adjustment</vt:lpstr>
      <vt:lpstr>Gas Adjustment</vt:lpstr>
      <vt:lpstr>Gas Adjustment</vt:lpstr>
      <vt:lpstr>Gas Adjustment</vt:lpstr>
      <vt:lpstr>Gas Adjustment</vt:lpstr>
      <vt:lpstr>Gas Adjustment</vt:lpstr>
      <vt:lpstr>Gas Adjustment</vt:lpstr>
      <vt:lpstr>Gas Adjustment</vt:lpstr>
      <vt:lpstr>Select Input Mode</vt:lpstr>
      <vt:lpstr>Configuration Mode</vt:lpstr>
      <vt:lpstr>Cal 4-20mA Mode</vt:lpstr>
      <vt:lpstr>Input Voltage and Firmware </vt:lpstr>
      <vt:lpstr>Terminal Connections</vt:lpstr>
      <vt:lpstr>Questions?</vt:lpstr>
    </vt:vector>
  </TitlesOfParts>
  <Company>RKI Instruments,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Beacon 110</dc:title>
  <dc:creator>Steve Peluffo</dc:creator>
  <cp:lastModifiedBy>Steve Peluffo</cp:lastModifiedBy>
  <cp:revision>17</cp:revision>
  <dcterms:created xsi:type="dcterms:W3CDTF">2016-02-09T21:51:07Z</dcterms:created>
  <dcterms:modified xsi:type="dcterms:W3CDTF">2016-03-03T22:00:34Z</dcterms:modified>
</cp:coreProperties>
</file>