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024" r:id="rId1"/>
  </p:sldMasterIdLst>
  <p:notesMasterIdLst>
    <p:notesMasterId r:id="rId82"/>
  </p:notesMasterIdLst>
  <p:handoutMasterIdLst>
    <p:handoutMasterId r:id="rId83"/>
  </p:handoutMasterIdLst>
  <p:sldIdLst>
    <p:sldId id="256" r:id="rId2"/>
    <p:sldId id="343" r:id="rId3"/>
    <p:sldId id="436" r:id="rId4"/>
    <p:sldId id="345" r:id="rId5"/>
    <p:sldId id="346" r:id="rId6"/>
    <p:sldId id="347" r:id="rId7"/>
    <p:sldId id="348" r:id="rId8"/>
    <p:sldId id="409" r:id="rId9"/>
    <p:sldId id="410" r:id="rId10"/>
    <p:sldId id="349" r:id="rId11"/>
    <p:sldId id="350" r:id="rId12"/>
    <p:sldId id="411" r:id="rId13"/>
    <p:sldId id="412" r:id="rId14"/>
    <p:sldId id="417" r:id="rId15"/>
    <p:sldId id="418" r:id="rId16"/>
    <p:sldId id="413" r:id="rId17"/>
    <p:sldId id="414" r:id="rId18"/>
    <p:sldId id="415" r:id="rId19"/>
    <p:sldId id="420" r:id="rId20"/>
    <p:sldId id="356" r:id="rId21"/>
    <p:sldId id="386" r:id="rId22"/>
    <p:sldId id="387" r:id="rId23"/>
    <p:sldId id="357" r:id="rId24"/>
    <p:sldId id="358" r:id="rId25"/>
    <p:sldId id="359" r:id="rId26"/>
    <p:sldId id="439" r:id="rId27"/>
    <p:sldId id="360" r:id="rId28"/>
    <p:sldId id="361" r:id="rId29"/>
    <p:sldId id="362" r:id="rId30"/>
    <p:sldId id="363" r:id="rId31"/>
    <p:sldId id="364" r:id="rId32"/>
    <p:sldId id="365" r:id="rId33"/>
    <p:sldId id="366" r:id="rId34"/>
    <p:sldId id="367" r:id="rId35"/>
    <p:sldId id="368" r:id="rId36"/>
    <p:sldId id="369" r:id="rId37"/>
    <p:sldId id="370" r:id="rId38"/>
    <p:sldId id="371" r:id="rId39"/>
    <p:sldId id="374" r:id="rId40"/>
    <p:sldId id="375" r:id="rId41"/>
    <p:sldId id="376" r:id="rId42"/>
    <p:sldId id="377" r:id="rId43"/>
    <p:sldId id="378" r:id="rId44"/>
    <p:sldId id="379" r:id="rId45"/>
    <p:sldId id="380" r:id="rId46"/>
    <p:sldId id="381" r:id="rId47"/>
    <p:sldId id="382" r:id="rId48"/>
    <p:sldId id="383" r:id="rId49"/>
    <p:sldId id="388" r:id="rId50"/>
    <p:sldId id="385" r:id="rId51"/>
    <p:sldId id="389" r:id="rId52"/>
    <p:sldId id="421" r:id="rId53"/>
    <p:sldId id="390" r:id="rId54"/>
    <p:sldId id="422" r:id="rId55"/>
    <p:sldId id="423" r:id="rId56"/>
    <p:sldId id="424" r:id="rId57"/>
    <p:sldId id="391" r:id="rId58"/>
    <p:sldId id="425" r:id="rId59"/>
    <p:sldId id="392" r:id="rId60"/>
    <p:sldId id="426" r:id="rId61"/>
    <p:sldId id="427" r:id="rId62"/>
    <p:sldId id="394" r:id="rId63"/>
    <p:sldId id="428" r:id="rId64"/>
    <p:sldId id="395" r:id="rId65"/>
    <p:sldId id="429" r:id="rId66"/>
    <p:sldId id="430" r:id="rId67"/>
    <p:sldId id="431" r:id="rId68"/>
    <p:sldId id="432" r:id="rId69"/>
    <p:sldId id="396" r:id="rId70"/>
    <p:sldId id="400" r:id="rId71"/>
    <p:sldId id="401" r:id="rId72"/>
    <p:sldId id="402" r:id="rId73"/>
    <p:sldId id="403" r:id="rId74"/>
    <p:sldId id="404" r:id="rId75"/>
    <p:sldId id="433" r:id="rId76"/>
    <p:sldId id="397" r:id="rId77"/>
    <p:sldId id="434" r:id="rId78"/>
    <p:sldId id="398" r:id="rId79"/>
    <p:sldId id="438" r:id="rId80"/>
    <p:sldId id="435" r:id="rId8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77" autoAdjust="0"/>
    <p:restoredTop sz="98455" autoAdjust="0"/>
  </p:normalViewPr>
  <p:slideViewPr>
    <p:cSldViewPr snapToObjects="1">
      <p:cViewPr>
        <p:scale>
          <a:sx n="121" d="100"/>
          <a:sy n="121" d="100"/>
        </p:scale>
        <p:origin x="-432" y="-264"/>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notesMaster" Target="notesMasters/notesMaster1.xml"/><Relationship Id="rId83" Type="http://schemas.openxmlformats.org/officeDocument/2006/relationships/handoutMaster" Target="handoutMasters/handoutMaster1.xml"/><Relationship Id="rId84" Type="http://schemas.openxmlformats.org/officeDocument/2006/relationships/printerSettings" Target="printerSettings/printerSettings1.bin"/><Relationship Id="rId85" Type="http://schemas.openxmlformats.org/officeDocument/2006/relationships/presProps" Target="presProps.xml"/><Relationship Id="rId86" Type="http://schemas.openxmlformats.org/officeDocument/2006/relationships/viewProps" Target="viewProps.xml"/><Relationship Id="rId87" Type="http://schemas.openxmlformats.org/officeDocument/2006/relationships/theme" Target="theme/theme1.xml"/><Relationship Id="rId8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9876511-E0EF-CF4C-B60A-10D129095C1D}" type="datetimeFigureOut">
              <a:rPr lang="en-US" smtClean="0"/>
              <a:t>8/14/19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34454E1-2992-E84D-B7CD-F1457127B8C9}" type="slidenum">
              <a:rPr lang="en-US" smtClean="0"/>
              <a:t>‹#›</a:t>
            </a:fld>
            <a:endParaRPr lang="en-US"/>
          </a:p>
        </p:txBody>
      </p:sp>
    </p:spTree>
    <p:extLst>
      <p:ext uri="{BB962C8B-B14F-4D97-AF65-F5344CB8AC3E}">
        <p14:creationId xmlns:p14="http://schemas.microsoft.com/office/powerpoint/2010/main" val="329754780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B7A928-3473-1641-9BF5-E99099596F9F}" type="datetimeFigureOut">
              <a:rPr lang="en-US" smtClean="0"/>
              <a:pPr/>
              <a:t>8/14/19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387CF2-CE14-5046-8772-06B402F8E822}" type="slidenum">
              <a:rPr lang="en-US" smtClean="0"/>
              <a:pPr/>
              <a:t>‹#›</a:t>
            </a:fld>
            <a:endParaRPr lang="en-US"/>
          </a:p>
        </p:txBody>
      </p:sp>
    </p:spTree>
    <p:extLst>
      <p:ext uri="{BB962C8B-B14F-4D97-AF65-F5344CB8AC3E}">
        <p14:creationId xmlns:p14="http://schemas.microsoft.com/office/powerpoint/2010/main" val="54412874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EB5F2386-7761-4343-B37B-04475703236D}" type="datetime1">
              <a:rPr lang="en-US" smtClean="0"/>
              <a:t>8/14/19</a:t>
            </a:fld>
            <a:endParaRPr lang="en-US"/>
          </a:p>
        </p:txBody>
      </p:sp>
      <p:sp>
        <p:nvSpPr>
          <p:cNvPr id="5" name="Footer Placeholder 4"/>
          <p:cNvSpPr>
            <a:spLocks noGrp="1"/>
          </p:cNvSpPr>
          <p:nvPr>
            <p:ph type="ftr" sz="quarter" idx="11"/>
          </p:nvPr>
        </p:nvSpPr>
        <p:spPr/>
        <p:txBody>
          <a:bodyPr/>
          <a:lstStyle>
            <a:lvl1pPr>
              <a:defRPr/>
            </a:lvl1pPr>
          </a:lstStyle>
          <a:p>
            <a:r>
              <a:rPr lang="en-US" smtClean="0"/>
              <a:t>www.rkiinstruments.com</a:t>
            </a:r>
            <a:endParaRPr lang="en-US"/>
          </a:p>
        </p:txBody>
      </p:sp>
      <p:sp>
        <p:nvSpPr>
          <p:cNvPr id="6" name="Slide Number Placeholder 5"/>
          <p:cNvSpPr>
            <a:spLocks noGrp="1"/>
          </p:cNvSpPr>
          <p:nvPr>
            <p:ph type="sldNum" sz="quarter" idx="12"/>
          </p:nvPr>
        </p:nvSpPr>
        <p:spPr/>
        <p:txBody>
          <a:bodyPr/>
          <a:lstStyle>
            <a:lvl1pPr>
              <a:buFontTx/>
              <a:buChar char="•"/>
              <a:defRPr/>
            </a:lvl1pPr>
          </a:lstStyle>
          <a:p>
            <a:fld id="{8AF02B71-8991-4516-A01E-F1A9ACD28BDC}" type="slidenum">
              <a:rPr lang="en-US" smtClean="0"/>
              <a:pPr/>
              <a:t>‹#›</a:t>
            </a:fld>
            <a:endParaRPr lang="en-US"/>
          </a:p>
        </p:txBody>
      </p:sp>
    </p:spTree>
    <p:extLst>
      <p:ext uri="{BB962C8B-B14F-4D97-AF65-F5344CB8AC3E}">
        <p14:creationId xmlns:p14="http://schemas.microsoft.com/office/powerpoint/2010/main" val="1795318668"/>
      </p:ext>
    </p:extLst>
  </p:cSld>
  <p:clrMapOvr>
    <a:masterClrMapping/>
  </p:clrMapOvr>
  <p:transition xmlns:p14="http://schemas.microsoft.com/office/powerpoint/2010/mai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F5464C08-00FC-5D4B-A1C8-EF88056FA8FA}" type="datetime1">
              <a:rPr lang="en-US" smtClean="0"/>
              <a:t>8/14/19</a:t>
            </a:fld>
            <a:endParaRPr lang="en-US"/>
          </a:p>
        </p:txBody>
      </p:sp>
      <p:sp>
        <p:nvSpPr>
          <p:cNvPr id="5" name="Footer Placeholder 4"/>
          <p:cNvSpPr>
            <a:spLocks noGrp="1"/>
          </p:cNvSpPr>
          <p:nvPr>
            <p:ph type="ftr" sz="quarter" idx="11"/>
          </p:nvPr>
        </p:nvSpPr>
        <p:spPr/>
        <p:txBody>
          <a:bodyPr/>
          <a:lstStyle>
            <a:lvl1pPr>
              <a:defRPr/>
            </a:lvl1pPr>
          </a:lstStyle>
          <a:p>
            <a:r>
              <a:rPr lang="en-US" smtClean="0"/>
              <a:t>www.rkiinstruments.com</a:t>
            </a:r>
            <a:endParaRPr lang="en-US"/>
          </a:p>
        </p:txBody>
      </p:sp>
      <p:sp>
        <p:nvSpPr>
          <p:cNvPr id="6" name="Slide Number Placeholder 5"/>
          <p:cNvSpPr>
            <a:spLocks noGrp="1"/>
          </p:cNvSpPr>
          <p:nvPr>
            <p:ph type="sldNum" sz="quarter" idx="12"/>
          </p:nvPr>
        </p:nvSpPr>
        <p:spPr/>
        <p:txBody>
          <a:bodyPr/>
          <a:lstStyle>
            <a:lvl1pPr>
              <a:buFontTx/>
              <a:buChar char="•"/>
              <a:defRPr/>
            </a:lvl1pPr>
          </a:lstStyle>
          <a:p>
            <a:fld id="{EC1AFBBE-3C4F-114D-BEDE-2A9351E80BDC}" type="slidenum">
              <a:rPr lang="en-US" smtClean="0"/>
              <a:pPr/>
              <a:t>‹#›</a:t>
            </a:fld>
            <a:endParaRPr lang="en-US"/>
          </a:p>
        </p:txBody>
      </p:sp>
    </p:spTree>
    <p:extLst>
      <p:ext uri="{BB962C8B-B14F-4D97-AF65-F5344CB8AC3E}">
        <p14:creationId xmlns:p14="http://schemas.microsoft.com/office/powerpoint/2010/main" val="3546620434"/>
      </p:ext>
    </p:extLst>
  </p:cSld>
  <p:clrMapOvr>
    <a:masterClrMapping/>
  </p:clrMapOvr>
  <p:transition xmlns:p14="http://schemas.microsoft.com/office/powerpoint/2010/mai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A94425B2-5606-1046-82E4-E034024EBECB}" type="datetime1">
              <a:rPr lang="en-US" smtClean="0"/>
              <a:t>8/14/19</a:t>
            </a:fld>
            <a:endParaRPr lang="en-US"/>
          </a:p>
        </p:txBody>
      </p:sp>
      <p:sp>
        <p:nvSpPr>
          <p:cNvPr id="5" name="Footer Placeholder 4"/>
          <p:cNvSpPr>
            <a:spLocks noGrp="1"/>
          </p:cNvSpPr>
          <p:nvPr>
            <p:ph type="ftr" sz="quarter" idx="11"/>
          </p:nvPr>
        </p:nvSpPr>
        <p:spPr/>
        <p:txBody>
          <a:bodyPr/>
          <a:lstStyle>
            <a:lvl1pPr>
              <a:defRPr/>
            </a:lvl1pPr>
          </a:lstStyle>
          <a:p>
            <a:r>
              <a:rPr lang="en-US" smtClean="0"/>
              <a:t>www.rkiinstruments.com</a:t>
            </a:r>
            <a:endParaRPr lang="en-US"/>
          </a:p>
        </p:txBody>
      </p:sp>
      <p:sp>
        <p:nvSpPr>
          <p:cNvPr id="6" name="Slide Number Placeholder 5"/>
          <p:cNvSpPr>
            <a:spLocks noGrp="1"/>
          </p:cNvSpPr>
          <p:nvPr>
            <p:ph type="sldNum" sz="quarter" idx="12"/>
          </p:nvPr>
        </p:nvSpPr>
        <p:spPr/>
        <p:txBody>
          <a:bodyPr/>
          <a:lstStyle>
            <a:lvl1pPr>
              <a:buFontTx/>
              <a:buChar char="•"/>
              <a:defRPr/>
            </a:lvl1pPr>
          </a:lstStyle>
          <a:p>
            <a:fld id="{EC1AFBBE-3C4F-114D-BEDE-2A9351E80BDC}" type="slidenum">
              <a:rPr lang="en-US" smtClean="0"/>
              <a:pPr/>
              <a:t>‹#›</a:t>
            </a:fld>
            <a:endParaRPr lang="en-US"/>
          </a:p>
        </p:txBody>
      </p:sp>
    </p:spTree>
    <p:extLst>
      <p:ext uri="{BB962C8B-B14F-4D97-AF65-F5344CB8AC3E}">
        <p14:creationId xmlns:p14="http://schemas.microsoft.com/office/powerpoint/2010/main" val="2748454900"/>
      </p:ext>
    </p:extLst>
  </p:cSld>
  <p:clrMapOvr>
    <a:masterClrMapping/>
  </p:clrMapOvr>
  <p:transition xmlns:p14="http://schemas.microsoft.com/office/powerpoint/2010/mai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981200"/>
            <a:ext cx="3810000" cy="4114800"/>
          </a:xfrm>
        </p:spPr>
        <p:txBody>
          <a:bodyPr rtlCol="0">
            <a:normAutofit/>
          </a:bodyPr>
          <a:lstStyle/>
          <a:p>
            <a:pPr lvl="0"/>
            <a:r>
              <a:rPr lang="en-US" noProof="0" smtClean="0"/>
              <a:t>Click icon to add chart</a:t>
            </a:r>
            <a:endParaRPr lang="en-US" noProof="0" dirty="0" smtClean="0"/>
          </a:p>
        </p:txBody>
      </p:sp>
      <p:sp>
        <p:nvSpPr>
          <p:cNvPr id="5" name="Date Placeholder 3"/>
          <p:cNvSpPr>
            <a:spLocks noGrp="1"/>
          </p:cNvSpPr>
          <p:nvPr>
            <p:ph type="dt" sz="half" idx="10"/>
          </p:nvPr>
        </p:nvSpPr>
        <p:spPr/>
        <p:txBody>
          <a:bodyPr/>
          <a:lstStyle>
            <a:lvl1pPr>
              <a:defRPr/>
            </a:lvl1pPr>
          </a:lstStyle>
          <a:p>
            <a:fld id="{33B9D4E5-F5ED-0F4C-B225-7411D7CA8E6C}" type="datetime1">
              <a:rPr lang="en-US" smtClean="0"/>
              <a:t>8/14/19</a:t>
            </a:fld>
            <a:endParaRPr lang="en-US"/>
          </a:p>
        </p:txBody>
      </p:sp>
      <p:sp>
        <p:nvSpPr>
          <p:cNvPr id="6" name="Footer Placeholder 4"/>
          <p:cNvSpPr>
            <a:spLocks noGrp="1"/>
          </p:cNvSpPr>
          <p:nvPr>
            <p:ph type="ftr" sz="quarter" idx="11"/>
          </p:nvPr>
        </p:nvSpPr>
        <p:spPr/>
        <p:txBody>
          <a:bodyPr/>
          <a:lstStyle>
            <a:lvl1pPr>
              <a:defRPr/>
            </a:lvl1pPr>
          </a:lstStyle>
          <a:p>
            <a:r>
              <a:rPr lang="en-US" smtClean="0"/>
              <a:t>www.rkiinstruments.com</a:t>
            </a:r>
            <a:endParaRPr lang="en-US"/>
          </a:p>
        </p:txBody>
      </p:sp>
      <p:sp>
        <p:nvSpPr>
          <p:cNvPr id="7" name="Slide Number Placeholder 5"/>
          <p:cNvSpPr>
            <a:spLocks noGrp="1"/>
          </p:cNvSpPr>
          <p:nvPr>
            <p:ph type="sldNum" sz="quarter" idx="12"/>
          </p:nvPr>
        </p:nvSpPr>
        <p:spPr/>
        <p:txBody>
          <a:bodyPr/>
          <a:lstStyle>
            <a:lvl1pPr>
              <a:buFontTx/>
              <a:buChar char="•"/>
              <a:defRPr/>
            </a:lvl1pPr>
          </a:lstStyle>
          <a:p>
            <a:fld id="{EC1AFBBE-3C4F-114D-BEDE-2A9351E80BDC}" type="slidenum">
              <a:rPr lang="en-US" smtClean="0"/>
              <a:pPr/>
              <a:t>‹#›</a:t>
            </a:fld>
            <a:endParaRPr lang="en-US"/>
          </a:p>
        </p:txBody>
      </p:sp>
    </p:spTree>
    <p:extLst>
      <p:ext uri="{BB962C8B-B14F-4D97-AF65-F5344CB8AC3E}">
        <p14:creationId xmlns:p14="http://schemas.microsoft.com/office/powerpoint/2010/main" val="2737934193"/>
      </p:ext>
    </p:extLst>
  </p:cSld>
  <p:clrMapOvr>
    <a:masterClrMapping/>
  </p:clrMapOvr>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en-US"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9" name="Picture Placeholder 8"/>
          <p:cNvSpPr>
            <a:spLocks noGrp="1"/>
          </p:cNvSpPr>
          <p:nvPr>
            <p:ph type="pic" sz="quarter" idx="13"/>
          </p:nvPr>
        </p:nvSpPr>
        <p:spPr>
          <a:xfrm>
            <a:off x="927100" y="1129553"/>
            <a:ext cx="7988300" cy="3886200"/>
          </a:xfrm>
        </p:spPr>
        <p:txBody>
          <a:bodyPr>
            <a:normAutofit/>
          </a:bodyPr>
          <a:lstStyle>
            <a:lvl1pPr marL="0" indent="0">
              <a:buNone/>
              <a:defRPr sz="1800"/>
            </a:lvl1pPr>
          </a:lstStyle>
          <a:p>
            <a:pPr lvl="0"/>
            <a:r>
              <a:rPr lang="en-US"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smtClean="0"/>
            </a:lvl1pPr>
          </a:lstStyle>
          <a:p>
            <a:fld id="{DB296D3B-E472-CF41-BF26-47B2AC1A67C7}" type="datetime1">
              <a:rPr lang="en-US" smtClean="0"/>
              <a:t>8/14/19</a:t>
            </a:fld>
            <a:endParaRPr lang="en-US"/>
          </a:p>
        </p:txBody>
      </p:sp>
      <p:sp>
        <p:nvSpPr>
          <p:cNvPr id="6" name="Footer Placeholder 4"/>
          <p:cNvSpPr>
            <a:spLocks noGrp="1"/>
          </p:cNvSpPr>
          <p:nvPr>
            <p:ph type="ftr" sz="quarter" idx="15"/>
          </p:nvPr>
        </p:nvSpPr>
        <p:spPr/>
        <p:txBody>
          <a:bodyPr/>
          <a:lstStyle>
            <a:lvl1pPr>
              <a:defRPr smtClean="0"/>
            </a:lvl1pPr>
          </a:lstStyle>
          <a:p>
            <a:r>
              <a:rPr lang="en-US" smtClean="0"/>
              <a:t>www.rkiinstruments.com</a:t>
            </a:r>
            <a:endParaRPr lang="en-US"/>
          </a:p>
        </p:txBody>
      </p:sp>
    </p:spTree>
    <p:extLst>
      <p:ext uri="{BB962C8B-B14F-4D97-AF65-F5344CB8AC3E}">
        <p14:creationId xmlns:p14="http://schemas.microsoft.com/office/powerpoint/2010/main" val="27233753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9" name="Picture Placeholder 8"/>
          <p:cNvSpPr>
            <a:spLocks noGrp="1"/>
          </p:cNvSpPr>
          <p:nvPr>
            <p:ph type="pic" sz="quarter" idx="13"/>
          </p:nvPr>
        </p:nvSpPr>
        <p:spPr>
          <a:xfrm>
            <a:off x="927100" y="1129553"/>
            <a:ext cx="3986784" cy="2980944"/>
          </a:xfrm>
        </p:spPr>
        <p:txBody>
          <a:bodyPr>
            <a:normAutofit/>
          </a:bodyPr>
          <a:lstStyle>
            <a:lvl1pPr marL="0" indent="0">
              <a:buNone/>
              <a:defRPr sz="1800"/>
            </a:lvl1pPr>
          </a:lstStyle>
          <a:p>
            <a:pPr lvl="0"/>
            <a:r>
              <a:rPr lang="en-US"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a:normAutofit/>
          </a:bodyPr>
          <a:lstStyle>
            <a:lvl1pPr marL="0" indent="0">
              <a:buNone/>
              <a:defRPr sz="1800"/>
            </a:lvl1pPr>
          </a:lstStyle>
          <a:p>
            <a:pPr lvl="0"/>
            <a:r>
              <a:rPr lang="en-US" noProof="0" smtClean="0"/>
              <a:t>Drag picture to placeholder or click icon to add</a:t>
            </a:r>
            <a:endParaRPr noProof="0"/>
          </a:p>
        </p:txBody>
      </p:sp>
      <p:sp>
        <p:nvSpPr>
          <p:cNvPr id="6" name="Date Placeholder 3"/>
          <p:cNvSpPr>
            <a:spLocks noGrp="1"/>
          </p:cNvSpPr>
          <p:nvPr>
            <p:ph type="dt" sz="half" idx="15"/>
          </p:nvPr>
        </p:nvSpPr>
        <p:spPr>
          <a:xfrm>
            <a:off x="6580188" y="188913"/>
            <a:ext cx="2133600" cy="365125"/>
          </a:xfrm>
        </p:spPr>
        <p:txBody>
          <a:bodyPr/>
          <a:lstStyle>
            <a:lvl1pPr>
              <a:defRPr smtClean="0"/>
            </a:lvl1pPr>
          </a:lstStyle>
          <a:p>
            <a:fld id="{90A41834-2029-5141-8E5E-EBBDA9658BAF}" type="datetime1">
              <a:rPr lang="en-US" smtClean="0"/>
              <a:t>8/14/19</a:t>
            </a:fld>
            <a:endParaRPr lang="en-US"/>
          </a:p>
        </p:txBody>
      </p:sp>
      <p:sp>
        <p:nvSpPr>
          <p:cNvPr id="8" name="Footer Placeholder 4"/>
          <p:cNvSpPr>
            <a:spLocks noGrp="1"/>
          </p:cNvSpPr>
          <p:nvPr>
            <p:ph type="ftr" sz="quarter" idx="16"/>
          </p:nvPr>
        </p:nvSpPr>
        <p:spPr/>
        <p:txBody>
          <a:bodyPr/>
          <a:lstStyle>
            <a:lvl1pPr>
              <a:defRPr smtClean="0"/>
            </a:lvl1pPr>
          </a:lstStyle>
          <a:p>
            <a:r>
              <a:rPr lang="en-US" smtClean="0"/>
              <a:t>www.rkiinstruments.com</a:t>
            </a:r>
            <a:endParaRPr lang="en-US"/>
          </a:p>
        </p:txBody>
      </p:sp>
    </p:spTree>
    <p:extLst>
      <p:ext uri="{BB962C8B-B14F-4D97-AF65-F5344CB8AC3E}">
        <p14:creationId xmlns:p14="http://schemas.microsoft.com/office/powerpoint/2010/main" val="2785678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9DAA962-8323-574D-87EB-A54E05A2D0DE}" type="datetime1">
              <a:rPr lang="en-US" smtClean="0"/>
              <a:t>8/14/19</a:t>
            </a:fld>
            <a:endParaRPr lang="en-US"/>
          </a:p>
        </p:txBody>
      </p:sp>
      <p:sp>
        <p:nvSpPr>
          <p:cNvPr id="5" name="Footer Placeholder 4"/>
          <p:cNvSpPr>
            <a:spLocks noGrp="1"/>
          </p:cNvSpPr>
          <p:nvPr>
            <p:ph type="ftr" sz="quarter" idx="11"/>
          </p:nvPr>
        </p:nvSpPr>
        <p:spPr/>
        <p:txBody>
          <a:bodyPr/>
          <a:lstStyle>
            <a:lvl1pPr>
              <a:defRPr/>
            </a:lvl1pPr>
          </a:lstStyle>
          <a:p>
            <a:r>
              <a:rPr lang="en-US" smtClean="0"/>
              <a:t>www.rkiinstruments.com</a:t>
            </a:r>
            <a:endParaRPr lang="en-US"/>
          </a:p>
        </p:txBody>
      </p:sp>
      <p:sp>
        <p:nvSpPr>
          <p:cNvPr id="6" name="Slide Number Placeholder 5"/>
          <p:cNvSpPr>
            <a:spLocks noGrp="1"/>
          </p:cNvSpPr>
          <p:nvPr>
            <p:ph type="sldNum" sz="quarter" idx="12"/>
          </p:nvPr>
        </p:nvSpPr>
        <p:spPr/>
        <p:txBody>
          <a:bodyPr/>
          <a:lstStyle>
            <a:lvl1pPr>
              <a:buFontTx/>
              <a:buChar char="•"/>
              <a:defRPr/>
            </a:lvl1pPr>
          </a:lstStyle>
          <a:p>
            <a:fld id="{EC1AFBBE-3C4F-114D-BEDE-2A9351E80BDC}" type="slidenum">
              <a:rPr lang="en-US" smtClean="0"/>
              <a:pPr/>
              <a:t>‹#›</a:t>
            </a:fld>
            <a:endParaRPr lang="en-US"/>
          </a:p>
        </p:txBody>
      </p:sp>
    </p:spTree>
    <p:extLst>
      <p:ext uri="{BB962C8B-B14F-4D97-AF65-F5344CB8AC3E}">
        <p14:creationId xmlns:p14="http://schemas.microsoft.com/office/powerpoint/2010/main" val="3250677466"/>
      </p:ext>
    </p:extLst>
  </p:cSld>
  <p:clrMapOvr>
    <a:masterClrMapping/>
  </p:clrMapOvr>
  <p:transition xmlns:p14="http://schemas.microsoft.com/office/powerpoint/2010/mai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48D1000E-0488-6D4D-9EBF-8D7BEBDAA296}" type="datetime1">
              <a:rPr lang="en-US" smtClean="0"/>
              <a:t>8/14/19</a:t>
            </a:fld>
            <a:endParaRPr lang="en-US"/>
          </a:p>
        </p:txBody>
      </p:sp>
      <p:sp>
        <p:nvSpPr>
          <p:cNvPr id="5" name="Footer Placeholder 4"/>
          <p:cNvSpPr>
            <a:spLocks noGrp="1"/>
          </p:cNvSpPr>
          <p:nvPr>
            <p:ph type="ftr" sz="quarter" idx="11"/>
          </p:nvPr>
        </p:nvSpPr>
        <p:spPr/>
        <p:txBody>
          <a:bodyPr/>
          <a:lstStyle>
            <a:lvl1pPr>
              <a:defRPr/>
            </a:lvl1pPr>
          </a:lstStyle>
          <a:p>
            <a:r>
              <a:rPr lang="en-US" smtClean="0"/>
              <a:t>www.rkiinstruments.com</a:t>
            </a:r>
            <a:endParaRPr lang="en-US"/>
          </a:p>
        </p:txBody>
      </p:sp>
      <p:sp>
        <p:nvSpPr>
          <p:cNvPr id="6" name="Slide Number Placeholder 5"/>
          <p:cNvSpPr>
            <a:spLocks noGrp="1"/>
          </p:cNvSpPr>
          <p:nvPr>
            <p:ph type="sldNum" sz="quarter" idx="12"/>
          </p:nvPr>
        </p:nvSpPr>
        <p:spPr/>
        <p:txBody>
          <a:bodyPr/>
          <a:lstStyle>
            <a:lvl1pPr>
              <a:buFontTx/>
              <a:buChar char="•"/>
              <a:defRPr/>
            </a:lvl1pPr>
          </a:lstStyle>
          <a:p>
            <a:fld id="{B1AA4845-A08A-4DF4-8D99-E2E7B6D41C67}" type="slidenum">
              <a:rPr lang="en-US" smtClean="0"/>
              <a:pPr/>
              <a:t>‹#›</a:t>
            </a:fld>
            <a:endParaRPr lang="en-US"/>
          </a:p>
        </p:txBody>
      </p:sp>
    </p:spTree>
    <p:extLst>
      <p:ext uri="{BB962C8B-B14F-4D97-AF65-F5344CB8AC3E}">
        <p14:creationId xmlns:p14="http://schemas.microsoft.com/office/powerpoint/2010/main" val="1961719285"/>
      </p:ext>
    </p:extLst>
  </p:cSld>
  <p:clrMapOvr>
    <a:masterClrMapping/>
  </p:clrMapOvr>
  <p:transition xmlns:p14="http://schemas.microsoft.com/office/powerpoint/2010/mai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B164312E-45C0-3448-9901-786309BD17DC}" type="datetime1">
              <a:rPr lang="en-US" smtClean="0"/>
              <a:t>8/14/19</a:t>
            </a:fld>
            <a:endParaRPr lang="en-US"/>
          </a:p>
        </p:txBody>
      </p:sp>
      <p:sp>
        <p:nvSpPr>
          <p:cNvPr id="6" name="Footer Placeholder 4"/>
          <p:cNvSpPr>
            <a:spLocks noGrp="1"/>
          </p:cNvSpPr>
          <p:nvPr>
            <p:ph type="ftr" sz="quarter" idx="11"/>
          </p:nvPr>
        </p:nvSpPr>
        <p:spPr/>
        <p:txBody>
          <a:bodyPr/>
          <a:lstStyle>
            <a:lvl1pPr>
              <a:defRPr/>
            </a:lvl1pPr>
          </a:lstStyle>
          <a:p>
            <a:r>
              <a:rPr lang="en-US" smtClean="0"/>
              <a:t>www.rkiinstruments.com</a:t>
            </a:r>
            <a:endParaRPr lang="en-US"/>
          </a:p>
        </p:txBody>
      </p:sp>
      <p:sp>
        <p:nvSpPr>
          <p:cNvPr id="7" name="Slide Number Placeholder 5"/>
          <p:cNvSpPr>
            <a:spLocks noGrp="1"/>
          </p:cNvSpPr>
          <p:nvPr>
            <p:ph type="sldNum" sz="quarter" idx="12"/>
          </p:nvPr>
        </p:nvSpPr>
        <p:spPr/>
        <p:txBody>
          <a:bodyPr/>
          <a:lstStyle>
            <a:lvl1pPr>
              <a:buFontTx/>
              <a:buChar char="•"/>
              <a:defRPr/>
            </a:lvl1pPr>
          </a:lstStyle>
          <a:p>
            <a:fld id="{EC1AFBBE-3C4F-114D-BEDE-2A9351E80BDC}" type="slidenum">
              <a:rPr lang="en-US" smtClean="0"/>
              <a:pPr/>
              <a:t>‹#›</a:t>
            </a:fld>
            <a:endParaRPr lang="en-US"/>
          </a:p>
        </p:txBody>
      </p:sp>
    </p:spTree>
    <p:extLst>
      <p:ext uri="{BB962C8B-B14F-4D97-AF65-F5344CB8AC3E}">
        <p14:creationId xmlns:p14="http://schemas.microsoft.com/office/powerpoint/2010/main" val="880530483"/>
      </p:ext>
    </p:extLst>
  </p:cSld>
  <p:clrMapOvr>
    <a:masterClrMapping/>
  </p:clrMapOvr>
  <p:transition xmlns:p14="http://schemas.microsoft.com/office/powerpoint/2010/mai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BECE3E5E-1507-EB4E-89B3-76B34F7028B3}" type="datetime1">
              <a:rPr lang="en-US" smtClean="0"/>
              <a:t>8/14/19</a:t>
            </a:fld>
            <a:endParaRPr lang="en-US"/>
          </a:p>
        </p:txBody>
      </p:sp>
      <p:sp>
        <p:nvSpPr>
          <p:cNvPr id="8" name="Footer Placeholder 4"/>
          <p:cNvSpPr>
            <a:spLocks noGrp="1"/>
          </p:cNvSpPr>
          <p:nvPr>
            <p:ph type="ftr" sz="quarter" idx="11"/>
          </p:nvPr>
        </p:nvSpPr>
        <p:spPr/>
        <p:txBody>
          <a:bodyPr/>
          <a:lstStyle>
            <a:lvl1pPr>
              <a:defRPr/>
            </a:lvl1pPr>
          </a:lstStyle>
          <a:p>
            <a:r>
              <a:rPr lang="en-US" smtClean="0"/>
              <a:t>www.rkiinstruments.com</a:t>
            </a:r>
            <a:endParaRPr lang="en-US"/>
          </a:p>
        </p:txBody>
      </p:sp>
      <p:sp>
        <p:nvSpPr>
          <p:cNvPr id="9" name="Slide Number Placeholder 5"/>
          <p:cNvSpPr>
            <a:spLocks noGrp="1"/>
          </p:cNvSpPr>
          <p:nvPr>
            <p:ph type="sldNum" sz="quarter" idx="12"/>
          </p:nvPr>
        </p:nvSpPr>
        <p:spPr/>
        <p:txBody>
          <a:bodyPr/>
          <a:lstStyle>
            <a:lvl1pPr>
              <a:buFontTx/>
              <a:buChar char="•"/>
              <a:defRPr/>
            </a:lvl1pPr>
          </a:lstStyle>
          <a:p>
            <a:fld id="{EC1AFBBE-3C4F-114D-BEDE-2A9351E80BDC}" type="slidenum">
              <a:rPr lang="en-US" smtClean="0"/>
              <a:pPr/>
              <a:t>‹#›</a:t>
            </a:fld>
            <a:endParaRPr lang="en-US"/>
          </a:p>
        </p:txBody>
      </p:sp>
    </p:spTree>
    <p:extLst>
      <p:ext uri="{BB962C8B-B14F-4D97-AF65-F5344CB8AC3E}">
        <p14:creationId xmlns:p14="http://schemas.microsoft.com/office/powerpoint/2010/main" val="3890291347"/>
      </p:ext>
    </p:extLst>
  </p:cSld>
  <p:clrMapOvr>
    <a:masterClrMapping/>
  </p:clrMapOvr>
  <p:transition xmlns:p14="http://schemas.microsoft.com/office/powerpoint/2010/mai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F6A2BC1E-DEEB-6A4C-826F-077B262BBA48}" type="datetime1">
              <a:rPr lang="en-US" smtClean="0"/>
              <a:t>8/14/19</a:t>
            </a:fld>
            <a:endParaRPr lang="en-US"/>
          </a:p>
        </p:txBody>
      </p:sp>
      <p:sp>
        <p:nvSpPr>
          <p:cNvPr id="4" name="Footer Placeholder 4"/>
          <p:cNvSpPr>
            <a:spLocks noGrp="1"/>
          </p:cNvSpPr>
          <p:nvPr>
            <p:ph type="ftr" sz="quarter" idx="11"/>
          </p:nvPr>
        </p:nvSpPr>
        <p:spPr/>
        <p:txBody>
          <a:bodyPr/>
          <a:lstStyle>
            <a:lvl1pPr>
              <a:defRPr/>
            </a:lvl1pPr>
          </a:lstStyle>
          <a:p>
            <a:r>
              <a:rPr lang="en-US" smtClean="0"/>
              <a:t>www.rkiinstruments.com</a:t>
            </a:r>
            <a:endParaRPr lang="en-US"/>
          </a:p>
        </p:txBody>
      </p:sp>
      <p:sp>
        <p:nvSpPr>
          <p:cNvPr id="5" name="Slide Number Placeholder 5"/>
          <p:cNvSpPr>
            <a:spLocks noGrp="1"/>
          </p:cNvSpPr>
          <p:nvPr>
            <p:ph type="sldNum" sz="quarter" idx="12"/>
          </p:nvPr>
        </p:nvSpPr>
        <p:spPr/>
        <p:txBody>
          <a:bodyPr/>
          <a:lstStyle>
            <a:lvl1pPr>
              <a:buFontTx/>
              <a:buChar char="•"/>
              <a:defRPr/>
            </a:lvl1pPr>
          </a:lstStyle>
          <a:p>
            <a:fld id="{EC1AFBBE-3C4F-114D-BEDE-2A9351E80BDC}" type="slidenum">
              <a:rPr lang="en-US" smtClean="0"/>
              <a:pPr/>
              <a:t>‹#›</a:t>
            </a:fld>
            <a:endParaRPr lang="en-US"/>
          </a:p>
        </p:txBody>
      </p:sp>
    </p:spTree>
    <p:extLst>
      <p:ext uri="{BB962C8B-B14F-4D97-AF65-F5344CB8AC3E}">
        <p14:creationId xmlns:p14="http://schemas.microsoft.com/office/powerpoint/2010/main" val="2497034541"/>
      </p:ext>
    </p:extLst>
  </p:cSld>
  <p:clrMapOvr>
    <a:masterClrMapping/>
  </p:clrMapOvr>
  <p:transition xmlns:p14="http://schemas.microsoft.com/office/powerpoint/2010/mai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6CFF6E42-AD65-504C-8F8D-923029F6CB40}" type="datetime1">
              <a:rPr lang="en-US" smtClean="0"/>
              <a:t>8/14/19</a:t>
            </a:fld>
            <a:endParaRPr lang="en-US"/>
          </a:p>
        </p:txBody>
      </p:sp>
      <p:sp>
        <p:nvSpPr>
          <p:cNvPr id="3" name="Footer Placeholder 4"/>
          <p:cNvSpPr>
            <a:spLocks noGrp="1"/>
          </p:cNvSpPr>
          <p:nvPr>
            <p:ph type="ftr" sz="quarter" idx="11"/>
          </p:nvPr>
        </p:nvSpPr>
        <p:spPr/>
        <p:txBody>
          <a:bodyPr/>
          <a:lstStyle>
            <a:lvl1pPr>
              <a:defRPr/>
            </a:lvl1pPr>
          </a:lstStyle>
          <a:p>
            <a:r>
              <a:rPr lang="en-US" smtClean="0"/>
              <a:t>www.rkiinstruments.com</a:t>
            </a:r>
            <a:endParaRPr lang="en-US"/>
          </a:p>
        </p:txBody>
      </p:sp>
      <p:sp>
        <p:nvSpPr>
          <p:cNvPr id="4" name="Slide Number Placeholder 5"/>
          <p:cNvSpPr>
            <a:spLocks noGrp="1"/>
          </p:cNvSpPr>
          <p:nvPr>
            <p:ph type="sldNum" sz="quarter" idx="12"/>
          </p:nvPr>
        </p:nvSpPr>
        <p:spPr/>
        <p:txBody>
          <a:bodyPr/>
          <a:lstStyle>
            <a:lvl1pPr>
              <a:buFontTx/>
              <a:buChar char="•"/>
              <a:defRPr/>
            </a:lvl1pPr>
          </a:lstStyle>
          <a:p>
            <a:fld id="{EC1AFBBE-3C4F-114D-BEDE-2A9351E80BDC}" type="slidenum">
              <a:rPr lang="en-US" smtClean="0"/>
              <a:pPr/>
              <a:t>‹#›</a:t>
            </a:fld>
            <a:endParaRPr lang="en-US"/>
          </a:p>
        </p:txBody>
      </p:sp>
    </p:spTree>
    <p:extLst>
      <p:ext uri="{BB962C8B-B14F-4D97-AF65-F5344CB8AC3E}">
        <p14:creationId xmlns:p14="http://schemas.microsoft.com/office/powerpoint/2010/main" val="1831153422"/>
      </p:ext>
    </p:extLst>
  </p:cSld>
  <p:clrMapOvr>
    <a:masterClrMapping/>
  </p:clrMapOvr>
  <p:transition xmlns:p14="http://schemas.microsoft.com/office/powerpoint/2010/mai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3B3F0C9A-374B-2541-B314-7C29861752F7}" type="datetime1">
              <a:rPr lang="en-US" smtClean="0"/>
              <a:t>8/14/19</a:t>
            </a:fld>
            <a:endParaRPr lang="en-US"/>
          </a:p>
        </p:txBody>
      </p:sp>
      <p:sp>
        <p:nvSpPr>
          <p:cNvPr id="6" name="Footer Placeholder 4"/>
          <p:cNvSpPr>
            <a:spLocks noGrp="1"/>
          </p:cNvSpPr>
          <p:nvPr>
            <p:ph type="ftr" sz="quarter" idx="11"/>
          </p:nvPr>
        </p:nvSpPr>
        <p:spPr/>
        <p:txBody>
          <a:bodyPr/>
          <a:lstStyle>
            <a:lvl1pPr>
              <a:defRPr/>
            </a:lvl1pPr>
          </a:lstStyle>
          <a:p>
            <a:r>
              <a:rPr lang="en-US" smtClean="0"/>
              <a:t>www.rkiinstruments.com</a:t>
            </a:r>
            <a:endParaRPr lang="en-US"/>
          </a:p>
        </p:txBody>
      </p:sp>
      <p:sp>
        <p:nvSpPr>
          <p:cNvPr id="7" name="Slide Number Placeholder 5"/>
          <p:cNvSpPr>
            <a:spLocks noGrp="1"/>
          </p:cNvSpPr>
          <p:nvPr>
            <p:ph type="sldNum" sz="quarter" idx="12"/>
          </p:nvPr>
        </p:nvSpPr>
        <p:spPr/>
        <p:txBody>
          <a:bodyPr/>
          <a:lstStyle>
            <a:lvl1pPr>
              <a:buFontTx/>
              <a:buChar char="•"/>
              <a:defRPr/>
            </a:lvl1pPr>
          </a:lstStyle>
          <a:p>
            <a:fld id="{B1AA4845-A08A-4DF4-8D99-E2E7B6D41C67}" type="slidenum">
              <a:rPr lang="en-US" smtClean="0"/>
              <a:pPr/>
              <a:t>‹#›</a:t>
            </a:fld>
            <a:endParaRPr lang="en-US"/>
          </a:p>
        </p:txBody>
      </p:sp>
    </p:spTree>
    <p:extLst>
      <p:ext uri="{BB962C8B-B14F-4D97-AF65-F5344CB8AC3E}">
        <p14:creationId xmlns:p14="http://schemas.microsoft.com/office/powerpoint/2010/main" val="1149108847"/>
      </p:ext>
    </p:extLst>
  </p:cSld>
  <p:clrMapOvr>
    <a:masterClrMapping/>
  </p:clrMapOvr>
  <p:transition xmlns:p14="http://schemas.microsoft.com/office/powerpoint/2010/mai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793C4A86-E453-1A4F-B440-7A4F37A77907}" type="datetime1">
              <a:rPr lang="en-US" smtClean="0"/>
              <a:t>8/14/19</a:t>
            </a:fld>
            <a:endParaRPr lang="en-US"/>
          </a:p>
        </p:txBody>
      </p:sp>
      <p:sp>
        <p:nvSpPr>
          <p:cNvPr id="6" name="Footer Placeholder 4"/>
          <p:cNvSpPr>
            <a:spLocks noGrp="1"/>
          </p:cNvSpPr>
          <p:nvPr>
            <p:ph type="ftr" sz="quarter" idx="11"/>
          </p:nvPr>
        </p:nvSpPr>
        <p:spPr/>
        <p:txBody>
          <a:bodyPr/>
          <a:lstStyle>
            <a:lvl1pPr>
              <a:defRPr/>
            </a:lvl1pPr>
          </a:lstStyle>
          <a:p>
            <a:r>
              <a:rPr lang="en-US" smtClean="0"/>
              <a:t>www.rkiinstruments.com</a:t>
            </a:r>
            <a:endParaRPr lang="en-US"/>
          </a:p>
        </p:txBody>
      </p:sp>
      <p:sp>
        <p:nvSpPr>
          <p:cNvPr id="7" name="Slide Number Placeholder 5"/>
          <p:cNvSpPr>
            <a:spLocks noGrp="1"/>
          </p:cNvSpPr>
          <p:nvPr>
            <p:ph type="sldNum" sz="quarter" idx="12"/>
          </p:nvPr>
        </p:nvSpPr>
        <p:spPr/>
        <p:txBody>
          <a:bodyPr/>
          <a:lstStyle>
            <a:lvl1pPr>
              <a:buFontTx/>
              <a:buChar char="•"/>
              <a:defRPr/>
            </a:lvl1pPr>
          </a:lstStyle>
          <a:p>
            <a:fld id="{EC1AFBBE-3C4F-114D-BEDE-2A9351E80BDC}" type="slidenum">
              <a:rPr lang="en-US" smtClean="0"/>
              <a:pPr/>
              <a:t>‹#›</a:t>
            </a:fld>
            <a:endParaRPr lang="en-US"/>
          </a:p>
        </p:txBody>
      </p:sp>
    </p:spTree>
    <p:extLst>
      <p:ext uri="{BB962C8B-B14F-4D97-AF65-F5344CB8AC3E}">
        <p14:creationId xmlns:p14="http://schemas.microsoft.com/office/powerpoint/2010/main" val="3230137487"/>
      </p:ext>
    </p:extLst>
  </p:cSld>
  <p:clrMapOvr>
    <a:masterClrMapping/>
  </p:clrMapOvr>
  <p:transition xmlns:p14="http://schemas.microsoft.com/office/powerpoint/2010/main">
    <p:zoom/>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069975" y="301625"/>
            <a:ext cx="777240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US" dirty="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0" hangingPunct="0">
              <a:buFontTx/>
              <a:buChar char="•"/>
              <a:defRPr sz="1000" b="0">
                <a:solidFill>
                  <a:schemeClr val="tx1">
                    <a:tint val="75000"/>
                  </a:schemeClr>
                </a:solidFill>
                <a:latin typeface="+mn-lt"/>
              </a:defRPr>
            </a:lvl1pPr>
          </a:lstStyle>
          <a:p>
            <a:fld id="{33B9D4E5-F5ED-0F4C-B225-7411D7CA8E6C}" type="datetime1">
              <a:rPr lang="en-US" smtClean="0"/>
              <a:t>8/14/19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0" hangingPunct="0">
              <a:buFontTx/>
              <a:buChar char="•"/>
              <a:defRPr sz="1000" b="0">
                <a:solidFill>
                  <a:schemeClr val="tx1">
                    <a:tint val="75000"/>
                  </a:schemeClr>
                </a:solidFill>
                <a:latin typeface="+mn-lt"/>
              </a:defRPr>
            </a:lvl1pPr>
          </a:lstStyle>
          <a:p>
            <a:r>
              <a:rPr lang="en-US" smtClean="0"/>
              <a:t>www.rkiinstruments.com</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0" hangingPunct="0">
              <a:defRPr sz="1000">
                <a:solidFill>
                  <a:schemeClr val="tx1">
                    <a:tint val="75000"/>
                  </a:schemeClr>
                </a:solidFill>
                <a:latin typeface="+mn-lt"/>
              </a:defRPr>
            </a:lvl1pPr>
          </a:lstStyle>
          <a:p>
            <a:fld id="{EC1AFBBE-3C4F-114D-BEDE-2A9351E80BDC}" type="slidenum">
              <a:rPr lang="en-US" smtClean="0"/>
              <a:pPr/>
              <a:t>‹#›</a:t>
            </a:fld>
            <a:endParaRPr lang="en-US"/>
          </a:p>
        </p:txBody>
      </p:sp>
      <p:pic>
        <p:nvPicPr>
          <p:cNvPr id="1031" name="Picture 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28600" y="228600"/>
            <a:ext cx="91440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025" r:id="rId1"/>
    <p:sldLayoutId id="2147484026" r:id="rId2"/>
    <p:sldLayoutId id="2147484027" r:id="rId3"/>
    <p:sldLayoutId id="2147484028" r:id="rId4"/>
    <p:sldLayoutId id="2147484029" r:id="rId5"/>
    <p:sldLayoutId id="2147484030" r:id="rId6"/>
    <p:sldLayoutId id="2147484031" r:id="rId7"/>
    <p:sldLayoutId id="2147484032" r:id="rId8"/>
    <p:sldLayoutId id="2147484033" r:id="rId9"/>
    <p:sldLayoutId id="2147484034" r:id="rId10"/>
    <p:sldLayoutId id="2147484035" r:id="rId11"/>
    <p:sldLayoutId id="2147484036" r:id="rId12"/>
    <p:sldLayoutId id="2147484037" r:id="rId13"/>
    <p:sldLayoutId id="2147484038" r:id="rId14"/>
  </p:sldLayoutIdLst>
  <p:transition xmlns:p14="http://schemas.microsoft.com/office/powerpoint/2010/main">
    <p:zoom/>
  </p:transition>
  <p:timing>
    <p:tnLst>
      <p:par>
        <p:cTn xmlns:p14="http://schemas.microsoft.com/office/powerpoint/2010/main" id="1" dur="indefinite" restart="never" nodeType="tmRoot"/>
      </p:par>
    </p:tnLst>
  </p:timing>
  <p:hf hdr="0" dt="0"/>
  <p:txStyles>
    <p:titleStyle>
      <a:lvl1pPr algn="ctr" defTabSz="457200" rtl="0" eaLnBrk="1" fontAlgn="base" hangingPunct="1">
        <a:spcBef>
          <a:spcPct val="0"/>
        </a:spcBef>
        <a:spcAft>
          <a:spcPct val="0"/>
        </a:spcAft>
        <a:defRPr sz="4000" kern="1200">
          <a:solidFill>
            <a:schemeClr val="tx1"/>
          </a:solidFill>
          <a:latin typeface="Arial"/>
          <a:ea typeface="ＭＳ Ｐゴシック" charset="0"/>
          <a:cs typeface="Arial"/>
        </a:defRPr>
      </a:lvl1pPr>
      <a:lvl2pPr algn="ctr" defTabSz="457200" rtl="0" eaLnBrk="1" fontAlgn="base" hangingPunct="1">
        <a:spcBef>
          <a:spcPct val="0"/>
        </a:spcBef>
        <a:spcAft>
          <a:spcPct val="0"/>
        </a:spcAft>
        <a:defRPr sz="40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0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0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0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Arial"/>
          <a:ea typeface="ＭＳ Ｐゴシック" charset="0"/>
          <a:cs typeface="Arial"/>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Arial"/>
          <a:ea typeface="ＭＳ Ｐゴシック" charset="0"/>
          <a:cs typeface="Arial"/>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Arial"/>
          <a:ea typeface="ＭＳ Ｐゴシック" charset="0"/>
          <a:cs typeface="Arial"/>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Arial"/>
          <a:ea typeface="ＭＳ Ｐゴシック" charset="0"/>
          <a:cs typeface="Arial"/>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Arial"/>
          <a:ea typeface="ＭＳ Ｐゴシック" charset="0"/>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 Id="rId3"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jpeg"/><Relationship Id="rId1" Type="http://schemas.openxmlformats.org/officeDocument/2006/relationships/slideLayout" Target="../slideLayouts/slideLayout14.xml"/><Relationship Id="rId2" Type="http://schemas.openxmlformats.org/officeDocument/2006/relationships/image" Target="../media/image14.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7.jpeg"/><Relationship Id="rId3" Type="http://schemas.openxmlformats.org/officeDocument/2006/relationships/image" Target="../media/image1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9.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0.jpeg"/></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1" Type="http://schemas.openxmlformats.org/officeDocument/2006/relationships/slideLayout" Target="../slideLayouts/slideLayout14.xml"/><Relationship Id="rId2" Type="http://schemas.openxmlformats.org/officeDocument/2006/relationships/image" Target="../media/image21.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4.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5.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7.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8.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9.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0.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7.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0.jpeg"/><Relationship Id="rId3" Type="http://schemas.openxmlformats.org/officeDocument/2006/relationships/image" Target="../media/image31.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2.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3.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4.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5.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6.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e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38.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133600" y="609600"/>
            <a:ext cx="4495800" cy="914400"/>
          </a:xfrm>
        </p:spPr>
        <p:txBody>
          <a:bodyPr>
            <a:normAutofit/>
          </a:bodyPr>
          <a:lstStyle/>
          <a:p>
            <a:r>
              <a:rPr lang="en-US" sz="4400" b="1" i="1" dirty="0" smtClean="0">
                <a:latin typeface="Arial"/>
                <a:cs typeface="Arial"/>
              </a:rPr>
              <a:t>GX-2012</a:t>
            </a:r>
            <a:endParaRPr lang="en-US" sz="4400" b="1" i="1" dirty="0">
              <a:latin typeface="Arial"/>
              <a:cs typeface="Arial"/>
            </a:endParaRPr>
          </a:p>
        </p:txBody>
      </p:sp>
      <p:sp>
        <p:nvSpPr>
          <p:cNvPr id="5" name="Text Placeholder 4"/>
          <p:cNvSpPr>
            <a:spLocks noGrp="1"/>
          </p:cNvSpPr>
          <p:nvPr>
            <p:ph type="subTitle" idx="1"/>
          </p:nvPr>
        </p:nvSpPr>
        <p:spPr>
          <a:xfrm>
            <a:off x="2133600" y="5173133"/>
            <a:ext cx="5029200" cy="685800"/>
          </a:xfrm>
        </p:spPr>
        <p:txBody>
          <a:bodyPr/>
          <a:lstStyle/>
          <a:p>
            <a:pPr algn="ctr"/>
            <a:r>
              <a:rPr lang="en-US" sz="2800" b="1" i="1" dirty="0" smtClean="0">
                <a:solidFill>
                  <a:srgbClr val="000000"/>
                </a:solidFill>
                <a:latin typeface="Arial"/>
                <a:cs typeface="Arial"/>
              </a:rPr>
              <a:t>Service Training Module</a:t>
            </a:r>
            <a:endParaRPr lang="en-US" sz="2800" b="1" i="1" dirty="0">
              <a:solidFill>
                <a:srgbClr val="000000"/>
              </a:solidFill>
              <a:latin typeface="Arial"/>
              <a:cs typeface="Arial"/>
            </a:endParaRPr>
          </a:p>
        </p:txBody>
      </p:sp>
      <p:pic>
        <p:nvPicPr>
          <p:cNvPr id="6" name="Content Placeholder 5" descr="GX-2012_screen.psd"/>
          <p:cNvPicPr>
            <a:picLocks noGrp="1" noChangeAspect="1"/>
          </p:cNvPicPr>
          <p:nvPr>
            <p:ph type="pic" sz="quarter" idx="13"/>
          </p:nvPr>
        </p:nvPicPr>
        <p:blipFill>
          <a:blip r:embed="rId2"/>
          <a:srcRect l="-176994" r="-176994"/>
          <a:stretch>
            <a:fillRect/>
          </a:stretch>
        </p:blipFill>
        <p:spPr>
          <a:xfrm rot="516261">
            <a:off x="457200" y="1294149"/>
            <a:ext cx="7543800" cy="3886200"/>
          </a:xfrm>
        </p:spPr>
      </p:pic>
      <p:sp>
        <p:nvSpPr>
          <p:cNvPr id="2" name="Footer Placeholder 1"/>
          <p:cNvSpPr>
            <a:spLocks noGrp="1"/>
          </p:cNvSpPr>
          <p:nvPr>
            <p:ph type="ftr" sz="quarter" idx="15"/>
          </p:nvPr>
        </p:nvSpPr>
        <p:spPr/>
        <p:txBody>
          <a:bodyPr/>
          <a:lstStyle/>
          <a:p>
            <a:r>
              <a:rPr lang="en-US" smtClean="0"/>
              <a:t>www.rkiinstruments.com</a:t>
            </a:r>
            <a:endParaRPr lang="en-US"/>
          </a:p>
        </p:txBody>
      </p:sp>
    </p:spTree>
  </p:cSld>
  <p:clrMapOvr>
    <a:masterClrMapping/>
  </p:clrMapOvr>
  <p:transition xmlns:p14="http://schemas.microsoft.com/office/powerpoint/2010/main">
    <p:zoom dir="in"/>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76275"/>
          </a:xfrm>
        </p:spPr>
        <p:txBody>
          <a:bodyPr>
            <a:normAutofit fontScale="90000"/>
          </a:bodyPr>
          <a:lstStyle/>
          <a:p>
            <a:r>
              <a:rPr lang="en-US" dirty="0" smtClean="0"/>
              <a:t>Auto Calibration Mode</a:t>
            </a:r>
            <a:endParaRPr lang="en-US" dirty="0"/>
          </a:p>
        </p:txBody>
      </p:sp>
      <p:sp>
        <p:nvSpPr>
          <p:cNvPr id="10" name="Content Placeholder 9"/>
          <p:cNvSpPr>
            <a:spLocks noGrp="1"/>
          </p:cNvSpPr>
          <p:nvPr>
            <p:ph idx="1"/>
          </p:nvPr>
        </p:nvSpPr>
        <p:spPr/>
        <p:txBody>
          <a:bodyPr>
            <a:normAutofit lnSpcReduction="10000"/>
          </a:bodyPr>
          <a:lstStyle/>
          <a:p>
            <a:r>
              <a:rPr lang="en-US" sz="2600" dirty="0" smtClean="0"/>
              <a:t>With the calibration values screen displayed, press the POWER/ENTER button. AUTO CAL begins to flash and the current gas readings are displayed.</a:t>
            </a:r>
          </a:p>
          <a:p>
            <a:pPr lvl="1"/>
            <a:r>
              <a:rPr lang="en-US" dirty="0" smtClean="0"/>
              <a:t> </a:t>
            </a:r>
            <a:r>
              <a:rPr lang="en-US" sz="2200" dirty="0" smtClean="0"/>
              <a:t>If you want to exit back to the main menu without completing a calibration, press and release the DISPLAY (ADJ) button. </a:t>
            </a:r>
          </a:p>
          <a:p>
            <a:r>
              <a:rPr lang="en-US" sz="2600" dirty="0" smtClean="0"/>
              <a:t>You may only calibrate either the standard 4 gases or the % volume combustible gas sensor at a time. </a:t>
            </a:r>
          </a:p>
          <a:p>
            <a:r>
              <a:rPr lang="en-US" sz="2600" dirty="0" smtClean="0"/>
              <a:t>Once you are finished, you are returned to the initial AUTO CAL screen and must begin the auto calibration process again.</a:t>
            </a:r>
            <a:endParaRPr lang="en-US" sz="2600" dirty="0"/>
          </a:p>
        </p:txBody>
      </p:sp>
      <p:sp>
        <p:nvSpPr>
          <p:cNvPr id="5" name="Footer Placeholder 4"/>
          <p:cNvSpPr>
            <a:spLocks noGrp="1"/>
          </p:cNvSpPr>
          <p:nvPr>
            <p:ph type="ftr" sz="quarter" idx="11"/>
          </p:nvPr>
        </p:nvSpPr>
        <p:spPr/>
        <p:txBody>
          <a:bodyPr/>
          <a:lstStyle/>
          <a:p>
            <a:r>
              <a:rPr lang="en-US" smtClean="0"/>
              <a:t>www.rkiinstruments.com</a:t>
            </a:r>
            <a:endParaRPr lang="en-US"/>
          </a:p>
        </p:txBody>
      </p:sp>
      <p:sp>
        <p:nvSpPr>
          <p:cNvPr id="3" name="Slide Number Placeholder 2"/>
          <p:cNvSpPr>
            <a:spLocks noGrp="1"/>
          </p:cNvSpPr>
          <p:nvPr>
            <p:ph type="sldNum" sz="quarter" idx="12"/>
          </p:nvPr>
        </p:nvSpPr>
        <p:spPr/>
        <p:txBody>
          <a:bodyPr/>
          <a:lstStyle/>
          <a:p>
            <a:fld id="{AFAED0E8-F4DA-7847-A1C5-BA6AF9B54F4A}" type="slidenum">
              <a:rPr lang="en-US" smtClean="0"/>
              <a:pPr/>
              <a:t>10</a:t>
            </a:fld>
            <a:endParaRPr lang="en-US"/>
          </a:p>
        </p:txBody>
      </p:sp>
    </p:spTree>
    <p:extLst>
      <p:ext uri="{BB962C8B-B14F-4D97-AF65-F5344CB8AC3E}">
        <p14:creationId xmlns:p14="http://schemas.microsoft.com/office/powerpoint/2010/main" val="1567166903"/>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normAutofit fontScale="90000"/>
          </a:bodyPr>
          <a:lstStyle/>
          <a:p>
            <a:r>
              <a:rPr lang="en-US" dirty="0" smtClean="0"/>
              <a:t>Auto Calibration Mode</a:t>
            </a:r>
            <a:endParaRPr lang="en-US" dirty="0"/>
          </a:p>
        </p:txBody>
      </p:sp>
      <p:sp>
        <p:nvSpPr>
          <p:cNvPr id="10" name="Content Placeholder 9"/>
          <p:cNvSpPr>
            <a:spLocks noGrp="1"/>
          </p:cNvSpPr>
          <p:nvPr>
            <p:ph idx="1"/>
          </p:nvPr>
        </p:nvSpPr>
        <p:spPr>
          <a:xfrm>
            <a:off x="609600" y="1447800"/>
            <a:ext cx="7772400" cy="4591144"/>
          </a:xfrm>
        </p:spPr>
        <p:txBody>
          <a:bodyPr>
            <a:normAutofit/>
          </a:bodyPr>
          <a:lstStyle/>
          <a:p>
            <a:r>
              <a:rPr lang="en-US" sz="2600" dirty="0" smtClean="0"/>
              <a:t>Connect the tubing from the gas cylinder to the inlet fitting of the instrument.  </a:t>
            </a:r>
          </a:p>
          <a:p>
            <a:pPr lvl="1"/>
            <a:r>
              <a:rPr lang="en-US" sz="2000" dirty="0" smtClean="0"/>
              <a:t>Allow the gas to flow for 2 minutes or until the readings stabilize</a:t>
            </a:r>
          </a:p>
          <a:p>
            <a:r>
              <a:rPr lang="en-US" sz="2600" dirty="0" smtClean="0"/>
              <a:t>Press and release the POWER/ENTER button to set the calibration to programmed values.</a:t>
            </a:r>
          </a:p>
          <a:p>
            <a:r>
              <a:rPr lang="en-US" sz="2600" dirty="0" smtClean="0"/>
              <a:t>If all channels passed calibration, PASS displays along the bottom of the screen, then the calibration menu displays.</a:t>
            </a:r>
            <a:endParaRPr lang="en-US" sz="2600" i="1" dirty="0" smtClean="0"/>
          </a:p>
        </p:txBody>
      </p:sp>
      <p:sp>
        <p:nvSpPr>
          <p:cNvPr id="5" name="Footer Placeholder 4"/>
          <p:cNvSpPr>
            <a:spLocks noGrp="1"/>
          </p:cNvSpPr>
          <p:nvPr>
            <p:ph type="ftr" sz="quarter" idx="11"/>
          </p:nvPr>
        </p:nvSpPr>
        <p:spPr/>
        <p:txBody>
          <a:bodyPr/>
          <a:lstStyle/>
          <a:p>
            <a:r>
              <a:rPr lang="en-US" smtClean="0"/>
              <a:t>www.rkiinstruments.com</a:t>
            </a:r>
            <a:endParaRPr lang="en-US"/>
          </a:p>
        </p:txBody>
      </p:sp>
      <p:sp>
        <p:nvSpPr>
          <p:cNvPr id="3" name="Slide Number Placeholder 2"/>
          <p:cNvSpPr>
            <a:spLocks noGrp="1"/>
          </p:cNvSpPr>
          <p:nvPr>
            <p:ph type="sldNum" sz="quarter" idx="12"/>
          </p:nvPr>
        </p:nvSpPr>
        <p:spPr/>
        <p:txBody>
          <a:bodyPr/>
          <a:lstStyle/>
          <a:p>
            <a:fld id="{AFAED0E8-F4DA-7847-A1C5-BA6AF9B54F4A}" type="slidenum">
              <a:rPr lang="en-US" smtClean="0"/>
              <a:pPr/>
              <a:t>11</a:t>
            </a:fld>
            <a:endParaRPr lang="en-US"/>
          </a:p>
        </p:txBody>
      </p:sp>
    </p:spTree>
    <p:extLst>
      <p:ext uri="{BB962C8B-B14F-4D97-AF65-F5344CB8AC3E}">
        <p14:creationId xmlns:p14="http://schemas.microsoft.com/office/powerpoint/2010/main" val="2869077871"/>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76275"/>
          </a:xfrm>
        </p:spPr>
        <p:txBody>
          <a:bodyPr/>
          <a:lstStyle/>
          <a:p>
            <a:r>
              <a:rPr lang="en-US" sz="3600" dirty="0"/>
              <a:t>Auto Calibration Mode</a:t>
            </a:r>
          </a:p>
        </p:txBody>
      </p:sp>
      <p:sp>
        <p:nvSpPr>
          <p:cNvPr id="3" name="Content Placeholder 2"/>
          <p:cNvSpPr>
            <a:spLocks noGrp="1"/>
          </p:cNvSpPr>
          <p:nvPr>
            <p:ph idx="1"/>
          </p:nvPr>
        </p:nvSpPr>
        <p:spPr/>
        <p:txBody>
          <a:bodyPr/>
          <a:lstStyle/>
          <a:p>
            <a:r>
              <a:rPr lang="en-US" sz="2600" dirty="0"/>
              <a:t>If any of the sensors cannot calibrate to the proper value, FAIL displays along the bottom of the screen and the GX-2012 lists the sensor(s) that failed to calibrate. The buzzer and alarm lights activate.</a:t>
            </a:r>
          </a:p>
          <a:p>
            <a:pPr lvl="1"/>
            <a:r>
              <a:rPr lang="en-US" sz="2400" dirty="0"/>
              <a:t>Press and release the RESET SILENCE button </a:t>
            </a:r>
            <a:r>
              <a:rPr lang="en-US" sz="2400" dirty="0" smtClean="0"/>
              <a:t>to </a:t>
            </a:r>
            <a:r>
              <a:rPr lang="en-US" sz="2400" dirty="0"/>
              <a:t>reset the alarm and return to the calibration menu. Attempt to calibrate again. If the failure continues, investigate the cause. </a:t>
            </a:r>
          </a:p>
          <a:p>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12</a:t>
            </a:fld>
            <a:endParaRPr lang="en-US"/>
          </a:p>
        </p:txBody>
      </p:sp>
    </p:spTree>
    <p:extLst>
      <p:ext uri="{BB962C8B-B14F-4D97-AF65-F5344CB8AC3E}">
        <p14:creationId xmlns:p14="http://schemas.microsoft.com/office/powerpoint/2010/main" val="2384453317"/>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a:t>Auto Calibration Mode</a:t>
            </a:r>
          </a:p>
        </p:txBody>
      </p:sp>
      <p:sp>
        <p:nvSpPr>
          <p:cNvPr id="3" name="Content Placeholder 2"/>
          <p:cNvSpPr>
            <a:spLocks noGrp="1"/>
          </p:cNvSpPr>
          <p:nvPr>
            <p:ph idx="1"/>
          </p:nvPr>
        </p:nvSpPr>
        <p:spPr/>
        <p:txBody>
          <a:bodyPr/>
          <a:lstStyle/>
          <a:p>
            <a:r>
              <a:rPr lang="en-US" sz="2400" dirty="0"/>
              <a:t>Disconnect the tubing from the inlet fitting of the unit.</a:t>
            </a:r>
          </a:p>
          <a:p>
            <a:r>
              <a:rPr lang="en-US" sz="2400" dirty="0"/>
              <a:t>Unscrew the demand flow regulator from the calibration cylinder.</a:t>
            </a:r>
          </a:p>
          <a:p>
            <a:r>
              <a:rPr lang="en-US" sz="2400" dirty="0"/>
              <a:t>If you have a 5 sensor unit and wish to calibrate the </a:t>
            </a:r>
            <a:r>
              <a:rPr lang="en-US" sz="2400" dirty="0" smtClean="0"/>
              <a:t>% volume </a:t>
            </a:r>
            <a:r>
              <a:rPr lang="en-US" sz="2400" dirty="0"/>
              <a:t>sensor, go back to  the first step and repeat the process. </a:t>
            </a:r>
            <a:endParaRPr lang="en-US" sz="2400" dirty="0" smtClean="0"/>
          </a:p>
          <a:p>
            <a:r>
              <a:rPr lang="en-US" sz="2400" dirty="0" smtClean="0"/>
              <a:t>Once you </a:t>
            </a:r>
            <a:r>
              <a:rPr lang="en-US" sz="2400" dirty="0"/>
              <a:t>are finished calibrating, use the (SHIFT)▼ button to navigate to the NORMAL menu item, then press and release the POWER ENTER button to return to Measuring </a:t>
            </a:r>
            <a:r>
              <a:rPr lang="en-US" sz="2400" dirty="0" smtClean="0"/>
              <a:t>Mode.</a:t>
            </a:r>
            <a:endParaRPr lang="en-US" sz="2400" dirty="0"/>
          </a:p>
          <a:p>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13</a:t>
            </a:fld>
            <a:endParaRPr lang="en-US"/>
          </a:p>
        </p:txBody>
      </p:sp>
    </p:spTree>
    <p:extLst>
      <p:ext uri="{BB962C8B-B14F-4D97-AF65-F5344CB8AC3E}">
        <p14:creationId xmlns:p14="http://schemas.microsoft.com/office/powerpoint/2010/main" val="4000711232"/>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a:t>Single Calibration Mode</a:t>
            </a:r>
          </a:p>
        </p:txBody>
      </p:sp>
      <p:sp>
        <p:nvSpPr>
          <p:cNvPr id="3" name="Content Placeholder 2"/>
          <p:cNvSpPr>
            <a:spLocks noGrp="1"/>
          </p:cNvSpPr>
          <p:nvPr>
            <p:ph idx="1"/>
          </p:nvPr>
        </p:nvSpPr>
        <p:spPr/>
        <p:txBody>
          <a:bodyPr/>
          <a:lstStyle/>
          <a:p>
            <a:r>
              <a:rPr lang="en-US" dirty="0"/>
              <a:t>While in the calibration menu, use the ▲AIR or (SHIFT) ▼ button to navigate to the ONE CAL menu option.</a:t>
            </a:r>
          </a:p>
          <a:p>
            <a:r>
              <a:rPr lang="en-US" dirty="0"/>
              <a:t>Press and release the POWER/ENTER button to display the single calibration menu</a:t>
            </a:r>
            <a:r>
              <a:rPr lang="en-US" dirty="0" smtClean="0"/>
              <a:t>.</a:t>
            </a:r>
          </a:p>
          <a:p>
            <a:pPr lvl="1"/>
            <a:r>
              <a:rPr lang="en-US" dirty="0" smtClean="0"/>
              <a:t>CH4 and --- will be displayed.</a:t>
            </a:r>
            <a:endParaRPr lang="en-US" dirty="0"/>
          </a:p>
          <a:p>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14</a:t>
            </a:fld>
            <a:endParaRPr lang="en-US"/>
          </a:p>
        </p:txBody>
      </p:sp>
    </p:spTree>
    <p:extLst>
      <p:ext uri="{BB962C8B-B14F-4D97-AF65-F5344CB8AC3E}">
        <p14:creationId xmlns:p14="http://schemas.microsoft.com/office/powerpoint/2010/main" val="3946705117"/>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a:t>Single Calibration Mode</a:t>
            </a:r>
          </a:p>
        </p:txBody>
      </p:sp>
      <p:sp>
        <p:nvSpPr>
          <p:cNvPr id="3" name="Content Placeholder 2"/>
          <p:cNvSpPr>
            <a:spLocks noGrp="1"/>
          </p:cNvSpPr>
          <p:nvPr>
            <p:ph idx="1"/>
          </p:nvPr>
        </p:nvSpPr>
        <p:spPr>
          <a:xfrm>
            <a:off x="609600" y="1600200"/>
            <a:ext cx="7620000" cy="4525963"/>
          </a:xfrm>
        </p:spPr>
        <p:txBody>
          <a:bodyPr/>
          <a:lstStyle/>
          <a:p>
            <a:r>
              <a:rPr lang="en-US" dirty="0"/>
              <a:t>Use the ▲AIR or (SHIFT)▼ button to display the channel you want to calibrate (in this example the combustible gas % LEL sensor). If you have a 5 sensor unit, pressing the ▲AIR button will display %</a:t>
            </a:r>
            <a:r>
              <a:rPr lang="en-US" dirty="0" err="1"/>
              <a:t>vol</a:t>
            </a:r>
            <a:r>
              <a:rPr lang="en-US" dirty="0"/>
              <a:t> and allow you to calibrate that sensor.</a:t>
            </a:r>
          </a:p>
          <a:p>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15</a:t>
            </a:fld>
            <a:endParaRPr lang="en-US"/>
          </a:p>
        </p:txBody>
      </p:sp>
    </p:spTree>
    <p:extLst>
      <p:ext uri="{BB962C8B-B14F-4D97-AF65-F5344CB8AC3E}">
        <p14:creationId xmlns:p14="http://schemas.microsoft.com/office/powerpoint/2010/main" val="3223906434"/>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a:t>Single Calibration Mod</a:t>
            </a:r>
            <a:r>
              <a:rPr lang="en-US" dirty="0"/>
              <a:t>e</a:t>
            </a:r>
          </a:p>
        </p:txBody>
      </p:sp>
      <p:sp>
        <p:nvSpPr>
          <p:cNvPr id="3" name="Content Placeholder 2"/>
          <p:cNvSpPr>
            <a:spLocks noGrp="1"/>
          </p:cNvSpPr>
          <p:nvPr>
            <p:ph idx="1"/>
          </p:nvPr>
        </p:nvSpPr>
        <p:spPr>
          <a:xfrm>
            <a:off x="685800" y="1600200"/>
            <a:ext cx="7620000" cy="4525963"/>
          </a:xfrm>
        </p:spPr>
        <p:txBody>
          <a:bodyPr/>
          <a:lstStyle/>
          <a:p>
            <a:r>
              <a:rPr lang="en-US" sz="2800" dirty="0"/>
              <a:t>Press and release the POWER/ENTER button. The single calibration screen displays for the sensor you selected. The gas reading flashes.</a:t>
            </a:r>
          </a:p>
          <a:p>
            <a:r>
              <a:rPr lang="en-US" sz="2800" dirty="0" smtClean="0"/>
              <a:t>Connect the tubing from the demand flow regulator to the inlet fitting of the instrument. Allow the calibration gas to flow for 2 minutes or until the readings stabilize.</a:t>
            </a:r>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16</a:t>
            </a:fld>
            <a:endParaRPr lang="en-US"/>
          </a:p>
        </p:txBody>
      </p:sp>
    </p:spTree>
    <p:extLst>
      <p:ext uri="{BB962C8B-B14F-4D97-AF65-F5344CB8AC3E}">
        <p14:creationId xmlns:p14="http://schemas.microsoft.com/office/powerpoint/2010/main" val="2057311273"/>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a:t>Single Calibration Mode</a:t>
            </a:r>
          </a:p>
        </p:txBody>
      </p:sp>
      <p:sp>
        <p:nvSpPr>
          <p:cNvPr id="3" name="Content Placeholder 2"/>
          <p:cNvSpPr>
            <a:spLocks noGrp="1"/>
          </p:cNvSpPr>
          <p:nvPr>
            <p:ph idx="1"/>
          </p:nvPr>
        </p:nvSpPr>
        <p:spPr>
          <a:xfrm>
            <a:off x="685800" y="1600200"/>
            <a:ext cx="7772400" cy="4525963"/>
          </a:xfrm>
        </p:spPr>
        <p:txBody>
          <a:bodyPr/>
          <a:lstStyle/>
          <a:p>
            <a:r>
              <a:rPr lang="en-US" sz="2800" dirty="0"/>
              <a:t>If necessary, use the ▲AIR and (SHIFT)▼ buttons to adjust the reading to match the concentration listed on the calibration cylinder.</a:t>
            </a:r>
          </a:p>
          <a:p>
            <a:r>
              <a:rPr lang="en-US" sz="2800" dirty="0"/>
              <a:t>Press and release the POWER ENTER button to save the span value. The LCD will indicate that the calibration has ended, then </a:t>
            </a:r>
            <a:r>
              <a:rPr lang="en-US" sz="2800" dirty="0" smtClean="0"/>
              <a:t>will return to the ONE CAL screen.</a:t>
            </a:r>
            <a:endParaRPr lang="en-US" sz="2800"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17</a:t>
            </a:fld>
            <a:endParaRPr lang="en-US"/>
          </a:p>
        </p:txBody>
      </p:sp>
    </p:spTree>
    <p:extLst>
      <p:ext uri="{BB962C8B-B14F-4D97-AF65-F5344CB8AC3E}">
        <p14:creationId xmlns:p14="http://schemas.microsoft.com/office/powerpoint/2010/main" val="3229753831"/>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a:t>Single Calibration Mode</a:t>
            </a:r>
          </a:p>
        </p:txBody>
      </p:sp>
      <p:sp>
        <p:nvSpPr>
          <p:cNvPr id="3" name="Content Placeholder 2"/>
          <p:cNvSpPr>
            <a:spLocks noGrp="1"/>
          </p:cNvSpPr>
          <p:nvPr>
            <p:ph idx="1"/>
          </p:nvPr>
        </p:nvSpPr>
        <p:spPr>
          <a:xfrm>
            <a:off x="609600" y="1447800"/>
            <a:ext cx="7924800" cy="4678363"/>
          </a:xfrm>
        </p:spPr>
        <p:txBody>
          <a:bodyPr/>
          <a:lstStyle/>
          <a:p>
            <a:r>
              <a:rPr lang="en-US" sz="2800" dirty="0"/>
              <a:t>Repeat previous steps for any other channels you want to calibrate. Make sure you use an appropriate calibration cylinder for each channel.</a:t>
            </a:r>
          </a:p>
          <a:p>
            <a:r>
              <a:rPr lang="en-US" sz="2800" dirty="0"/>
              <a:t> After the last channel is calibrated, disconnect the calibration tubing from the inlet fitting, then </a:t>
            </a:r>
            <a:r>
              <a:rPr lang="en-US" sz="2800" dirty="0" smtClean="0"/>
              <a:t>remove </a:t>
            </a:r>
            <a:r>
              <a:rPr lang="en-US" sz="2800" dirty="0"/>
              <a:t>the demand flow regulator from the calibration cylinder.</a:t>
            </a:r>
          </a:p>
          <a:p>
            <a:r>
              <a:rPr lang="en-US" sz="2800" dirty="0"/>
              <a:t>Use the </a:t>
            </a:r>
            <a:r>
              <a:rPr lang="en-US" sz="2800" dirty="0" smtClean="0"/>
              <a:t>(</a:t>
            </a:r>
            <a:r>
              <a:rPr lang="en-US" sz="2800" dirty="0"/>
              <a:t>SHIFT)▼ </a:t>
            </a:r>
            <a:r>
              <a:rPr lang="en-US" sz="2800" dirty="0" smtClean="0"/>
              <a:t>button </a:t>
            </a:r>
            <a:r>
              <a:rPr lang="en-US" sz="2800" dirty="0"/>
              <a:t>to scroll to </a:t>
            </a:r>
            <a:r>
              <a:rPr lang="en-US" sz="2800" dirty="0" smtClean="0"/>
              <a:t>ESCAPE then press the POWER button.</a:t>
            </a:r>
            <a:endParaRPr lang="en-US" sz="2800" dirty="0"/>
          </a:p>
          <a:p>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18</a:t>
            </a:fld>
            <a:endParaRPr lang="en-US"/>
          </a:p>
        </p:txBody>
      </p:sp>
    </p:spTree>
    <p:extLst>
      <p:ext uri="{BB962C8B-B14F-4D97-AF65-F5344CB8AC3E}">
        <p14:creationId xmlns:p14="http://schemas.microsoft.com/office/powerpoint/2010/main" val="2749861207"/>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a:t>Single Calibration Mode</a:t>
            </a:r>
          </a:p>
        </p:txBody>
      </p:sp>
      <p:sp>
        <p:nvSpPr>
          <p:cNvPr id="3" name="Content Placeholder 2"/>
          <p:cNvSpPr>
            <a:spLocks noGrp="1"/>
          </p:cNvSpPr>
          <p:nvPr>
            <p:ph idx="1"/>
          </p:nvPr>
        </p:nvSpPr>
        <p:spPr/>
        <p:txBody>
          <a:bodyPr/>
          <a:lstStyle/>
          <a:p>
            <a:r>
              <a:rPr lang="en-US" sz="2800" dirty="0"/>
              <a:t>With the ONE CAL menu option displayed, press the (SHIFT)▼ button until the NORMAL menu option is displayed.</a:t>
            </a:r>
          </a:p>
          <a:p>
            <a:r>
              <a:rPr lang="en-US" sz="2800" dirty="0"/>
              <a:t>Press and release the POWER ENTER button to return to Measuring Mode.</a:t>
            </a:r>
          </a:p>
          <a:p>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19</a:t>
            </a:fld>
            <a:endParaRPr lang="en-US"/>
          </a:p>
        </p:txBody>
      </p:sp>
    </p:spTree>
    <p:extLst>
      <p:ext uri="{BB962C8B-B14F-4D97-AF65-F5344CB8AC3E}">
        <p14:creationId xmlns:p14="http://schemas.microsoft.com/office/powerpoint/2010/main" val="892573852"/>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Scope</a:t>
            </a:r>
            <a:endParaRPr lang="en-US" dirty="0"/>
          </a:p>
        </p:txBody>
      </p:sp>
      <p:sp>
        <p:nvSpPr>
          <p:cNvPr id="8" name="Subtitle 7"/>
          <p:cNvSpPr>
            <a:spLocks noGrp="1"/>
          </p:cNvSpPr>
          <p:nvPr>
            <p:ph idx="1"/>
          </p:nvPr>
        </p:nvSpPr>
        <p:spPr/>
        <p:txBody>
          <a:bodyPr/>
          <a:lstStyle/>
          <a:p>
            <a:r>
              <a:rPr lang="en-US" sz="2800" b="1" dirty="0" smtClean="0">
                <a:solidFill>
                  <a:srgbClr val="000000"/>
                </a:solidFill>
              </a:rPr>
              <a:t>Calibration</a:t>
            </a:r>
          </a:p>
          <a:p>
            <a:pPr lvl="1"/>
            <a:r>
              <a:rPr lang="en-US" sz="2000" dirty="0" smtClean="0">
                <a:solidFill>
                  <a:srgbClr val="000000"/>
                </a:solidFill>
              </a:rPr>
              <a:t>Auto/Single Cal</a:t>
            </a:r>
          </a:p>
          <a:p>
            <a:r>
              <a:rPr lang="en-US" sz="2800" b="1" dirty="0" smtClean="0">
                <a:solidFill>
                  <a:srgbClr val="000000"/>
                </a:solidFill>
              </a:rPr>
              <a:t>Maintenance</a:t>
            </a:r>
          </a:p>
          <a:p>
            <a:pPr lvl="1"/>
            <a:r>
              <a:rPr lang="en-US" sz="2000" dirty="0" smtClean="0">
                <a:solidFill>
                  <a:srgbClr val="000000"/>
                </a:solidFill>
              </a:rPr>
              <a:t>Inlet filter/Battery replacement</a:t>
            </a:r>
          </a:p>
          <a:p>
            <a:pPr lvl="1"/>
            <a:r>
              <a:rPr lang="en-US" sz="2000" dirty="0" smtClean="0">
                <a:solidFill>
                  <a:srgbClr val="000000"/>
                </a:solidFill>
              </a:rPr>
              <a:t>Scrubber/Sensor Replacement</a:t>
            </a:r>
          </a:p>
          <a:p>
            <a:pPr lvl="1"/>
            <a:r>
              <a:rPr lang="en-US" sz="2000" dirty="0" smtClean="0">
                <a:solidFill>
                  <a:srgbClr val="000000"/>
                </a:solidFill>
              </a:rPr>
              <a:t>Internal component replacement</a:t>
            </a:r>
          </a:p>
          <a:p>
            <a:r>
              <a:rPr lang="en-US" sz="2800" b="1" dirty="0" smtClean="0">
                <a:solidFill>
                  <a:srgbClr val="000000"/>
                </a:solidFill>
              </a:rPr>
              <a:t>Modes</a:t>
            </a:r>
            <a:endParaRPr lang="en-US" sz="2400" b="1" dirty="0" smtClean="0">
              <a:solidFill>
                <a:srgbClr val="000000"/>
              </a:solidFill>
            </a:endParaRPr>
          </a:p>
          <a:p>
            <a:pPr lvl="1"/>
            <a:r>
              <a:rPr lang="en-US" sz="2000" dirty="0" smtClean="0">
                <a:solidFill>
                  <a:srgbClr val="000000"/>
                </a:solidFill>
              </a:rPr>
              <a:t>Display/Maintenance/Factory</a:t>
            </a:r>
          </a:p>
          <a:p>
            <a:r>
              <a:rPr lang="en-US" sz="2800" b="1" dirty="0" smtClean="0">
                <a:solidFill>
                  <a:srgbClr val="000000"/>
                </a:solidFill>
              </a:rPr>
              <a:t>Low Flow Adjustment</a:t>
            </a:r>
          </a:p>
          <a:p>
            <a:r>
              <a:rPr lang="en-US" sz="2800" b="1" dirty="0" smtClean="0">
                <a:solidFill>
                  <a:srgbClr val="000000"/>
                </a:solidFill>
              </a:rPr>
              <a:t>Common troubleshooting techniques</a:t>
            </a:r>
          </a:p>
        </p:txBody>
      </p:sp>
    </p:spTree>
    <p:extLst>
      <p:ext uri="{BB962C8B-B14F-4D97-AF65-F5344CB8AC3E}">
        <p14:creationId xmlns:p14="http://schemas.microsoft.com/office/powerpoint/2010/main" val="1402372067"/>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3600" dirty="0" smtClean="0">
                <a:latin typeface="Arial" charset="0"/>
              </a:rPr>
              <a:t>GX-2012 </a:t>
            </a:r>
            <a:r>
              <a:rPr lang="en-US" sz="3600" dirty="0">
                <a:latin typeface="Arial" charset="0"/>
              </a:rPr>
              <a:t>Maintenance</a:t>
            </a:r>
            <a:endParaRPr lang="en-US" sz="3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5" name="Picture 4" descr="GX-2012 Glove No Arm.psd"/>
          <p:cNvPicPr>
            <a:picLocks noChangeAspect="1"/>
          </p:cNvPicPr>
          <p:nvPr/>
        </p:nvPicPr>
        <p:blipFill>
          <a:blip r:embed="rId2"/>
          <a:stretch>
            <a:fillRect/>
          </a:stretch>
        </p:blipFill>
        <p:spPr>
          <a:xfrm>
            <a:off x="2819400" y="1447800"/>
            <a:ext cx="3054703" cy="4267200"/>
          </a:xfrm>
          <a:prstGeom prst="rect">
            <a:avLst/>
          </a:prstGeom>
        </p:spPr>
      </p:pic>
    </p:spTree>
    <p:extLst>
      <p:ext uri="{BB962C8B-B14F-4D97-AF65-F5344CB8AC3E}">
        <p14:creationId xmlns:p14="http://schemas.microsoft.com/office/powerpoint/2010/main" val="2894598380"/>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1"/>
            <a:ext cx="8077200" cy="609600"/>
          </a:xfrm>
        </p:spPr>
        <p:txBody>
          <a:bodyPr/>
          <a:lstStyle/>
          <a:p>
            <a:r>
              <a:rPr lang="en-US" sz="3600" dirty="0"/>
              <a:t>Alarm Types and Indications</a:t>
            </a:r>
          </a:p>
        </p:txBody>
      </p:sp>
      <p:pic>
        <p:nvPicPr>
          <p:cNvPr id="6" name="Content Placeholder 5"/>
          <p:cNvPicPr>
            <a:picLocks noGrp="1" noChangeAspect="1"/>
          </p:cNvPicPr>
          <p:nvPr>
            <p:ph idx="1"/>
          </p:nvPr>
        </p:nvPicPr>
        <p:blipFill>
          <a:blip r:embed="rId2"/>
          <a:srcRect l="-34665" r="-34665"/>
          <a:stretch>
            <a:fillRect/>
          </a:stretch>
        </p:blipFill>
        <p:spPr>
          <a:xfrm>
            <a:off x="533400" y="762001"/>
            <a:ext cx="8981441" cy="6096000"/>
          </a:xfrm>
        </p:spPr>
      </p:pic>
      <p:sp>
        <p:nvSpPr>
          <p:cNvPr id="4" name="Slide Number Placeholder 3"/>
          <p:cNvSpPr>
            <a:spLocks noGrp="1"/>
          </p:cNvSpPr>
          <p:nvPr>
            <p:ph type="sldNum" sz="quarter" idx="12"/>
          </p:nvPr>
        </p:nvSpPr>
        <p:spPr/>
        <p:txBody>
          <a:bodyPr/>
          <a:lstStyle/>
          <a:p>
            <a:fld id="{EC1AFBBE-3C4F-114D-BEDE-2A9351E80BDC}" type="slidenum">
              <a:rPr lang="en-US" smtClean="0"/>
              <a:pPr/>
              <a:t>21</a:t>
            </a:fld>
            <a:endParaRPr lang="en-US"/>
          </a:p>
        </p:txBody>
      </p:sp>
    </p:spTree>
    <p:extLst>
      <p:ext uri="{BB962C8B-B14F-4D97-AF65-F5344CB8AC3E}">
        <p14:creationId xmlns:p14="http://schemas.microsoft.com/office/powerpoint/2010/main" val="2643075023"/>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8077200" cy="609600"/>
          </a:xfrm>
        </p:spPr>
        <p:txBody>
          <a:bodyPr/>
          <a:lstStyle/>
          <a:p>
            <a:r>
              <a:rPr lang="en-US" sz="3600" dirty="0" smtClean="0"/>
              <a:t>Alarm Types and Indications</a:t>
            </a:r>
            <a:endParaRPr lang="en-US" sz="3600" dirty="0"/>
          </a:p>
        </p:txBody>
      </p:sp>
      <p:pic>
        <p:nvPicPr>
          <p:cNvPr id="9" name="Content Placeholder 8"/>
          <p:cNvPicPr>
            <a:picLocks noGrp="1" noChangeAspect="1"/>
          </p:cNvPicPr>
          <p:nvPr>
            <p:ph idx="1"/>
          </p:nvPr>
        </p:nvPicPr>
        <p:blipFill>
          <a:blip r:embed="rId2"/>
          <a:srcRect l="-50566" r="-50566"/>
          <a:stretch>
            <a:fillRect/>
          </a:stretch>
        </p:blipFill>
        <p:spPr>
          <a:xfrm>
            <a:off x="76200" y="838200"/>
            <a:ext cx="9242024" cy="6042965"/>
          </a:xfrm>
        </p:spPr>
      </p:pic>
      <p:sp>
        <p:nvSpPr>
          <p:cNvPr id="4" name="Slide Number Placeholder 3"/>
          <p:cNvSpPr>
            <a:spLocks noGrp="1"/>
          </p:cNvSpPr>
          <p:nvPr>
            <p:ph type="sldNum" sz="quarter" idx="12"/>
          </p:nvPr>
        </p:nvSpPr>
        <p:spPr/>
        <p:txBody>
          <a:bodyPr/>
          <a:lstStyle/>
          <a:p>
            <a:fld id="{EC1AFBBE-3C4F-114D-BEDE-2A9351E80BDC}" type="slidenum">
              <a:rPr lang="en-US" smtClean="0"/>
              <a:pPr/>
              <a:t>22</a:t>
            </a:fld>
            <a:endParaRPr lang="en-US"/>
          </a:p>
        </p:txBody>
      </p:sp>
    </p:spTree>
    <p:extLst>
      <p:ext uri="{BB962C8B-B14F-4D97-AF65-F5344CB8AC3E}">
        <p14:creationId xmlns:p14="http://schemas.microsoft.com/office/powerpoint/2010/main" val="4106429682"/>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069974" y="301625"/>
            <a:ext cx="8074025" cy="612775"/>
          </a:xfrm>
        </p:spPr>
        <p:txBody>
          <a:bodyPr>
            <a:normAutofit fontScale="90000"/>
          </a:bodyPr>
          <a:lstStyle/>
          <a:p>
            <a:r>
              <a:rPr lang="en-US" sz="3600" dirty="0" smtClean="0"/>
              <a:t>Replacing the Filters</a:t>
            </a:r>
            <a:endParaRPr lang="en-US" sz="3600"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sp>
        <p:nvSpPr>
          <p:cNvPr id="2" name="Footer Placeholder 1"/>
          <p:cNvSpPr>
            <a:spLocks noGrp="1"/>
          </p:cNvSpPr>
          <p:nvPr>
            <p:ph type="ftr" sz="quarter" idx="11"/>
          </p:nvPr>
        </p:nvSpPr>
        <p:spPr/>
        <p:txBody>
          <a:bodyPr/>
          <a:lstStyle/>
          <a:p>
            <a:r>
              <a:rPr lang="en-US" smtClean="0"/>
              <a:t>www.rkiinstruments.com</a:t>
            </a:r>
            <a:endParaRPr lang="en-US"/>
          </a:p>
        </p:txBody>
      </p:sp>
      <p:sp>
        <p:nvSpPr>
          <p:cNvPr id="3" name="Slide Number Placeholder 2"/>
          <p:cNvSpPr>
            <a:spLocks noGrp="1"/>
          </p:cNvSpPr>
          <p:nvPr>
            <p:ph type="sldNum" sz="quarter" idx="12"/>
          </p:nvPr>
        </p:nvSpPr>
        <p:spPr/>
        <p:txBody>
          <a:bodyPr/>
          <a:lstStyle/>
          <a:p>
            <a:fld id="{10184098-EA8A-9841-B3A4-2F7039987071}" type="slidenum">
              <a:rPr lang="en-US" smtClean="0"/>
              <a:pPr/>
              <a:t>23</a:t>
            </a:fld>
            <a:endParaRPr lang="en-US"/>
          </a:p>
        </p:txBody>
      </p:sp>
      <p:pic>
        <p:nvPicPr>
          <p:cNvPr id="11" name="Picture 10"/>
          <p:cNvPicPr>
            <a:picLocks noChangeAspect="1"/>
          </p:cNvPicPr>
          <p:nvPr/>
        </p:nvPicPr>
        <p:blipFill>
          <a:blip r:embed="rId2"/>
          <a:stretch>
            <a:fillRect/>
          </a:stretch>
        </p:blipFill>
        <p:spPr>
          <a:xfrm>
            <a:off x="4495800" y="2133600"/>
            <a:ext cx="4021260" cy="2819400"/>
          </a:xfrm>
          <a:prstGeom prst="rect">
            <a:avLst/>
          </a:prstGeom>
        </p:spPr>
      </p:pic>
      <p:sp>
        <p:nvSpPr>
          <p:cNvPr id="15" name="Text Placeholder 9"/>
          <p:cNvSpPr>
            <a:spLocks noGrp="1"/>
          </p:cNvSpPr>
          <p:nvPr>
            <p:ph sz="half" idx="2"/>
          </p:nvPr>
        </p:nvSpPr>
        <p:spPr>
          <a:xfrm>
            <a:off x="609600" y="1676400"/>
            <a:ext cx="3886200" cy="4566708"/>
          </a:xfrm>
        </p:spPr>
        <p:txBody>
          <a:bodyPr>
            <a:noAutofit/>
          </a:bodyPr>
          <a:lstStyle/>
          <a:p>
            <a:pPr>
              <a:buFont typeface="Arial"/>
              <a:buChar char="•"/>
            </a:pPr>
            <a:r>
              <a:rPr lang="en-US" sz="2000" dirty="0" smtClean="0"/>
              <a:t>Verify that the GX-2012 is off.</a:t>
            </a:r>
          </a:p>
          <a:p>
            <a:pPr>
              <a:buFont typeface="Arial"/>
              <a:buChar char="•"/>
            </a:pPr>
            <a:r>
              <a:rPr lang="en-US" sz="2000" dirty="0" smtClean="0"/>
              <a:t>Locate the filter holder at the top of the unit.</a:t>
            </a:r>
          </a:p>
          <a:p>
            <a:pPr>
              <a:buFont typeface="Arial"/>
              <a:buChar char="•"/>
            </a:pPr>
            <a:r>
              <a:rPr lang="en-US" sz="2000" dirty="0" smtClean="0"/>
              <a:t>Grasp the filter holder and turn it 1/4 turn counterclockwise.</a:t>
            </a:r>
          </a:p>
          <a:p>
            <a:pPr>
              <a:buFont typeface="Arial"/>
              <a:buChar char="•"/>
            </a:pPr>
            <a:r>
              <a:rPr lang="en-US" sz="2000" dirty="0" smtClean="0"/>
              <a:t>Pull the filter holder away from the case. </a:t>
            </a:r>
          </a:p>
          <a:p>
            <a:pPr>
              <a:buFont typeface="Arial"/>
              <a:buChar char="•"/>
            </a:pPr>
            <a:r>
              <a:rPr lang="en-US" sz="2000" dirty="0" smtClean="0"/>
              <a:t>Remove and replace hydrophobic filters and cotton ball if dirty.</a:t>
            </a:r>
          </a:p>
        </p:txBody>
      </p:sp>
    </p:spTree>
    <p:extLst>
      <p:ext uri="{BB962C8B-B14F-4D97-AF65-F5344CB8AC3E}">
        <p14:creationId xmlns:p14="http://schemas.microsoft.com/office/powerpoint/2010/main" val="3443771418"/>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a:t>Replacing the </a:t>
            </a:r>
            <a:r>
              <a:rPr lang="en-US" sz="3600" dirty="0" smtClean="0"/>
              <a:t>Batteries</a:t>
            </a:r>
            <a:endParaRPr lang="en-US" sz="3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sp>
        <p:nvSpPr>
          <p:cNvPr id="3" name="Footer Placeholder 2"/>
          <p:cNvSpPr>
            <a:spLocks noGrp="1"/>
          </p:cNvSpPr>
          <p:nvPr>
            <p:ph type="ftr" sz="quarter" idx="11"/>
          </p:nvPr>
        </p:nvSpPr>
        <p:spPr/>
        <p:txBody>
          <a:bodyPr/>
          <a:lstStyle/>
          <a:p>
            <a:r>
              <a:rPr lang="en-US" smtClean="0"/>
              <a:t>www.rkiinstruments.com</a:t>
            </a:r>
            <a:endParaRPr lang="en-US"/>
          </a:p>
        </p:txBody>
      </p:sp>
      <p:sp>
        <p:nvSpPr>
          <p:cNvPr id="6" name="Slide Number Placeholder 5"/>
          <p:cNvSpPr>
            <a:spLocks noGrp="1"/>
          </p:cNvSpPr>
          <p:nvPr>
            <p:ph type="sldNum" sz="quarter" idx="12"/>
          </p:nvPr>
        </p:nvSpPr>
        <p:spPr/>
        <p:txBody>
          <a:bodyPr/>
          <a:lstStyle/>
          <a:p>
            <a:fld id="{10184098-EA8A-9841-B3A4-2F7039987071}" type="slidenum">
              <a:rPr lang="en-US" smtClean="0"/>
              <a:pPr/>
              <a:t>24</a:t>
            </a:fld>
            <a:endParaRPr lang="en-US"/>
          </a:p>
        </p:txBody>
      </p:sp>
      <p:pic>
        <p:nvPicPr>
          <p:cNvPr id="5" name="Picture Placeholder 4" descr="battery1 copy.jpg"/>
          <p:cNvPicPr>
            <a:picLocks noGrp="1" noChangeAspect="1"/>
          </p:cNvPicPr>
          <p:nvPr>
            <p:ph type="pic" idx="4294967295"/>
          </p:nvPr>
        </p:nvPicPr>
        <p:blipFill>
          <a:blip r:embed="rId2"/>
          <a:srcRect t="13250" b="13250"/>
          <a:stretch>
            <a:fillRect/>
          </a:stretch>
        </p:blipFill>
        <p:spPr>
          <a:xfrm>
            <a:off x="4320381" y="1752600"/>
            <a:ext cx="4465638" cy="3349625"/>
          </a:xfrm>
        </p:spPr>
      </p:pic>
      <p:sp>
        <p:nvSpPr>
          <p:cNvPr id="4" name="Text Placeholder 3"/>
          <p:cNvSpPr>
            <a:spLocks noGrp="1"/>
          </p:cNvSpPr>
          <p:nvPr>
            <p:ph type="body" sz="half" idx="4294967295"/>
          </p:nvPr>
        </p:nvSpPr>
        <p:spPr>
          <a:xfrm>
            <a:off x="381000" y="1634067"/>
            <a:ext cx="3810000" cy="4756150"/>
          </a:xfrm>
        </p:spPr>
        <p:txBody>
          <a:bodyPr/>
          <a:lstStyle/>
          <a:p>
            <a:pPr>
              <a:buFont typeface="Arial"/>
              <a:buChar char="•"/>
            </a:pPr>
            <a:r>
              <a:rPr lang="en-US" sz="2400" dirty="0" smtClean="0"/>
              <a:t>Turn off the GX-2012</a:t>
            </a:r>
          </a:p>
          <a:p>
            <a:pPr>
              <a:buFont typeface="Arial"/>
              <a:buChar char="•"/>
            </a:pPr>
            <a:r>
              <a:rPr lang="en-US" sz="2400" dirty="0" smtClean="0"/>
              <a:t>Push the latch on the bottom of the GX-2012 toward the front of the instrument to release the battery pack.</a:t>
            </a:r>
          </a:p>
        </p:txBody>
      </p:sp>
    </p:spTree>
    <p:extLst>
      <p:ext uri="{BB962C8B-B14F-4D97-AF65-F5344CB8AC3E}">
        <p14:creationId xmlns:p14="http://schemas.microsoft.com/office/powerpoint/2010/main" val="469451120"/>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a:t>Replacing the Batteries</a:t>
            </a:r>
            <a:endParaRPr lang="en-US" sz="3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sp>
        <p:nvSpPr>
          <p:cNvPr id="3" name="Footer Placeholder 2"/>
          <p:cNvSpPr>
            <a:spLocks noGrp="1"/>
          </p:cNvSpPr>
          <p:nvPr>
            <p:ph type="ftr" sz="quarter" idx="11"/>
          </p:nvPr>
        </p:nvSpPr>
        <p:spPr/>
        <p:txBody>
          <a:bodyPr/>
          <a:lstStyle/>
          <a:p>
            <a:r>
              <a:rPr lang="en-US" smtClean="0"/>
              <a:t>www.rkiinstruments.com</a:t>
            </a:r>
            <a:endParaRPr lang="en-US"/>
          </a:p>
        </p:txBody>
      </p:sp>
      <p:sp>
        <p:nvSpPr>
          <p:cNvPr id="9" name="Slide Number Placeholder 8"/>
          <p:cNvSpPr>
            <a:spLocks noGrp="1"/>
          </p:cNvSpPr>
          <p:nvPr>
            <p:ph type="sldNum" sz="quarter" idx="12"/>
          </p:nvPr>
        </p:nvSpPr>
        <p:spPr/>
        <p:txBody>
          <a:bodyPr/>
          <a:lstStyle/>
          <a:p>
            <a:fld id="{10184098-EA8A-9841-B3A4-2F7039987071}" type="slidenum">
              <a:rPr lang="en-US" smtClean="0"/>
              <a:pPr/>
              <a:t>25</a:t>
            </a:fld>
            <a:endParaRPr lang="en-US"/>
          </a:p>
        </p:txBody>
      </p:sp>
      <p:pic>
        <p:nvPicPr>
          <p:cNvPr id="5" name="Picture Placeholder 4" descr="pack for alkaline clipped.psd"/>
          <p:cNvPicPr>
            <a:picLocks noGrp="1" noChangeAspect="1"/>
          </p:cNvPicPr>
          <p:nvPr>
            <p:ph type="pic" idx="4294967295"/>
          </p:nvPr>
        </p:nvPicPr>
        <p:blipFill>
          <a:blip r:embed="rId2"/>
          <a:srcRect t="-36992" b="-36992"/>
          <a:stretch>
            <a:fillRect/>
          </a:stretch>
        </p:blipFill>
        <p:spPr>
          <a:xfrm>
            <a:off x="5181600" y="762000"/>
            <a:ext cx="3427412" cy="4206875"/>
          </a:xfrm>
        </p:spPr>
      </p:pic>
      <p:sp>
        <p:nvSpPr>
          <p:cNvPr id="4" name="Text Placeholder 3"/>
          <p:cNvSpPr>
            <a:spLocks noGrp="1"/>
          </p:cNvSpPr>
          <p:nvPr>
            <p:ph type="body" sz="half" idx="4294967295"/>
          </p:nvPr>
        </p:nvSpPr>
        <p:spPr>
          <a:xfrm>
            <a:off x="457200" y="1880580"/>
            <a:ext cx="4343400" cy="4063019"/>
          </a:xfrm>
        </p:spPr>
        <p:txBody>
          <a:bodyPr/>
          <a:lstStyle/>
          <a:p>
            <a:pPr>
              <a:buFont typeface="Arial"/>
              <a:buChar char="•"/>
            </a:pPr>
            <a:r>
              <a:rPr lang="en-US" sz="2400" dirty="0" smtClean="0"/>
              <a:t>Slide the battery pack away from the instrument</a:t>
            </a:r>
          </a:p>
          <a:p>
            <a:pPr>
              <a:buFont typeface="Arial"/>
              <a:buChar char="•"/>
            </a:pPr>
            <a:r>
              <a:rPr lang="en-US" sz="2400" dirty="0" smtClean="0"/>
              <a:t>Insert a new battery pack</a:t>
            </a:r>
          </a:p>
          <a:p>
            <a:pPr>
              <a:buFont typeface="Arial"/>
              <a:buChar char="•"/>
            </a:pPr>
            <a:r>
              <a:rPr lang="en-US" sz="2400" dirty="0" smtClean="0">
                <a:solidFill>
                  <a:srgbClr val="000000"/>
                </a:solidFill>
              </a:rPr>
              <a:t>Push the battery pack into the instrument until you hear a click as it locks in place.</a:t>
            </a:r>
            <a:endParaRPr lang="en-US" sz="2400" dirty="0">
              <a:solidFill>
                <a:srgbClr val="000000"/>
              </a:solidFill>
            </a:endParaRPr>
          </a:p>
        </p:txBody>
      </p:sp>
      <p:pic>
        <p:nvPicPr>
          <p:cNvPr id="6" name="Picture 5" descr="pack for lion clipped.psd"/>
          <p:cNvPicPr>
            <a:picLocks noChangeAspect="1"/>
          </p:cNvPicPr>
          <p:nvPr/>
        </p:nvPicPr>
        <p:blipFill>
          <a:blip r:embed="rId3"/>
          <a:stretch>
            <a:fillRect/>
          </a:stretch>
        </p:blipFill>
        <p:spPr>
          <a:xfrm>
            <a:off x="5367866" y="4024995"/>
            <a:ext cx="3427413" cy="2331355"/>
          </a:xfrm>
          <a:prstGeom prst="rect">
            <a:avLst/>
          </a:prstGeom>
        </p:spPr>
      </p:pic>
      <p:sp>
        <p:nvSpPr>
          <p:cNvPr id="7" name="TextBox 6"/>
          <p:cNvSpPr txBox="1"/>
          <p:nvPr/>
        </p:nvSpPr>
        <p:spPr>
          <a:xfrm>
            <a:off x="5334000" y="1715946"/>
            <a:ext cx="1600199" cy="646331"/>
          </a:xfrm>
          <a:prstGeom prst="rect">
            <a:avLst/>
          </a:prstGeom>
          <a:noFill/>
        </p:spPr>
        <p:txBody>
          <a:bodyPr wrap="square" rtlCol="0">
            <a:spAutoFit/>
          </a:bodyPr>
          <a:lstStyle/>
          <a:p>
            <a:r>
              <a:rPr lang="en-US" dirty="0" smtClean="0"/>
              <a:t>Alkaline Battery Pack</a:t>
            </a:r>
            <a:endParaRPr lang="en-US" dirty="0"/>
          </a:p>
        </p:txBody>
      </p:sp>
      <p:sp>
        <p:nvSpPr>
          <p:cNvPr id="8" name="TextBox 7"/>
          <p:cNvSpPr txBox="1"/>
          <p:nvPr/>
        </p:nvSpPr>
        <p:spPr>
          <a:xfrm>
            <a:off x="5334000" y="4154268"/>
            <a:ext cx="1600200" cy="646331"/>
          </a:xfrm>
          <a:prstGeom prst="rect">
            <a:avLst/>
          </a:prstGeom>
          <a:noFill/>
        </p:spPr>
        <p:txBody>
          <a:bodyPr wrap="square" rtlCol="0">
            <a:spAutoFit/>
          </a:bodyPr>
          <a:lstStyle/>
          <a:p>
            <a:r>
              <a:rPr lang="en-US" dirty="0" smtClean="0"/>
              <a:t>Li-Ion Battery Pack</a:t>
            </a:r>
            <a:endParaRPr lang="en-US" dirty="0"/>
          </a:p>
        </p:txBody>
      </p:sp>
    </p:spTree>
    <p:extLst>
      <p:ext uri="{BB962C8B-B14F-4D97-AF65-F5344CB8AC3E}">
        <p14:creationId xmlns:p14="http://schemas.microsoft.com/office/powerpoint/2010/main" val="2420250132"/>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Replacing battery locking parts</a:t>
            </a:r>
            <a:endParaRPr lang="en-US" dirty="0"/>
          </a:p>
        </p:txBody>
      </p:sp>
      <p:sp>
        <p:nvSpPr>
          <p:cNvPr id="3" name="Footer Placeholder 2"/>
          <p:cNvSpPr>
            <a:spLocks noGrp="1"/>
          </p:cNvSpPr>
          <p:nvPr>
            <p:ph type="ftr" sz="quarter" idx="11"/>
          </p:nvPr>
        </p:nvSpPr>
        <p:spPr/>
        <p:txBody>
          <a:bodyPr/>
          <a:lstStyle/>
          <a:p>
            <a:r>
              <a:rPr lang="en-US" smtClean="0"/>
              <a:t>www.rkiinstruments.com</a:t>
            </a:r>
            <a:endParaRPr lang="en-US"/>
          </a:p>
        </p:txBody>
      </p:sp>
      <p:sp>
        <p:nvSpPr>
          <p:cNvPr id="4" name="Slide Number Placeholder 3"/>
          <p:cNvSpPr>
            <a:spLocks noGrp="1"/>
          </p:cNvSpPr>
          <p:nvPr>
            <p:ph type="sldNum" sz="quarter" idx="12"/>
          </p:nvPr>
        </p:nvSpPr>
        <p:spPr/>
        <p:txBody>
          <a:bodyPr/>
          <a:lstStyle/>
          <a:p>
            <a:fld id="{EC1AFBBE-3C4F-114D-BEDE-2A9351E80BDC}" type="slidenum">
              <a:rPr lang="en-US" smtClean="0"/>
              <a:pPr/>
              <a:t>26</a:t>
            </a:fld>
            <a:endParaRPr lang="en-US"/>
          </a:p>
        </p:txBody>
      </p:sp>
      <p:pic>
        <p:nvPicPr>
          <p:cNvPr id="5" name="Picture 4" descr="GX-2012 battery pack pieces.jpg"/>
          <p:cNvPicPr>
            <a:picLocks noChangeAspect="1"/>
          </p:cNvPicPr>
          <p:nvPr/>
        </p:nvPicPr>
        <p:blipFill rotWithShape="1">
          <a:blip r:embed="rId2">
            <a:extLst>
              <a:ext uri="{28A0092B-C50C-407E-A947-70E740481C1C}">
                <a14:useLocalDpi xmlns:a14="http://schemas.microsoft.com/office/drawing/2010/main" val="0"/>
              </a:ext>
            </a:extLst>
          </a:blip>
          <a:srcRect t="33030"/>
          <a:stretch/>
        </p:blipFill>
        <p:spPr>
          <a:xfrm>
            <a:off x="4724401" y="1642874"/>
            <a:ext cx="3962399" cy="4717558"/>
          </a:xfrm>
          <a:prstGeom prst="rect">
            <a:avLst/>
          </a:prstGeom>
        </p:spPr>
      </p:pic>
      <p:sp>
        <p:nvSpPr>
          <p:cNvPr id="6" name="TextBox 5"/>
          <p:cNvSpPr txBox="1"/>
          <p:nvPr/>
        </p:nvSpPr>
        <p:spPr>
          <a:xfrm>
            <a:off x="609600" y="1634893"/>
            <a:ext cx="3657600" cy="2308324"/>
          </a:xfrm>
          <a:prstGeom prst="rect">
            <a:avLst/>
          </a:prstGeom>
          <a:noFill/>
        </p:spPr>
        <p:txBody>
          <a:bodyPr wrap="square" rtlCol="0">
            <a:spAutoFit/>
          </a:bodyPr>
          <a:lstStyle/>
          <a:p>
            <a:r>
              <a:rPr lang="en-US" dirty="0" smtClean="0">
                <a:latin typeface="Arial"/>
                <a:cs typeface="Arial"/>
              </a:rPr>
              <a:t>Battery locking components can get lost when customers unnecessarily remove the screw on the plastic lever to change a battery.</a:t>
            </a:r>
          </a:p>
          <a:p>
            <a:endParaRPr lang="en-US" dirty="0">
              <a:latin typeface="Arial"/>
              <a:cs typeface="Arial"/>
            </a:endParaRPr>
          </a:p>
          <a:p>
            <a:r>
              <a:rPr lang="en-US" dirty="0" smtClean="0">
                <a:latin typeface="Arial"/>
                <a:cs typeface="Arial"/>
              </a:rPr>
              <a:t>See figure on right for these replacement part numbers.</a:t>
            </a:r>
          </a:p>
        </p:txBody>
      </p:sp>
    </p:spTree>
    <p:extLst>
      <p:ext uri="{BB962C8B-B14F-4D97-AF65-F5344CB8AC3E}">
        <p14:creationId xmlns:p14="http://schemas.microsoft.com/office/powerpoint/2010/main" val="2265989961"/>
      </p:ext>
    </p:extLst>
  </p:cSld>
  <p:clrMapOvr>
    <a:masterClrMapping/>
  </p:clrMapOvr>
  <p:transition xmlns:p14="http://schemas.microsoft.com/office/powerpoint/2010/main">
    <p:zo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a:t>Replacing the </a:t>
            </a:r>
            <a:r>
              <a:rPr lang="en-US" sz="3600" dirty="0" smtClean="0"/>
              <a:t>Sensors</a:t>
            </a:r>
            <a:endParaRPr lang="en-US" sz="3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sp>
        <p:nvSpPr>
          <p:cNvPr id="3" name="Footer Placeholder 2"/>
          <p:cNvSpPr>
            <a:spLocks noGrp="1"/>
          </p:cNvSpPr>
          <p:nvPr>
            <p:ph type="ftr" sz="quarter" idx="11"/>
          </p:nvPr>
        </p:nvSpPr>
        <p:spPr/>
        <p:txBody>
          <a:bodyPr/>
          <a:lstStyle/>
          <a:p>
            <a:r>
              <a:rPr lang="en-US" smtClean="0"/>
              <a:t>www.rkiinstruments.com</a:t>
            </a:r>
            <a:endParaRPr lang="en-US"/>
          </a:p>
        </p:txBody>
      </p:sp>
      <p:sp>
        <p:nvSpPr>
          <p:cNvPr id="6" name="Slide Number Placeholder 5"/>
          <p:cNvSpPr>
            <a:spLocks noGrp="1"/>
          </p:cNvSpPr>
          <p:nvPr>
            <p:ph type="sldNum" sz="quarter" idx="12"/>
          </p:nvPr>
        </p:nvSpPr>
        <p:spPr/>
        <p:txBody>
          <a:bodyPr/>
          <a:lstStyle/>
          <a:p>
            <a:fld id="{10184098-EA8A-9841-B3A4-2F7039987071}" type="slidenum">
              <a:rPr lang="en-US" smtClean="0"/>
              <a:pPr/>
              <a:t>27</a:t>
            </a:fld>
            <a:endParaRPr lang="en-US"/>
          </a:p>
        </p:txBody>
      </p:sp>
      <p:pic>
        <p:nvPicPr>
          <p:cNvPr id="5" name="Picture Placeholder 4" descr="backside.psd"/>
          <p:cNvPicPr>
            <a:picLocks noGrp="1" noChangeAspect="1"/>
          </p:cNvPicPr>
          <p:nvPr>
            <p:ph type="pic" idx="4294967295"/>
          </p:nvPr>
        </p:nvPicPr>
        <p:blipFill>
          <a:blip r:embed="rId2"/>
          <a:srcRect t="25000" b="25000"/>
          <a:stretch>
            <a:fillRect/>
          </a:stretch>
        </p:blipFill>
        <p:spPr>
          <a:xfrm>
            <a:off x="4973565" y="1752600"/>
            <a:ext cx="3860343" cy="2895600"/>
          </a:xfrm>
        </p:spPr>
      </p:pic>
      <p:sp>
        <p:nvSpPr>
          <p:cNvPr id="4" name="Text Placeholder 3"/>
          <p:cNvSpPr>
            <a:spLocks noGrp="1"/>
          </p:cNvSpPr>
          <p:nvPr>
            <p:ph type="body" sz="half" idx="4294967295"/>
          </p:nvPr>
        </p:nvSpPr>
        <p:spPr>
          <a:xfrm>
            <a:off x="562432" y="1143000"/>
            <a:ext cx="4419600" cy="5213350"/>
          </a:xfrm>
        </p:spPr>
        <p:txBody>
          <a:bodyPr/>
          <a:lstStyle/>
          <a:p>
            <a:pPr>
              <a:buFont typeface="Arial"/>
              <a:buChar char="•"/>
            </a:pPr>
            <a:r>
              <a:rPr lang="en-US" sz="2400" dirty="0" smtClean="0"/>
              <a:t>Use a screwdriver to remove the three screws holding the belt clip on</a:t>
            </a:r>
          </a:p>
          <a:p>
            <a:pPr>
              <a:buFont typeface="Arial"/>
              <a:buChar char="•"/>
            </a:pPr>
            <a:r>
              <a:rPr lang="en-US" sz="2400" dirty="0" smtClean="0"/>
              <a:t>There will be one screw left holding the flow chamber to the instrument. Remove.</a:t>
            </a:r>
          </a:p>
          <a:p>
            <a:pPr>
              <a:buFont typeface="Arial"/>
              <a:buChar char="•"/>
            </a:pPr>
            <a:r>
              <a:rPr lang="en-US" sz="2400" dirty="0" smtClean="0"/>
              <a:t>Remove the battery pack getting access to tab.</a:t>
            </a:r>
          </a:p>
          <a:p>
            <a:pPr>
              <a:buFont typeface="Arial"/>
              <a:buChar char="•"/>
            </a:pPr>
            <a:r>
              <a:rPr lang="en-US" sz="2400" dirty="0" smtClean="0"/>
              <a:t>Grab the exhaust port and using a flat blade screwdriver on exposed tab, lift up on tab and port to remove flow chamber from unit.</a:t>
            </a:r>
            <a:endParaRPr lang="en-US" sz="2400" dirty="0"/>
          </a:p>
        </p:txBody>
      </p:sp>
      <p:cxnSp>
        <p:nvCxnSpPr>
          <p:cNvPr id="9" name="Straight Arrow Connector 8"/>
          <p:cNvCxnSpPr/>
          <p:nvPr/>
        </p:nvCxnSpPr>
        <p:spPr>
          <a:xfrm>
            <a:off x="4982032" y="3733800"/>
            <a:ext cx="179976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97925215"/>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a:xfrm>
            <a:off x="1578017" y="4876800"/>
            <a:ext cx="6324600" cy="560295"/>
          </a:xfrm>
        </p:spPr>
        <p:txBody>
          <a:bodyPr>
            <a:normAutofit fontScale="92500" lnSpcReduction="20000"/>
          </a:bodyPr>
          <a:lstStyle/>
          <a:p>
            <a:r>
              <a:rPr lang="en-US" sz="2400" dirty="0" smtClean="0">
                <a:solidFill>
                  <a:srgbClr val="000000"/>
                </a:solidFill>
                <a:latin typeface="Arial"/>
                <a:cs typeface="Arial"/>
              </a:rPr>
              <a:t>Place the charcoal filter over the CO sensor</a:t>
            </a:r>
            <a:endParaRPr lang="en-US" sz="2400" dirty="0">
              <a:solidFill>
                <a:srgbClr val="000000"/>
              </a:solidFill>
              <a:latin typeface="Arial"/>
              <a:cs typeface="Arial"/>
            </a:endParaRPr>
          </a:p>
        </p:txBody>
      </p:sp>
      <p:pic>
        <p:nvPicPr>
          <p:cNvPr id="9" name="Picture Placeholder 8" descr="IMG_3758.jpg"/>
          <p:cNvPicPr>
            <a:picLocks noGrp="1" noChangeAspect="1"/>
          </p:cNvPicPr>
          <p:nvPr>
            <p:ph type="pic" sz="quarter" idx="13"/>
          </p:nvPr>
        </p:nvPicPr>
        <p:blipFill>
          <a:blip r:embed="rId2"/>
          <a:srcRect t="26080" b="26080"/>
          <a:stretch>
            <a:fillRect/>
          </a:stretch>
        </p:blipFill>
        <p:spPr>
          <a:xfrm>
            <a:off x="762000" y="1371600"/>
            <a:ext cx="3986784" cy="2980944"/>
          </a:xfrm>
        </p:spPr>
      </p:pic>
      <p:pic>
        <p:nvPicPr>
          <p:cNvPr id="10" name="Picture Placeholder 9" descr="IMG_3759.jpg"/>
          <p:cNvPicPr>
            <a:picLocks noGrp="1" noChangeAspect="1"/>
          </p:cNvPicPr>
          <p:nvPr>
            <p:ph type="pic" sz="quarter" idx="14"/>
          </p:nvPr>
        </p:nvPicPr>
        <p:blipFill>
          <a:blip r:embed="rId3"/>
          <a:srcRect l="-77088" r="-77088"/>
          <a:stretch>
            <a:fillRect/>
          </a:stretch>
        </p:blipFill>
        <p:spPr>
          <a:xfrm>
            <a:off x="3200400" y="1371600"/>
            <a:ext cx="3986784" cy="2980944"/>
          </a:xfrm>
        </p:spPr>
      </p:pic>
      <p:sp>
        <p:nvSpPr>
          <p:cNvPr id="2" name="Footer Placeholder 1"/>
          <p:cNvSpPr>
            <a:spLocks noGrp="1"/>
          </p:cNvSpPr>
          <p:nvPr>
            <p:ph type="ftr" sz="quarter" idx="16"/>
          </p:nvPr>
        </p:nvSpPr>
        <p:spPr/>
        <p:txBody>
          <a:bodyPr/>
          <a:lstStyle/>
          <a:p>
            <a:r>
              <a:rPr lang="en-US" smtClean="0"/>
              <a:t>www.rkiinstruments.com</a:t>
            </a:r>
            <a:endParaRPr lang="en-US"/>
          </a:p>
        </p:txBody>
      </p:sp>
      <p:pic>
        <p:nvPicPr>
          <p:cNvPr id="11" name="Picture 10" descr="IMG_3760.jpg"/>
          <p:cNvPicPr>
            <a:picLocks noChangeAspect="1"/>
          </p:cNvPicPr>
          <p:nvPr/>
        </p:nvPicPr>
        <p:blipFill>
          <a:blip r:embed="rId4"/>
          <a:stretch>
            <a:fillRect/>
          </a:stretch>
        </p:blipFill>
        <p:spPr>
          <a:xfrm>
            <a:off x="5943600" y="1380067"/>
            <a:ext cx="1691962" cy="2980944"/>
          </a:xfrm>
          <a:prstGeom prst="rect">
            <a:avLst/>
          </a:prstGeom>
        </p:spPr>
      </p:pic>
      <p:sp>
        <p:nvSpPr>
          <p:cNvPr id="3" name="Title 2"/>
          <p:cNvSpPr>
            <a:spLocks noGrp="1"/>
          </p:cNvSpPr>
          <p:nvPr>
            <p:ph type="ctrTitle"/>
          </p:nvPr>
        </p:nvSpPr>
        <p:spPr>
          <a:xfrm>
            <a:off x="1218184" y="304801"/>
            <a:ext cx="7925816" cy="609600"/>
          </a:xfrm>
        </p:spPr>
        <p:txBody>
          <a:bodyPr>
            <a:noAutofit/>
          </a:bodyPr>
          <a:lstStyle/>
          <a:p>
            <a:r>
              <a:rPr lang="en-US" sz="3600" dirty="0"/>
              <a:t>Replacing the </a:t>
            </a:r>
            <a:r>
              <a:rPr lang="en-US" sz="3600" dirty="0" smtClean="0"/>
              <a:t>Scrubbers</a:t>
            </a:r>
            <a:endParaRPr lang="en-US" sz="3600" dirty="0"/>
          </a:p>
        </p:txBody>
      </p:sp>
    </p:spTree>
    <p:extLst>
      <p:ext uri="{BB962C8B-B14F-4D97-AF65-F5344CB8AC3E}">
        <p14:creationId xmlns:p14="http://schemas.microsoft.com/office/powerpoint/2010/main" val="3904286541"/>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304801"/>
            <a:ext cx="8001000" cy="609600"/>
          </a:xfrm>
        </p:spPr>
        <p:txBody>
          <a:bodyPr>
            <a:noAutofit/>
          </a:bodyPr>
          <a:lstStyle/>
          <a:p>
            <a:r>
              <a:rPr lang="en-US" sz="3600" dirty="0"/>
              <a:t>Replacing the </a:t>
            </a:r>
            <a:r>
              <a:rPr lang="en-US" sz="3600" dirty="0" smtClean="0"/>
              <a:t>Scrubbers</a:t>
            </a:r>
            <a:endParaRPr lang="en-US" sz="3600" dirty="0"/>
          </a:p>
        </p:txBody>
      </p:sp>
      <p:sp>
        <p:nvSpPr>
          <p:cNvPr id="3" name="Subtitle 2"/>
          <p:cNvSpPr>
            <a:spLocks noGrp="1"/>
          </p:cNvSpPr>
          <p:nvPr>
            <p:ph type="subTitle" idx="1"/>
          </p:nvPr>
        </p:nvSpPr>
        <p:spPr>
          <a:xfrm>
            <a:off x="1600200" y="5181600"/>
            <a:ext cx="6400800" cy="560295"/>
          </a:xfrm>
        </p:spPr>
        <p:txBody>
          <a:bodyPr>
            <a:normAutofit fontScale="92500" lnSpcReduction="20000"/>
          </a:bodyPr>
          <a:lstStyle/>
          <a:p>
            <a:r>
              <a:rPr lang="en-US" sz="2400" dirty="0" smtClean="0">
                <a:solidFill>
                  <a:srgbClr val="000000"/>
                </a:solidFill>
                <a:latin typeface="Arial"/>
                <a:cs typeface="Arial"/>
              </a:rPr>
              <a:t>Place the H2S Scrubber over the LEL sensor</a:t>
            </a:r>
          </a:p>
          <a:p>
            <a:endParaRPr lang="en-US" dirty="0"/>
          </a:p>
        </p:txBody>
      </p:sp>
      <p:pic>
        <p:nvPicPr>
          <p:cNvPr id="11" name="Picture Placeholder 10" descr="IMG_3761.jpg"/>
          <p:cNvPicPr>
            <a:picLocks noGrp="1" noChangeAspect="1"/>
          </p:cNvPicPr>
          <p:nvPr>
            <p:ph type="pic" sz="quarter" idx="13"/>
          </p:nvPr>
        </p:nvPicPr>
        <p:blipFill>
          <a:blip r:embed="rId2"/>
          <a:srcRect t="25491" b="25491"/>
          <a:stretch>
            <a:fillRect/>
          </a:stretch>
        </p:blipFill>
        <p:spPr>
          <a:xfrm>
            <a:off x="990600" y="1676400"/>
            <a:ext cx="3986784" cy="2980944"/>
          </a:xfrm>
        </p:spPr>
      </p:pic>
      <p:pic>
        <p:nvPicPr>
          <p:cNvPr id="12" name="Picture Placeholder 11" descr="IMG_3762.jpg"/>
          <p:cNvPicPr>
            <a:picLocks noGrp="1" noChangeAspect="1"/>
          </p:cNvPicPr>
          <p:nvPr>
            <p:ph type="pic" sz="quarter" idx="14"/>
          </p:nvPr>
        </p:nvPicPr>
        <p:blipFill>
          <a:blip r:embed="rId3"/>
          <a:srcRect l="-71554" r="-71554"/>
          <a:stretch>
            <a:fillRect/>
          </a:stretch>
        </p:blipFill>
        <p:spPr>
          <a:xfrm>
            <a:off x="4419600" y="1659086"/>
            <a:ext cx="3987800" cy="2981325"/>
          </a:xfrm>
        </p:spPr>
      </p:pic>
      <p:sp>
        <p:nvSpPr>
          <p:cNvPr id="4" name="Footer Placeholder 3"/>
          <p:cNvSpPr>
            <a:spLocks noGrp="1"/>
          </p:cNvSpPr>
          <p:nvPr>
            <p:ph type="ftr" sz="quarter" idx="16"/>
          </p:nvPr>
        </p:nvSpPr>
        <p:spPr/>
        <p:txBody>
          <a:bodyPr/>
          <a:lstStyle/>
          <a:p>
            <a:r>
              <a:rPr lang="en-US" smtClean="0"/>
              <a:t>www.rkiinstruments.com</a:t>
            </a:r>
            <a:endParaRPr lang="en-US"/>
          </a:p>
        </p:txBody>
      </p:sp>
    </p:spTree>
    <p:extLst>
      <p:ext uri="{BB962C8B-B14F-4D97-AF65-F5344CB8AC3E}">
        <p14:creationId xmlns:p14="http://schemas.microsoft.com/office/powerpoint/2010/main" val="94197152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2800" dirty="0" smtClean="0"/>
              <a:t>Calibration - Required Equipment</a:t>
            </a:r>
            <a:endParaRPr lang="en-US" sz="2800" dirty="0"/>
          </a:p>
        </p:txBody>
      </p:sp>
      <p:sp>
        <p:nvSpPr>
          <p:cNvPr id="7" name="Content Placeholder 6"/>
          <p:cNvSpPr>
            <a:spLocks noGrp="1"/>
          </p:cNvSpPr>
          <p:nvPr>
            <p:ph idx="1"/>
          </p:nvPr>
        </p:nvSpPr>
        <p:spPr/>
        <p:txBody>
          <a:bodyPr/>
          <a:lstStyle/>
          <a:p>
            <a:pPr marL="457200" indent="-457200">
              <a:buFont typeface="+mj-lt"/>
              <a:buAutoNum type="arabicPeriod"/>
            </a:pPr>
            <a:r>
              <a:rPr lang="en-US" sz="2400" dirty="0" smtClean="0"/>
              <a:t>Demand Flow Regulator</a:t>
            </a:r>
          </a:p>
          <a:p>
            <a:pPr marL="457200" indent="-457200">
              <a:buFont typeface="+mj-lt"/>
              <a:buAutoNum type="arabicPeriod"/>
            </a:pPr>
            <a:r>
              <a:rPr lang="en-US" sz="2400" dirty="0" smtClean="0"/>
              <a:t>Cylinder(s) of calibration gas</a:t>
            </a:r>
          </a:p>
          <a:p>
            <a:pPr marL="857250" lvl="1" indent="-457200"/>
            <a:r>
              <a:rPr lang="en-US" sz="2000" dirty="0" smtClean="0"/>
              <a:t>If you have a 4-gas unit, you can get a 4-gas cylinder mix</a:t>
            </a:r>
          </a:p>
          <a:p>
            <a:pPr marL="857250" lvl="1" indent="-457200"/>
            <a:r>
              <a:rPr lang="en-US" sz="2000" dirty="0" smtClean="0"/>
              <a:t>If your unit is a 5-gas unit, you will require the 4-gas mix AND a 100%vol or 50%vol cylinder </a:t>
            </a:r>
          </a:p>
          <a:p>
            <a:pPr marL="457200" indent="-457200">
              <a:buFont typeface="+mj-lt"/>
              <a:buAutoNum type="arabicPeriod"/>
            </a:pPr>
            <a:r>
              <a:rPr lang="en-US" sz="2400" dirty="0" smtClean="0"/>
              <a:t>Tubing</a:t>
            </a:r>
            <a:r>
              <a:rPr lang="en-US" sz="1600" dirty="0" smtClean="0"/>
              <a:t> To go from regulator to GX-2012 inlet</a:t>
            </a:r>
            <a:endParaRPr lang="en-US" sz="2400" dirty="0" smtClean="0"/>
          </a:p>
        </p:txBody>
      </p:sp>
      <p:sp>
        <p:nvSpPr>
          <p:cNvPr id="5" name="Footer Placeholder 4"/>
          <p:cNvSpPr>
            <a:spLocks noGrp="1"/>
          </p:cNvSpPr>
          <p:nvPr>
            <p:ph type="ftr" sz="quarter" idx="11"/>
          </p:nvPr>
        </p:nvSpPr>
        <p:spPr/>
        <p:txBody>
          <a:bodyPr/>
          <a:lstStyle/>
          <a:p>
            <a:r>
              <a:rPr lang="en-US" smtClean="0"/>
              <a:t>www.rkiinstruments.com</a:t>
            </a:r>
            <a:endParaRPr lang="en-US"/>
          </a:p>
        </p:txBody>
      </p:sp>
    </p:spTree>
    <p:extLst>
      <p:ext uri="{BB962C8B-B14F-4D97-AF65-F5344CB8AC3E}">
        <p14:creationId xmlns:p14="http://schemas.microsoft.com/office/powerpoint/2010/main" val="1616831049"/>
      </p:ext>
    </p:extLst>
  </p:cSld>
  <p:clrMapOvr>
    <a:masterClrMapping/>
  </p:clrMapOvr>
  <p:transition xmlns:p14="http://schemas.microsoft.com/office/powerpoint/2010/main">
    <p:zo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IMG_3792.jpg"/>
          <p:cNvPicPr>
            <a:picLocks noGrp="1" noChangeAspect="1"/>
          </p:cNvPicPr>
          <p:nvPr>
            <p:ph type="pic" idx="1"/>
          </p:nvPr>
        </p:nvPicPr>
        <p:blipFill>
          <a:blip r:embed="rId2"/>
          <a:srcRect t="28448" b="28448"/>
          <a:stretch>
            <a:fillRect/>
          </a:stretch>
        </p:blipFill>
        <p:spPr>
          <a:xfrm>
            <a:off x="1985433" y="1268954"/>
            <a:ext cx="4567767" cy="3425825"/>
          </a:xfrm>
        </p:spPr>
      </p:pic>
      <p:sp>
        <p:nvSpPr>
          <p:cNvPr id="4" name="Text Placeholder 3"/>
          <p:cNvSpPr>
            <a:spLocks noGrp="1"/>
          </p:cNvSpPr>
          <p:nvPr>
            <p:ph type="body" sz="half" idx="2"/>
          </p:nvPr>
        </p:nvSpPr>
        <p:spPr>
          <a:xfrm>
            <a:off x="914400" y="5029200"/>
            <a:ext cx="7543800" cy="1143001"/>
          </a:xfrm>
        </p:spPr>
        <p:txBody>
          <a:bodyPr/>
          <a:lstStyle/>
          <a:p>
            <a:r>
              <a:rPr lang="en-US" sz="2000" dirty="0" smtClean="0"/>
              <a:t>Gently pull the tab of the sensor gasket to remove it and expose sensors. </a:t>
            </a:r>
          </a:p>
          <a:p>
            <a:r>
              <a:rPr lang="en-US" sz="2000" dirty="0" smtClean="0"/>
              <a:t>Do not lose any of the scrubber filters that are currently installed. </a:t>
            </a:r>
            <a:endParaRPr lang="en-US" sz="2000" dirty="0"/>
          </a:p>
        </p:txBody>
      </p:sp>
      <p:sp>
        <p:nvSpPr>
          <p:cNvPr id="3" name="Footer Placeholder 2"/>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10184098-EA8A-9841-B3A4-2F7039987071}" type="slidenum">
              <a:rPr lang="en-US" smtClean="0"/>
              <a:pPr/>
              <a:t>30</a:t>
            </a:fld>
            <a:endParaRPr lang="en-US"/>
          </a:p>
        </p:txBody>
      </p:sp>
      <p:cxnSp>
        <p:nvCxnSpPr>
          <p:cNvPr id="6" name="Straight Arrow Connector 5"/>
          <p:cNvCxnSpPr/>
          <p:nvPr/>
        </p:nvCxnSpPr>
        <p:spPr>
          <a:xfrm flipV="1">
            <a:off x="2286000" y="2057400"/>
            <a:ext cx="2057400" cy="914400"/>
          </a:xfrm>
          <a:prstGeom prst="straightConnector1">
            <a:avLst/>
          </a:prstGeom>
          <a:ln>
            <a:solidFill>
              <a:schemeClr val="accent1">
                <a:alpha val="50000"/>
              </a:schemeClr>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1644417" y="2981867"/>
            <a:ext cx="650050" cy="369332"/>
          </a:xfrm>
          <a:prstGeom prst="rect">
            <a:avLst/>
          </a:prstGeom>
          <a:noFill/>
        </p:spPr>
        <p:txBody>
          <a:bodyPr wrap="none" rtlCol="0">
            <a:spAutoFit/>
          </a:bodyPr>
          <a:lstStyle/>
          <a:p>
            <a:r>
              <a:rPr lang="en-US" dirty="0" smtClean="0"/>
              <a:t> Tab</a:t>
            </a:r>
            <a:endParaRPr lang="en-US" dirty="0"/>
          </a:p>
        </p:txBody>
      </p:sp>
      <p:sp>
        <p:nvSpPr>
          <p:cNvPr id="10" name="Title 9"/>
          <p:cNvSpPr>
            <a:spLocks noGrp="1"/>
          </p:cNvSpPr>
          <p:nvPr>
            <p:ph type="title"/>
          </p:nvPr>
        </p:nvSpPr>
        <p:spPr>
          <a:xfrm>
            <a:off x="1066800" y="304800"/>
            <a:ext cx="8077200" cy="609600"/>
          </a:xfrm>
        </p:spPr>
        <p:txBody>
          <a:bodyPr/>
          <a:lstStyle/>
          <a:p>
            <a:pPr algn="ctr"/>
            <a:r>
              <a:rPr lang="en-US" sz="3600" b="0" dirty="0"/>
              <a:t>Replacing the Sensors</a:t>
            </a:r>
          </a:p>
        </p:txBody>
      </p:sp>
    </p:spTree>
    <p:extLst>
      <p:ext uri="{BB962C8B-B14F-4D97-AF65-F5344CB8AC3E}">
        <p14:creationId xmlns:p14="http://schemas.microsoft.com/office/powerpoint/2010/main" val="4271004593"/>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799"/>
            <a:ext cx="8077200" cy="609601"/>
          </a:xfrm>
        </p:spPr>
        <p:txBody>
          <a:bodyPr/>
          <a:lstStyle/>
          <a:p>
            <a:pPr algn="ctr"/>
            <a:r>
              <a:rPr lang="en-US" sz="3600" b="0" dirty="0"/>
              <a:t>Replacing the Sensors</a:t>
            </a:r>
            <a:endParaRPr lang="en-US" sz="3600" b="0"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pic>
        <p:nvPicPr>
          <p:cNvPr id="5" name="Picture Placeholder 4" descr="IMG_3791.jpg"/>
          <p:cNvPicPr>
            <a:picLocks noGrp="1" noChangeAspect="1"/>
          </p:cNvPicPr>
          <p:nvPr>
            <p:ph type="pic" idx="1"/>
          </p:nvPr>
        </p:nvPicPr>
        <p:blipFill>
          <a:blip r:embed="rId2"/>
          <a:srcRect t="24747" b="24747"/>
          <a:stretch>
            <a:fillRect/>
          </a:stretch>
        </p:blipFill>
        <p:spPr>
          <a:xfrm>
            <a:off x="2006600" y="1447800"/>
            <a:ext cx="4978400" cy="3733800"/>
          </a:xfrm>
        </p:spPr>
      </p:pic>
      <p:sp>
        <p:nvSpPr>
          <p:cNvPr id="4" name="Text Placeholder 3"/>
          <p:cNvSpPr>
            <a:spLocks noGrp="1"/>
          </p:cNvSpPr>
          <p:nvPr>
            <p:ph type="body" sz="half" idx="2"/>
          </p:nvPr>
        </p:nvSpPr>
        <p:spPr>
          <a:xfrm>
            <a:off x="1676400" y="5342467"/>
            <a:ext cx="6019800" cy="804862"/>
          </a:xfrm>
        </p:spPr>
        <p:txBody>
          <a:bodyPr/>
          <a:lstStyle/>
          <a:p>
            <a:r>
              <a:rPr lang="en-US" sz="2400" dirty="0" smtClean="0"/>
              <a:t>Remove the sensors from their sockets</a:t>
            </a:r>
            <a:endParaRPr lang="en-US" sz="2400" dirty="0"/>
          </a:p>
        </p:txBody>
      </p:sp>
      <p:sp>
        <p:nvSpPr>
          <p:cNvPr id="3" name="Footer Placeholder 2"/>
          <p:cNvSpPr>
            <a:spLocks noGrp="1"/>
          </p:cNvSpPr>
          <p:nvPr>
            <p:ph type="ftr" sz="quarter" idx="11"/>
          </p:nvPr>
        </p:nvSpPr>
        <p:spPr/>
        <p:txBody>
          <a:bodyPr/>
          <a:lstStyle/>
          <a:p>
            <a:r>
              <a:rPr lang="en-US" smtClean="0"/>
              <a:t>www.rkiinstruments.com</a:t>
            </a:r>
            <a:endParaRPr lang="en-US"/>
          </a:p>
        </p:txBody>
      </p:sp>
      <p:sp>
        <p:nvSpPr>
          <p:cNvPr id="6" name="Slide Number Placeholder 5"/>
          <p:cNvSpPr>
            <a:spLocks noGrp="1"/>
          </p:cNvSpPr>
          <p:nvPr>
            <p:ph type="sldNum" sz="quarter" idx="12"/>
          </p:nvPr>
        </p:nvSpPr>
        <p:spPr/>
        <p:txBody>
          <a:bodyPr/>
          <a:lstStyle/>
          <a:p>
            <a:fld id="{10184098-EA8A-9841-B3A4-2F7039987071}" type="slidenum">
              <a:rPr lang="en-US" smtClean="0"/>
              <a:pPr/>
              <a:t>31</a:t>
            </a:fld>
            <a:endParaRPr lang="en-US"/>
          </a:p>
        </p:txBody>
      </p:sp>
    </p:spTree>
    <p:extLst>
      <p:ext uri="{BB962C8B-B14F-4D97-AF65-F5344CB8AC3E}">
        <p14:creationId xmlns:p14="http://schemas.microsoft.com/office/powerpoint/2010/main" val="1021678294"/>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066800" y="245532"/>
            <a:ext cx="8077200" cy="702732"/>
          </a:xfrm>
        </p:spPr>
        <p:txBody>
          <a:bodyPr>
            <a:noAutofit/>
          </a:bodyPr>
          <a:lstStyle/>
          <a:p>
            <a:r>
              <a:rPr lang="en-US" sz="3600" dirty="0"/>
              <a:t>Replacing the Sensors</a:t>
            </a:r>
            <a:endParaRPr lang="en-US" sz="3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sp>
        <p:nvSpPr>
          <p:cNvPr id="7" name="Subtitle 6"/>
          <p:cNvSpPr>
            <a:spLocks noGrp="1"/>
          </p:cNvSpPr>
          <p:nvPr>
            <p:ph type="subTitle" idx="1"/>
          </p:nvPr>
        </p:nvSpPr>
        <p:spPr>
          <a:xfrm>
            <a:off x="592667" y="4495800"/>
            <a:ext cx="8216889" cy="1094232"/>
          </a:xfrm>
        </p:spPr>
        <p:txBody>
          <a:bodyPr>
            <a:normAutofit/>
          </a:bodyPr>
          <a:lstStyle/>
          <a:p>
            <a:r>
              <a:rPr lang="en-US" sz="2400" dirty="0" smtClean="0">
                <a:solidFill>
                  <a:schemeClr val="tx1"/>
                </a:solidFill>
                <a:latin typeface="Arial"/>
                <a:cs typeface="Arial"/>
              </a:rPr>
              <a:t>Carefully insert the replacement sensor in the correct key color coded socket.</a:t>
            </a:r>
          </a:p>
        </p:txBody>
      </p:sp>
      <p:pic>
        <p:nvPicPr>
          <p:cNvPr id="5" name="Picture Placeholder 4" descr="IMG_3790.jpg"/>
          <p:cNvPicPr>
            <a:picLocks noGrp="1" noChangeAspect="1"/>
          </p:cNvPicPr>
          <p:nvPr>
            <p:ph type="pic" sz="quarter" idx="13"/>
          </p:nvPr>
        </p:nvPicPr>
        <p:blipFill>
          <a:blip r:embed="rId2"/>
          <a:srcRect l="-62624" r="-62624"/>
          <a:stretch>
            <a:fillRect/>
          </a:stretch>
        </p:blipFill>
        <p:spPr>
          <a:xfrm>
            <a:off x="-594248" y="1231496"/>
            <a:ext cx="3986784" cy="2980944"/>
          </a:xfrm>
        </p:spPr>
      </p:pic>
      <p:pic>
        <p:nvPicPr>
          <p:cNvPr id="9" name="Picture Placeholder 8" descr="gas tracer sensors.jpg"/>
          <p:cNvPicPr>
            <a:picLocks noGrp="1" noChangeAspect="1"/>
          </p:cNvPicPr>
          <p:nvPr>
            <p:ph type="pic" sz="quarter" idx="14"/>
          </p:nvPr>
        </p:nvPicPr>
        <p:blipFill>
          <a:blip r:embed="rId3"/>
          <a:srcRect l="-2257" r="-2257"/>
          <a:stretch>
            <a:fillRect/>
          </a:stretch>
        </p:blipFill>
        <p:spPr>
          <a:xfrm>
            <a:off x="3072373" y="2080849"/>
            <a:ext cx="1867916" cy="1396653"/>
          </a:xfrm>
        </p:spPr>
      </p:pic>
      <p:sp>
        <p:nvSpPr>
          <p:cNvPr id="2" name="Footer Placeholder 1"/>
          <p:cNvSpPr>
            <a:spLocks noGrp="1"/>
          </p:cNvSpPr>
          <p:nvPr>
            <p:ph type="ftr" sz="quarter" idx="16"/>
          </p:nvPr>
        </p:nvSpPr>
        <p:spPr/>
        <p:txBody>
          <a:bodyPr/>
          <a:lstStyle/>
          <a:p>
            <a:r>
              <a:rPr lang="en-US" smtClean="0"/>
              <a:t>www.rkiinstruments.com</a:t>
            </a:r>
            <a:endParaRPr lang="en-US"/>
          </a:p>
        </p:txBody>
      </p:sp>
      <p:pic>
        <p:nvPicPr>
          <p:cNvPr id="10" name="Picture 9" descr="IMG_3787.jpg"/>
          <p:cNvPicPr>
            <a:picLocks noChangeAspect="1"/>
          </p:cNvPicPr>
          <p:nvPr/>
        </p:nvPicPr>
        <p:blipFill>
          <a:blip r:embed="rId4"/>
          <a:stretch>
            <a:fillRect/>
          </a:stretch>
        </p:blipFill>
        <p:spPr>
          <a:xfrm>
            <a:off x="5739373" y="2092119"/>
            <a:ext cx="1853183" cy="1385383"/>
          </a:xfrm>
          <a:prstGeom prst="rect">
            <a:avLst/>
          </a:prstGeom>
        </p:spPr>
      </p:pic>
      <p:sp>
        <p:nvSpPr>
          <p:cNvPr id="8" name="TextBox 7"/>
          <p:cNvSpPr txBox="1"/>
          <p:nvPr/>
        </p:nvSpPr>
        <p:spPr>
          <a:xfrm>
            <a:off x="2843773" y="1708991"/>
            <a:ext cx="2253930" cy="369332"/>
          </a:xfrm>
          <a:prstGeom prst="rect">
            <a:avLst/>
          </a:prstGeom>
          <a:noFill/>
        </p:spPr>
        <p:txBody>
          <a:bodyPr wrap="none" rtlCol="0">
            <a:spAutoFit/>
          </a:bodyPr>
          <a:lstStyle/>
          <a:p>
            <a:r>
              <a:rPr lang="en-US" dirty="0" smtClean="0"/>
              <a:t>Gas Tracer Sensors</a:t>
            </a:r>
            <a:endParaRPr lang="en-US" dirty="0"/>
          </a:p>
        </p:txBody>
      </p:sp>
      <p:sp>
        <p:nvSpPr>
          <p:cNvPr id="11" name="TextBox 10"/>
          <p:cNvSpPr txBox="1"/>
          <p:nvPr/>
        </p:nvSpPr>
        <p:spPr>
          <a:xfrm>
            <a:off x="5739373" y="1722787"/>
            <a:ext cx="1984325" cy="369332"/>
          </a:xfrm>
          <a:prstGeom prst="rect">
            <a:avLst/>
          </a:prstGeom>
          <a:noFill/>
        </p:spPr>
        <p:txBody>
          <a:bodyPr wrap="none" rtlCol="0">
            <a:spAutoFit/>
          </a:bodyPr>
          <a:lstStyle/>
          <a:p>
            <a:r>
              <a:rPr lang="en-US" dirty="0" smtClean="0"/>
              <a:t>GX-2012 Sensors </a:t>
            </a:r>
            <a:endParaRPr lang="en-US" dirty="0"/>
          </a:p>
        </p:txBody>
      </p:sp>
      <p:sp>
        <p:nvSpPr>
          <p:cNvPr id="12" name="TextBox 11"/>
          <p:cNvSpPr txBox="1"/>
          <p:nvPr/>
        </p:nvSpPr>
        <p:spPr>
          <a:xfrm>
            <a:off x="2472458" y="3477501"/>
            <a:ext cx="1199830" cy="430887"/>
          </a:xfrm>
          <a:prstGeom prst="rect">
            <a:avLst/>
          </a:prstGeom>
          <a:noFill/>
        </p:spPr>
        <p:txBody>
          <a:bodyPr wrap="square" rtlCol="0">
            <a:spAutoFit/>
          </a:bodyPr>
          <a:lstStyle/>
          <a:p>
            <a:r>
              <a:rPr lang="en-US" sz="1100" dirty="0" smtClean="0"/>
              <a:t>PPM Methane</a:t>
            </a:r>
          </a:p>
          <a:p>
            <a:r>
              <a:rPr lang="en-US" sz="1100" dirty="0" smtClean="0"/>
              <a:t>MOS/catalytic</a:t>
            </a:r>
            <a:endParaRPr lang="en-US" sz="1100" dirty="0"/>
          </a:p>
        </p:txBody>
      </p:sp>
      <p:cxnSp>
        <p:nvCxnSpPr>
          <p:cNvPr id="14" name="Straight Arrow Connector 13"/>
          <p:cNvCxnSpPr>
            <a:stCxn id="12" idx="0"/>
          </p:cNvCxnSpPr>
          <p:nvPr/>
        </p:nvCxnSpPr>
        <p:spPr>
          <a:xfrm rot="5400000" flipH="1" flipV="1">
            <a:off x="3039575" y="3115519"/>
            <a:ext cx="394781" cy="32918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4830069" y="2272320"/>
            <a:ext cx="772192" cy="276999"/>
          </a:xfrm>
          <a:prstGeom prst="rect">
            <a:avLst/>
          </a:prstGeom>
          <a:noFill/>
        </p:spPr>
        <p:txBody>
          <a:bodyPr wrap="none" rtlCol="0">
            <a:spAutoFit/>
          </a:bodyPr>
          <a:lstStyle/>
          <a:p>
            <a:r>
              <a:rPr lang="en-US" sz="1200" dirty="0" smtClean="0"/>
              <a:t>Oxygen</a:t>
            </a:r>
            <a:endParaRPr lang="en-US" sz="1200" dirty="0"/>
          </a:p>
        </p:txBody>
      </p:sp>
      <p:cxnSp>
        <p:nvCxnSpPr>
          <p:cNvPr id="18" name="Straight Arrow Connector 17"/>
          <p:cNvCxnSpPr>
            <a:stCxn id="16" idx="1"/>
          </p:cNvCxnSpPr>
          <p:nvPr/>
        </p:nvCxnSpPr>
        <p:spPr>
          <a:xfrm rot="10800000" flipV="1">
            <a:off x="4367773" y="2410819"/>
            <a:ext cx="462296" cy="1384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0" name="Rectangle 19"/>
          <p:cNvSpPr/>
          <p:nvPr/>
        </p:nvSpPr>
        <p:spPr>
          <a:xfrm>
            <a:off x="4367774" y="3446723"/>
            <a:ext cx="1784842" cy="461665"/>
          </a:xfrm>
          <a:prstGeom prst="rect">
            <a:avLst/>
          </a:prstGeom>
        </p:spPr>
        <p:txBody>
          <a:bodyPr wrap="square">
            <a:spAutoFit/>
          </a:bodyPr>
          <a:lstStyle/>
          <a:p>
            <a:r>
              <a:rPr lang="en-US" sz="1200" dirty="0" smtClean="0"/>
              <a:t>%Volume  Methane</a:t>
            </a:r>
          </a:p>
          <a:p>
            <a:r>
              <a:rPr lang="en-US" sz="1200" dirty="0" smtClean="0"/>
              <a:t>Thermal Conductivity</a:t>
            </a:r>
            <a:endParaRPr lang="en-US" sz="1200" dirty="0"/>
          </a:p>
        </p:txBody>
      </p:sp>
      <p:cxnSp>
        <p:nvCxnSpPr>
          <p:cNvPr id="23" name="Straight Arrow Connector 22"/>
          <p:cNvCxnSpPr>
            <a:stCxn id="20" idx="0"/>
          </p:cNvCxnSpPr>
          <p:nvPr/>
        </p:nvCxnSpPr>
        <p:spPr>
          <a:xfrm rot="16200000" flipV="1">
            <a:off x="4730895" y="2917422"/>
            <a:ext cx="394781" cy="66382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a:stCxn id="20" idx="0"/>
          </p:cNvCxnSpPr>
          <p:nvPr/>
        </p:nvCxnSpPr>
        <p:spPr>
          <a:xfrm rot="5400000" flipH="1" flipV="1">
            <a:off x="5302393" y="2476343"/>
            <a:ext cx="928183" cy="101257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3672288" y="3082721"/>
            <a:ext cx="867996" cy="461665"/>
          </a:xfrm>
          <a:prstGeom prst="rect">
            <a:avLst/>
          </a:prstGeom>
          <a:noFill/>
        </p:spPr>
        <p:txBody>
          <a:bodyPr wrap="none" rtlCol="0">
            <a:spAutoFit/>
          </a:bodyPr>
          <a:lstStyle/>
          <a:p>
            <a:pPr algn="ctr"/>
            <a:r>
              <a:rPr lang="en-US" sz="1200" dirty="0" smtClean="0"/>
              <a:t>%LEL</a:t>
            </a:r>
          </a:p>
          <a:p>
            <a:pPr algn="ctr"/>
            <a:r>
              <a:rPr lang="en-US" sz="1200" dirty="0" smtClean="0"/>
              <a:t>Catalytic</a:t>
            </a:r>
            <a:endParaRPr lang="en-US" sz="1200" dirty="0"/>
          </a:p>
        </p:txBody>
      </p:sp>
      <p:cxnSp>
        <p:nvCxnSpPr>
          <p:cNvPr id="28" name="Straight Arrow Connector 27"/>
          <p:cNvCxnSpPr/>
          <p:nvPr/>
        </p:nvCxnSpPr>
        <p:spPr>
          <a:xfrm rot="5400000" flipH="1" flipV="1">
            <a:off x="3796274" y="3120820"/>
            <a:ext cx="152398" cy="76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7519121" y="2333876"/>
            <a:ext cx="811052" cy="430887"/>
          </a:xfrm>
          <a:prstGeom prst="rect">
            <a:avLst/>
          </a:prstGeom>
          <a:noFill/>
        </p:spPr>
        <p:txBody>
          <a:bodyPr wrap="none" rtlCol="0">
            <a:spAutoFit/>
          </a:bodyPr>
          <a:lstStyle/>
          <a:p>
            <a:pPr algn="ctr"/>
            <a:r>
              <a:rPr lang="en-US" sz="1100" dirty="0" smtClean="0"/>
              <a:t>%LEL</a:t>
            </a:r>
          </a:p>
          <a:p>
            <a:pPr algn="ctr"/>
            <a:r>
              <a:rPr lang="en-US" sz="1100" dirty="0" smtClean="0"/>
              <a:t>Catalytic</a:t>
            </a:r>
            <a:endParaRPr lang="en-US" sz="1100" dirty="0"/>
          </a:p>
        </p:txBody>
      </p:sp>
      <p:cxnSp>
        <p:nvCxnSpPr>
          <p:cNvPr id="32" name="Straight Arrow Connector 31"/>
          <p:cNvCxnSpPr/>
          <p:nvPr/>
        </p:nvCxnSpPr>
        <p:spPr>
          <a:xfrm rot="10800000">
            <a:off x="7110973" y="2549319"/>
            <a:ext cx="413266" cy="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7592556" y="2913439"/>
            <a:ext cx="772192" cy="276999"/>
          </a:xfrm>
          <a:prstGeom prst="rect">
            <a:avLst/>
          </a:prstGeom>
          <a:noFill/>
        </p:spPr>
        <p:txBody>
          <a:bodyPr wrap="none" rtlCol="0">
            <a:spAutoFit/>
          </a:bodyPr>
          <a:lstStyle/>
          <a:p>
            <a:r>
              <a:rPr lang="en-US" sz="1200" dirty="0" smtClean="0"/>
              <a:t>Oxygen</a:t>
            </a:r>
            <a:endParaRPr lang="en-US" sz="1200" dirty="0"/>
          </a:p>
        </p:txBody>
      </p:sp>
      <p:cxnSp>
        <p:nvCxnSpPr>
          <p:cNvPr id="34" name="Straight Arrow Connector 33"/>
          <p:cNvCxnSpPr>
            <a:stCxn id="33" idx="1"/>
          </p:cNvCxnSpPr>
          <p:nvPr/>
        </p:nvCxnSpPr>
        <p:spPr>
          <a:xfrm rot="10800000" flipV="1">
            <a:off x="7310432" y="3051938"/>
            <a:ext cx="282124" cy="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2218551" y="2056877"/>
            <a:ext cx="1707643" cy="276999"/>
          </a:xfrm>
          <a:prstGeom prst="rect">
            <a:avLst/>
          </a:prstGeom>
          <a:noFill/>
        </p:spPr>
        <p:txBody>
          <a:bodyPr wrap="square" rtlCol="0">
            <a:spAutoFit/>
          </a:bodyPr>
          <a:lstStyle/>
          <a:p>
            <a:pPr algn="ctr"/>
            <a:r>
              <a:rPr lang="en-US" sz="1200" dirty="0" smtClean="0"/>
              <a:t>Carbon Monoxide</a:t>
            </a:r>
            <a:endParaRPr lang="en-US" sz="1200" dirty="0"/>
          </a:p>
        </p:txBody>
      </p:sp>
      <p:sp>
        <p:nvSpPr>
          <p:cNvPr id="38" name="Rectangle 37"/>
          <p:cNvSpPr/>
          <p:nvPr/>
        </p:nvSpPr>
        <p:spPr>
          <a:xfrm>
            <a:off x="7110973" y="3308224"/>
            <a:ext cx="1550274" cy="276999"/>
          </a:xfrm>
          <a:prstGeom prst="rect">
            <a:avLst/>
          </a:prstGeom>
        </p:spPr>
        <p:txBody>
          <a:bodyPr wrap="none">
            <a:spAutoFit/>
          </a:bodyPr>
          <a:lstStyle/>
          <a:p>
            <a:pPr algn="ctr"/>
            <a:r>
              <a:rPr lang="en-US" sz="1200" dirty="0" smtClean="0"/>
              <a:t>Carbon Monoxide</a:t>
            </a:r>
            <a:endParaRPr lang="en-US" sz="1200" dirty="0"/>
          </a:p>
        </p:txBody>
      </p:sp>
      <p:cxnSp>
        <p:nvCxnSpPr>
          <p:cNvPr id="40" name="Straight Arrow Connector 39"/>
          <p:cNvCxnSpPr/>
          <p:nvPr/>
        </p:nvCxnSpPr>
        <p:spPr>
          <a:xfrm rot="10800000">
            <a:off x="6729973" y="3190438"/>
            <a:ext cx="381000" cy="21544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a:stCxn id="36" idx="2"/>
          </p:cNvCxnSpPr>
          <p:nvPr/>
        </p:nvCxnSpPr>
        <p:spPr>
          <a:xfrm rot="16200000" flipH="1">
            <a:off x="3279998" y="2126250"/>
            <a:ext cx="184665" cy="59991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5701274" y="3175053"/>
            <a:ext cx="1143000" cy="461665"/>
          </a:xfrm>
          <a:prstGeom prst="rect">
            <a:avLst/>
          </a:prstGeom>
          <a:noFill/>
        </p:spPr>
        <p:txBody>
          <a:bodyPr wrap="square" rtlCol="0">
            <a:spAutoFit/>
          </a:bodyPr>
          <a:lstStyle/>
          <a:p>
            <a:pPr algn="ctr"/>
            <a:r>
              <a:rPr lang="en-US" sz="1200" dirty="0" smtClean="0"/>
              <a:t>Hydrogen Sulfide</a:t>
            </a:r>
            <a:endParaRPr lang="en-US" sz="1200" dirty="0"/>
          </a:p>
        </p:txBody>
      </p:sp>
      <p:cxnSp>
        <p:nvCxnSpPr>
          <p:cNvPr id="46" name="Straight Arrow Connector 45"/>
          <p:cNvCxnSpPr/>
          <p:nvPr/>
        </p:nvCxnSpPr>
        <p:spPr>
          <a:xfrm flipV="1">
            <a:off x="5967973" y="3082721"/>
            <a:ext cx="184643" cy="10771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1513266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066800" y="300567"/>
            <a:ext cx="8077200" cy="613833"/>
          </a:xfrm>
        </p:spPr>
        <p:txBody>
          <a:bodyPr/>
          <a:lstStyle/>
          <a:p>
            <a:pPr algn="ctr"/>
            <a:r>
              <a:rPr lang="en-US" sz="3600" b="0" dirty="0"/>
              <a:t>Replacing the Sensors</a:t>
            </a:r>
            <a:endParaRPr lang="en-US" sz="3600" dirty="0"/>
          </a:p>
        </p:txBody>
      </p:sp>
      <p:pic>
        <p:nvPicPr>
          <p:cNvPr id="9" name="Content Placeholder 8" descr="IMG_3757.jpg"/>
          <p:cNvPicPr>
            <a:picLocks noGrp="1" noChangeAspect="1"/>
          </p:cNvPicPr>
          <p:nvPr>
            <p:ph idx="1"/>
          </p:nvPr>
        </p:nvPicPr>
        <p:blipFill>
          <a:blip r:embed="rId2"/>
          <a:srcRect t="18948" b="18948"/>
          <a:stretch>
            <a:fillRect/>
          </a:stretch>
        </p:blipFill>
        <p:spPr>
          <a:xfrm>
            <a:off x="5215467" y="1752600"/>
            <a:ext cx="3155503" cy="3613149"/>
          </a:xfrm>
        </p:spPr>
      </p:pic>
      <p:sp>
        <p:nvSpPr>
          <p:cNvPr id="8" name="Text Placeholder 7"/>
          <p:cNvSpPr>
            <a:spLocks noGrp="1"/>
          </p:cNvSpPr>
          <p:nvPr>
            <p:ph type="body" sz="half" idx="2"/>
          </p:nvPr>
        </p:nvSpPr>
        <p:spPr>
          <a:xfrm>
            <a:off x="609600" y="2286000"/>
            <a:ext cx="4343399" cy="2374899"/>
          </a:xfrm>
        </p:spPr>
        <p:txBody>
          <a:bodyPr>
            <a:noAutofit/>
          </a:bodyPr>
          <a:lstStyle/>
          <a:p>
            <a:r>
              <a:rPr lang="en-US" sz="2400" dirty="0" smtClean="0"/>
              <a:t>Place the sensor gasket and scrubbers back into the chamber. </a:t>
            </a:r>
          </a:p>
          <a:p>
            <a:r>
              <a:rPr lang="en-US" sz="2400" dirty="0" smtClean="0"/>
              <a:t>Carefully tuck edge of sensor gasket inside case to seal.</a:t>
            </a:r>
          </a:p>
        </p:txBody>
      </p:sp>
      <p:sp>
        <p:nvSpPr>
          <p:cNvPr id="2" name="Footer Placeholder 1"/>
          <p:cNvSpPr>
            <a:spLocks noGrp="1"/>
          </p:cNvSpPr>
          <p:nvPr>
            <p:ph type="ftr" sz="quarter" idx="11"/>
          </p:nvPr>
        </p:nvSpPr>
        <p:spPr/>
        <p:txBody>
          <a:bodyPr/>
          <a:lstStyle/>
          <a:p>
            <a:r>
              <a:rPr lang="en-US" smtClean="0"/>
              <a:t>www.rkiinstruments.com</a:t>
            </a:r>
            <a:endParaRPr lang="en-US"/>
          </a:p>
        </p:txBody>
      </p:sp>
      <p:sp>
        <p:nvSpPr>
          <p:cNvPr id="3" name="Slide Number Placeholder 2"/>
          <p:cNvSpPr>
            <a:spLocks noGrp="1"/>
          </p:cNvSpPr>
          <p:nvPr>
            <p:ph type="sldNum" sz="quarter" idx="12"/>
          </p:nvPr>
        </p:nvSpPr>
        <p:spPr/>
        <p:txBody>
          <a:bodyPr/>
          <a:lstStyle/>
          <a:p>
            <a:fld id="{10184098-EA8A-9841-B3A4-2F7039987071}" type="slidenum">
              <a:rPr lang="en-US" smtClean="0"/>
              <a:pPr/>
              <a:t>33</a:t>
            </a:fld>
            <a:endParaRPr lang="en-US"/>
          </a:p>
        </p:txBody>
      </p:sp>
    </p:spTree>
    <p:extLst>
      <p:ext uri="{BB962C8B-B14F-4D97-AF65-F5344CB8AC3E}">
        <p14:creationId xmlns:p14="http://schemas.microsoft.com/office/powerpoint/2010/main" val="3399413922"/>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066800" y="312738"/>
            <a:ext cx="8077200" cy="566738"/>
          </a:xfrm>
        </p:spPr>
        <p:txBody>
          <a:bodyPr/>
          <a:lstStyle/>
          <a:p>
            <a:pPr algn="ctr"/>
            <a:r>
              <a:rPr lang="en-US" sz="3600" b="0" dirty="0"/>
              <a:t>Replacing the Sensors</a:t>
            </a:r>
            <a:endParaRPr lang="en-US" sz="3600" dirty="0"/>
          </a:p>
        </p:txBody>
      </p:sp>
      <p:pic>
        <p:nvPicPr>
          <p:cNvPr id="9" name="Picture Placeholder 8" descr="IMG_3764.jpg"/>
          <p:cNvPicPr>
            <a:picLocks noGrp="1" noChangeAspect="1"/>
          </p:cNvPicPr>
          <p:nvPr>
            <p:ph type="pic" idx="1"/>
          </p:nvPr>
        </p:nvPicPr>
        <p:blipFill>
          <a:blip r:embed="rId2"/>
          <a:srcRect t="26870" b="26870"/>
          <a:stretch>
            <a:fillRect/>
          </a:stretch>
        </p:blipFill>
        <p:spPr>
          <a:xfrm>
            <a:off x="5329768" y="1905000"/>
            <a:ext cx="3657600" cy="2743200"/>
          </a:xfrm>
        </p:spPr>
      </p:pic>
      <p:sp>
        <p:nvSpPr>
          <p:cNvPr id="8" name="Text Placeholder 7"/>
          <p:cNvSpPr>
            <a:spLocks noGrp="1"/>
          </p:cNvSpPr>
          <p:nvPr>
            <p:ph type="body" sz="half" idx="2"/>
          </p:nvPr>
        </p:nvSpPr>
        <p:spPr>
          <a:xfrm>
            <a:off x="685800" y="1811867"/>
            <a:ext cx="4419600" cy="4089400"/>
          </a:xfrm>
        </p:spPr>
        <p:txBody>
          <a:bodyPr/>
          <a:lstStyle/>
          <a:p>
            <a:r>
              <a:rPr lang="en-US" sz="2400" dirty="0" smtClean="0"/>
              <a:t>Place the flow chamber in position over the sensor area and press it into the case until it is flush with the back of the case.</a:t>
            </a:r>
          </a:p>
          <a:p>
            <a:r>
              <a:rPr lang="en-US" sz="2400" dirty="0" smtClean="0"/>
              <a:t>Tighten the top screw of the flow chamber completely.</a:t>
            </a:r>
          </a:p>
          <a:p>
            <a:r>
              <a:rPr lang="en-US" sz="2400" dirty="0" smtClean="0"/>
              <a:t>Place the belt clip into position and tighten the three screws retaining it.</a:t>
            </a:r>
            <a:endParaRPr lang="en-US" sz="2400" dirty="0"/>
          </a:p>
        </p:txBody>
      </p:sp>
      <p:sp>
        <p:nvSpPr>
          <p:cNvPr id="2" name="Footer Placeholder 1"/>
          <p:cNvSpPr>
            <a:spLocks noGrp="1"/>
          </p:cNvSpPr>
          <p:nvPr>
            <p:ph type="ftr" sz="quarter" idx="11"/>
          </p:nvPr>
        </p:nvSpPr>
        <p:spPr/>
        <p:txBody>
          <a:bodyPr/>
          <a:lstStyle/>
          <a:p>
            <a:r>
              <a:rPr lang="en-US" smtClean="0"/>
              <a:t>www.rkiinstruments.com</a:t>
            </a:r>
            <a:endParaRPr lang="en-US"/>
          </a:p>
        </p:txBody>
      </p:sp>
      <p:sp>
        <p:nvSpPr>
          <p:cNvPr id="3" name="Slide Number Placeholder 2"/>
          <p:cNvSpPr>
            <a:spLocks noGrp="1"/>
          </p:cNvSpPr>
          <p:nvPr>
            <p:ph type="sldNum" sz="quarter" idx="12"/>
          </p:nvPr>
        </p:nvSpPr>
        <p:spPr/>
        <p:txBody>
          <a:bodyPr/>
          <a:lstStyle/>
          <a:p>
            <a:fld id="{10184098-EA8A-9841-B3A4-2F7039987071}" type="slidenum">
              <a:rPr lang="en-US" smtClean="0"/>
              <a:pPr/>
              <a:t>34</a:t>
            </a:fld>
            <a:endParaRPr lang="en-US"/>
          </a:p>
        </p:txBody>
      </p:sp>
    </p:spTree>
    <p:extLst>
      <p:ext uri="{BB962C8B-B14F-4D97-AF65-F5344CB8AC3E}">
        <p14:creationId xmlns:p14="http://schemas.microsoft.com/office/powerpoint/2010/main" val="3843468913"/>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66800" y="304800"/>
            <a:ext cx="8077200" cy="609600"/>
          </a:xfrm>
        </p:spPr>
        <p:txBody>
          <a:bodyPr/>
          <a:lstStyle/>
          <a:p>
            <a:pPr algn="ctr"/>
            <a:r>
              <a:rPr lang="en-US" sz="3600" b="0" dirty="0"/>
              <a:t>Replacing the </a:t>
            </a:r>
            <a:r>
              <a:rPr lang="en-US" sz="3600" b="0" dirty="0" smtClean="0"/>
              <a:t>Pump</a:t>
            </a:r>
            <a:endParaRPr lang="en-US" sz="3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pic>
        <p:nvPicPr>
          <p:cNvPr id="7" name="Picture Placeholder 6" descr="top1 copy.jpg"/>
          <p:cNvPicPr>
            <a:picLocks noGrp="1" noChangeAspect="1"/>
          </p:cNvPicPr>
          <p:nvPr>
            <p:ph type="pic" idx="1"/>
          </p:nvPr>
        </p:nvPicPr>
        <p:blipFill>
          <a:blip r:embed="rId2"/>
          <a:srcRect t="25016" b="25016"/>
          <a:stretch>
            <a:fillRect/>
          </a:stretch>
        </p:blipFill>
        <p:spPr>
          <a:xfrm>
            <a:off x="2895600" y="1600200"/>
            <a:ext cx="4165600" cy="3124200"/>
          </a:xfrm>
        </p:spPr>
      </p:pic>
      <p:sp>
        <p:nvSpPr>
          <p:cNvPr id="6" name="Text Placeholder 5"/>
          <p:cNvSpPr>
            <a:spLocks noGrp="1"/>
          </p:cNvSpPr>
          <p:nvPr>
            <p:ph type="body" sz="half" idx="2"/>
          </p:nvPr>
        </p:nvSpPr>
        <p:spPr>
          <a:xfrm>
            <a:off x="1752600" y="5105400"/>
            <a:ext cx="6248400" cy="804862"/>
          </a:xfrm>
        </p:spPr>
        <p:txBody>
          <a:bodyPr/>
          <a:lstStyle/>
          <a:p>
            <a:r>
              <a:rPr lang="en-US" sz="2400" dirty="0" smtClean="0"/>
              <a:t>Unscrew the 4 screws in the top of the unit</a:t>
            </a:r>
            <a:endParaRPr lang="en-US" sz="2400" dirty="0"/>
          </a:p>
        </p:txBody>
      </p:sp>
      <p:sp>
        <p:nvSpPr>
          <p:cNvPr id="2" name="Footer Placeholder 1"/>
          <p:cNvSpPr>
            <a:spLocks noGrp="1"/>
          </p:cNvSpPr>
          <p:nvPr>
            <p:ph type="ftr" sz="quarter" idx="11"/>
          </p:nvPr>
        </p:nvSpPr>
        <p:spPr/>
        <p:txBody>
          <a:bodyPr/>
          <a:lstStyle/>
          <a:p>
            <a:r>
              <a:rPr lang="en-US" smtClean="0"/>
              <a:t>www.rkiinstruments.com</a:t>
            </a:r>
            <a:endParaRPr lang="en-US"/>
          </a:p>
        </p:txBody>
      </p:sp>
      <p:sp>
        <p:nvSpPr>
          <p:cNvPr id="3" name="Slide Number Placeholder 2"/>
          <p:cNvSpPr>
            <a:spLocks noGrp="1"/>
          </p:cNvSpPr>
          <p:nvPr>
            <p:ph type="sldNum" sz="quarter" idx="12"/>
          </p:nvPr>
        </p:nvSpPr>
        <p:spPr/>
        <p:txBody>
          <a:bodyPr/>
          <a:lstStyle/>
          <a:p>
            <a:fld id="{10184098-EA8A-9841-B3A4-2F7039987071}" type="slidenum">
              <a:rPr lang="en-US" smtClean="0"/>
              <a:pPr/>
              <a:t>35</a:t>
            </a:fld>
            <a:endParaRPr lang="en-US"/>
          </a:p>
        </p:txBody>
      </p:sp>
    </p:spTree>
    <p:extLst>
      <p:ext uri="{BB962C8B-B14F-4D97-AF65-F5344CB8AC3E}">
        <p14:creationId xmlns:p14="http://schemas.microsoft.com/office/powerpoint/2010/main" val="1066686500"/>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8077200" cy="609600"/>
          </a:xfrm>
        </p:spPr>
        <p:txBody>
          <a:bodyPr/>
          <a:lstStyle/>
          <a:p>
            <a:pPr algn="ctr"/>
            <a:r>
              <a:rPr lang="en-US" sz="3600" b="0" dirty="0"/>
              <a:t>Replacing the Pump</a:t>
            </a:r>
            <a:endParaRPr lang="en-US" sz="3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pic>
        <p:nvPicPr>
          <p:cNvPr id="5" name="Picture Placeholder 4" descr="top2 copy.jpg"/>
          <p:cNvPicPr>
            <a:picLocks noGrp="1" noChangeAspect="1"/>
          </p:cNvPicPr>
          <p:nvPr>
            <p:ph type="pic" idx="1"/>
          </p:nvPr>
        </p:nvPicPr>
        <p:blipFill>
          <a:blip r:embed="rId2"/>
          <a:srcRect t="25016" b="25016"/>
          <a:stretch>
            <a:fillRect/>
          </a:stretch>
        </p:blipFill>
        <p:spPr>
          <a:xfrm>
            <a:off x="3048000" y="1295400"/>
            <a:ext cx="4673600" cy="3505200"/>
          </a:xfrm>
        </p:spPr>
      </p:pic>
      <p:sp>
        <p:nvSpPr>
          <p:cNvPr id="4" name="Text Placeholder 3"/>
          <p:cNvSpPr>
            <a:spLocks noGrp="1"/>
          </p:cNvSpPr>
          <p:nvPr>
            <p:ph type="body" sz="half" idx="2"/>
          </p:nvPr>
        </p:nvSpPr>
        <p:spPr>
          <a:xfrm>
            <a:off x="1676400" y="5181600"/>
            <a:ext cx="6589712" cy="804862"/>
          </a:xfrm>
        </p:spPr>
        <p:txBody>
          <a:bodyPr/>
          <a:lstStyle/>
          <a:p>
            <a:r>
              <a:rPr lang="en-US" sz="2400" dirty="0" smtClean="0"/>
              <a:t>Take off the top cover by pulling straight up</a:t>
            </a:r>
            <a:endParaRPr lang="en-US" sz="2400" dirty="0"/>
          </a:p>
        </p:txBody>
      </p:sp>
      <p:sp>
        <p:nvSpPr>
          <p:cNvPr id="3" name="Footer Placeholder 2"/>
          <p:cNvSpPr>
            <a:spLocks noGrp="1"/>
          </p:cNvSpPr>
          <p:nvPr>
            <p:ph type="ftr" sz="quarter" idx="11"/>
          </p:nvPr>
        </p:nvSpPr>
        <p:spPr/>
        <p:txBody>
          <a:bodyPr/>
          <a:lstStyle/>
          <a:p>
            <a:r>
              <a:rPr lang="en-US" smtClean="0"/>
              <a:t>www.rkiinstruments.com</a:t>
            </a:r>
            <a:endParaRPr lang="en-US"/>
          </a:p>
        </p:txBody>
      </p:sp>
      <p:sp>
        <p:nvSpPr>
          <p:cNvPr id="6" name="Slide Number Placeholder 5"/>
          <p:cNvSpPr>
            <a:spLocks noGrp="1"/>
          </p:cNvSpPr>
          <p:nvPr>
            <p:ph type="sldNum" sz="quarter" idx="12"/>
          </p:nvPr>
        </p:nvSpPr>
        <p:spPr/>
        <p:txBody>
          <a:bodyPr/>
          <a:lstStyle/>
          <a:p>
            <a:fld id="{10184098-EA8A-9841-B3A4-2F7039987071}" type="slidenum">
              <a:rPr lang="en-US" smtClean="0"/>
              <a:pPr/>
              <a:t>36</a:t>
            </a:fld>
            <a:endParaRPr lang="en-US"/>
          </a:p>
        </p:txBody>
      </p:sp>
    </p:spTree>
    <p:extLst>
      <p:ext uri="{BB962C8B-B14F-4D97-AF65-F5344CB8AC3E}">
        <p14:creationId xmlns:p14="http://schemas.microsoft.com/office/powerpoint/2010/main" val="3623210420"/>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29406"/>
            <a:ext cx="8077200" cy="566738"/>
          </a:xfrm>
        </p:spPr>
        <p:txBody>
          <a:bodyPr/>
          <a:lstStyle/>
          <a:p>
            <a:pPr algn="ctr"/>
            <a:r>
              <a:rPr lang="en-US" sz="3600" b="0" dirty="0"/>
              <a:t>Replacing the Pump</a:t>
            </a:r>
            <a:endParaRPr lang="en-US" sz="3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pic>
        <p:nvPicPr>
          <p:cNvPr id="5" name="Picture Placeholder 4" descr="top4 copy.jpg"/>
          <p:cNvPicPr>
            <a:picLocks noGrp="1" noChangeAspect="1"/>
          </p:cNvPicPr>
          <p:nvPr>
            <p:ph type="pic" idx="1"/>
          </p:nvPr>
        </p:nvPicPr>
        <p:blipFill>
          <a:blip r:embed="rId2"/>
          <a:srcRect t="25016" b="25016"/>
          <a:stretch>
            <a:fillRect/>
          </a:stretch>
        </p:blipFill>
        <p:spPr>
          <a:xfrm>
            <a:off x="2057400" y="1066800"/>
            <a:ext cx="4974167" cy="3730625"/>
          </a:xfrm>
        </p:spPr>
      </p:pic>
      <p:sp>
        <p:nvSpPr>
          <p:cNvPr id="4" name="Text Placeholder 3"/>
          <p:cNvSpPr>
            <a:spLocks noGrp="1"/>
          </p:cNvSpPr>
          <p:nvPr>
            <p:ph type="body" sz="half" idx="2"/>
          </p:nvPr>
        </p:nvSpPr>
        <p:spPr>
          <a:xfrm>
            <a:off x="829733" y="5105400"/>
            <a:ext cx="7543800" cy="804862"/>
          </a:xfrm>
        </p:spPr>
        <p:txBody>
          <a:bodyPr/>
          <a:lstStyle/>
          <a:p>
            <a:r>
              <a:rPr lang="en-US" sz="2400" dirty="0" smtClean="0"/>
              <a:t>Grasp the pump and gently pull it out of the unit.</a:t>
            </a:r>
            <a:r>
              <a:rPr lang="en-US" sz="2400" dirty="0"/>
              <a:t> </a:t>
            </a:r>
            <a:r>
              <a:rPr lang="en-US" sz="2400" dirty="0" smtClean="0"/>
              <a:t> Unplug the connector from the circuit board.</a:t>
            </a:r>
          </a:p>
          <a:p>
            <a:pPr>
              <a:buFont typeface="Arial"/>
              <a:buChar char="•"/>
            </a:pPr>
            <a:endParaRPr lang="en-US" dirty="0"/>
          </a:p>
        </p:txBody>
      </p:sp>
      <p:sp>
        <p:nvSpPr>
          <p:cNvPr id="3" name="Footer Placeholder 2"/>
          <p:cNvSpPr>
            <a:spLocks noGrp="1"/>
          </p:cNvSpPr>
          <p:nvPr>
            <p:ph type="ftr" sz="quarter" idx="11"/>
          </p:nvPr>
        </p:nvSpPr>
        <p:spPr/>
        <p:txBody>
          <a:bodyPr/>
          <a:lstStyle/>
          <a:p>
            <a:r>
              <a:rPr lang="en-US" smtClean="0"/>
              <a:t>www.rkiinstruments.com</a:t>
            </a:r>
            <a:endParaRPr lang="en-US"/>
          </a:p>
        </p:txBody>
      </p:sp>
      <p:sp>
        <p:nvSpPr>
          <p:cNvPr id="6" name="Slide Number Placeholder 5"/>
          <p:cNvSpPr>
            <a:spLocks noGrp="1"/>
          </p:cNvSpPr>
          <p:nvPr>
            <p:ph type="sldNum" sz="quarter" idx="12"/>
          </p:nvPr>
        </p:nvSpPr>
        <p:spPr/>
        <p:txBody>
          <a:bodyPr/>
          <a:lstStyle/>
          <a:p>
            <a:fld id="{10184098-EA8A-9841-B3A4-2F7039987071}" type="slidenum">
              <a:rPr lang="en-US" smtClean="0"/>
              <a:pPr/>
              <a:t>37</a:t>
            </a:fld>
            <a:endParaRPr lang="en-US"/>
          </a:p>
        </p:txBody>
      </p:sp>
      <p:cxnSp>
        <p:nvCxnSpPr>
          <p:cNvPr id="9" name="Elbow Connector 8"/>
          <p:cNvCxnSpPr/>
          <p:nvPr/>
        </p:nvCxnSpPr>
        <p:spPr>
          <a:xfrm rot="10800000">
            <a:off x="3886202" y="3505200"/>
            <a:ext cx="1142999" cy="889794"/>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4749800" y="4151094"/>
            <a:ext cx="3696097" cy="646331"/>
          </a:xfrm>
          <a:prstGeom prst="rect">
            <a:avLst/>
          </a:prstGeom>
          <a:noFill/>
        </p:spPr>
        <p:txBody>
          <a:bodyPr wrap="square" rtlCol="0">
            <a:spAutoFit/>
          </a:bodyPr>
          <a:lstStyle/>
          <a:p>
            <a:pPr algn="ctr"/>
            <a:r>
              <a:rPr lang="en-US" dirty="0" smtClean="0"/>
              <a:t>Point at which the pump is connected to the board</a:t>
            </a:r>
            <a:endParaRPr lang="en-US" dirty="0"/>
          </a:p>
        </p:txBody>
      </p:sp>
    </p:spTree>
    <p:extLst>
      <p:ext uri="{BB962C8B-B14F-4D97-AF65-F5344CB8AC3E}">
        <p14:creationId xmlns:p14="http://schemas.microsoft.com/office/powerpoint/2010/main" val="1607707148"/>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0911" y="304800"/>
            <a:ext cx="8091556" cy="566738"/>
          </a:xfrm>
        </p:spPr>
        <p:txBody>
          <a:bodyPr/>
          <a:lstStyle/>
          <a:p>
            <a:pPr algn="ctr"/>
            <a:r>
              <a:rPr lang="en-US" sz="3600" b="0" dirty="0"/>
              <a:t>Replacing the Pump</a:t>
            </a:r>
            <a:endParaRPr lang="en-US" sz="3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pic>
        <p:nvPicPr>
          <p:cNvPr id="5" name="Picture Placeholder 4" descr="IMG_3717.jpg"/>
          <p:cNvPicPr>
            <a:picLocks noGrp="1" noChangeAspect="1"/>
          </p:cNvPicPr>
          <p:nvPr>
            <p:ph type="pic" idx="1"/>
          </p:nvPr>
        </p:nvPicPr>
        <p:blipFill>
          <a:blip r:embed="rId2"/>
          <a:srcRect t="11340" b="11340"/>
          <a:stretch>
            <a:fillRect/>
          </a:stretch>
        </p:blipFill>
        <p:spPr>
          <a:xfrm>
            <a:off x="2667000" y="1375291"/>
            <a:ext cx="4343400" cy="3257550"/>
          </a:xfrm>
        </p:spPr>
      </p:pic>
      <p:sp>
        <p:nvSpPr>
          <p:cNvPr id="4" name="Text Placeholder 3"/>
          <p:cNvSpPr>
            <a:spLocks noGrp="1"/>
          </p:cNvSpPr>
          <p:nvPr>
            <p:ph type="body" sz="half" idx="2"/>
          </p:nvPr>
        </p:nvSpPr>
        <p:spPr>
          <a:xfrm>
            <a:off x="1052444" y="4419600"/>
            <a:ext cx="7315200" cy="1371600"/>
          </a:xfrm>
        </p:spPr>
        <p:txBody>
          <a:bodyPr/>
          <a:lstStyle/>
          <a:p>
            <a:r>
              <a:rPr lang="en-US" sz="2400" dirty="0" smtClean="0"/>
              <a:t>Pump maintenance consists of cleaning diaphragm, valves, replacing diaphragm or replacing the entire pump assy.  </a:t>
            </a:r>
            <a:endParaRPr lang="en-US" sz="2400" dirty="0"/>
          </a:p>
        </p:txBody>
      </p:sp>
      <p:sp>
        <p:nvSpPr>
          <p:cNvPr id="3" name="Footer Placeholder 2"/>
          <p:cNvSpPr>
            <a:spLocks noGrp="1"/>
          </p:cNvSpPr>
          <p:nvPr>
            <p:ph type="ftr" sz="quarter" idx="11"/>
          </p:nvPr>
        </p:nvSpPr>
        <p:spPr/>
        <p:txBody>
          <a:bodyPr/>
          <a:lstStyle/>
          <a:p>
            <a:r>
              <a:rPr lang="en-US" smtClean="0"/>
              <a:t>www.rkiinstruments.com</a:t>
            </a:r>
            <a:endParaRPr lang="en-US"/>
          </a:p>
        </p:txBody>
      </p:sp>
      <p:sp>
        <p:nvSpPr>
          <p:cNvPr id="7" name="Slide Number Placeholder 6"/>
          <p:cNvSpPr>
            <a:spLocks noGrp="1"/>
          </p:cNvSpPr>
          <p:nvPr>
            <p:ph type="sldNum" sz="quarter" idx="12"/>
          </p:nvPr>
        </p:nvSpPr>
        <p:spPr/>
        <p:txBody>
          <a:bodyPr/>
          <a:lstStyle/>
          <a:p>
            <a:fld id="{10184098-EA8A-9841-B3A4-2F7039987071}" type="slidenum">
              <a:rPr lang="en-US" smtClean="0"/>
              <a:pPr/>
              <a:t>38</a:t>
            </a:fld>
            <a:endParaRPr lang="en-US"/>
          </a:p>
        </p:txBody>
      </p:sp>
    </p:spTree>
    <p:extLst>
      <p:ext uri="{BB962C8B-B14F-4D97-AF65-F5344CB8AC3E}">
        <p14:creationId xmlns:p14="http://schemas.microsoft.com/office/powerpoint/2010/main" val="2074151993"/>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8077200" cy="609600"/>
          </a:xfrm>
        </p:spPr>
        <p:txBody>
          <a:bodyPr/>
          <a:lstStyle/>
          <a:p>
            <a:pPr algn="ctr"/>
            <a:r>
              <a:rPr lang="en-US" sz="3600" b="0" dirty="0"/>
              <a:t>Replacing the </a:t>
            </a:r>
            <a:r>
              <a:rPr lang="en-US" sz="3600" b="0" dirty="0" smtClean="0"/>
              <a:t>LCD</a:t>
            </a:r>
            <a:endParaRPr lang="en-US" sz="3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pic>
        <p:nvPicPr>
          <p:cNvPr id="5" name="Picture Placeholder 4" descr="backside.psd"/>
          <p:cNvPicPr>
            <a:picLocks noGrp="1" noChangeAspect="1"/>
          </p:cNvPicPr>
          <p:nvPr>
            <p:ph type="pic" idx="1"/>
          </p:nvPr>
        </p:nvPicPr>
        <p:blipFill>
          <a:blip r:embed="rId2"/>
          <a:srcRect t="25000" b="25000"/>
          <a:stretch>
            <a:fillRect/>
          </a:stretch>
        </p:blipFill>
        <p:spPr>
          <a:xfrm>
            <a:off x="2175933" y="1219200"/>
            <a:ext cx="4267200" cy="3200400"/>
          </a:xfrm>
        </p:spPr>
      </p:pic>
      <p:sp>
        <p:nvSpPr>
          <p:cNvPr id="4" name="Text Placeholder 3"/>
          <p:cNvSpPr>
            <a:spLocks noGrp="1"/>
          </p:cNvSpPr>
          <p:nvPr>
            <p:ph type="body" sz="half" idx="2"/>
          </p:nvPr>
        </p:nvSpPr>
        <p:spPr>
          <a:xfrm>
            <a:off x="838200" y="4800600"/>
            <a:ext cx="7620000" cy="1676400"/>
          </a:xfrm>
        </p:spPr>
        <p:txBody>
          <a:bodyPr/>
          <a:lstStyle/>
          <a:p>
            <a:r>
              <a:rPr lang="en-US" sz="2400" dirty="0" smtClean="0"/>
              <a:t>Remove the three screws holding the flow chamber and remove flow chamber from unit.</a:t>
            </a:r>
          </a:p>
        </p:txBody>
      </p:sp>
      <p:sp>
        <p:nvSpPr>
          <p:cNvPr id="3" name="Footer Placeholder 2"/>
          <p:cNvSpPr>
            <a:spLocks noGrp="1"/>
          </p:cNvSpPr>
          <p:nvPr>
            <p:ph type="ftr" sz="quarter" idx="11"/>
          </p:nvPr>
        </p:nvSpPr>
        <p:spPr/>
        <p:txBody>
          <a:bodyPr/>
          <a:lstStyle/>
          <a:p>
            <a:r>
              <a:rPr lang="en-US" smtClean="0"/>
              <a:t>www.rkiinstruments.com</a:t>
            </a:r>
            <a:endParaRPr lang="en-US"/>
          </a:p>
        </p:txBody>
      </p:sp>
      <p:sp>
        <p:nvSpPr>
          <p:cNvPr id="6" name="Slide Number Placeholder 5"/>
          <p:cNvSpPr>
            <a:spLocks noGrp="1"/>
          </p:cNvSpPr>
          <p:nvPr>
            <p:ph type="sldNum" sz="quarter" idx="12"/>
          </p:nvPr>
        </p:nvSpPr>
        <p:spPr/>
        <p:txBody>
          <a:bodyPr/>
          <a:lstStyle/>
          <a:p>
            <a:fld id="{10184098-EA8A-9841-B3A4-2F7039987071}" type="slidenum">
              <a:rPr lang="en-US" smtClean="0"/>
              <a:pPr/>
              <a:t>39</a:t>
            </a:fld>
            <a:endParaRPr lang="en-US"/>
          </a:p>
        </p:txBody>
      </p:sp>
    </p:spTree>
    <p:extLst>
      <p:ext uri="{BB962C8B-B14F-4D97-AF65-F5344CB8AC3E}">
        <p14:creationId xmlns:p14="http://schemas.microsoft.com/office/powerpoint/2010/main" val="2010879481"/>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normAutofit fontScale="90000"/>
          </a:bodyPr>
          <a:lstStyle/>
          <a:p>
            <a:r>
              <a:rPr lang="en-US" dirty="0" smtClean="0"/>
              <a:t>Auto Calibration Mode</a:t>
            </a:r>
            <a:endParaRPr lang="en-US" dirty="0"/>
          </a:p>
        </p:txBody>
      </p:sp>
      <p:sp>
        <p:nvSpPr>
          <p:cNvPr id="3" name="Content Placeholder 2"/>
          <p:cNvSpPr>
            <a:spLocks noGrp="1"/>
          </p:cNvSpPr>
          <p:nvPr>
            <p:ph idx="1"/>
          </p:nvPr>
        </p:nvSpPr>
        <p:spPr>
          <a:xfrm>
            <a:off x="702733" y="1600200"/>
            <a:ext cx="7543800" cy="4525963"/>
          </a:xfrm>
        </p:spPr>
        <p:txBody>
          <a:bodyPr>
            <a:normAutofit/>
          </a:bodyPr>
          <a:lstStyle/>
          <a:p>
            <a:r>
              <a:rPr lang="en-US" sz="2800" dirty="0" smtClean="0"/>
              <a:t>Enter Calibration Mode </a:t>
            </a:r>
          </a:p>
          <a:p>
            <a:pPr lvl="1"/>
            <a:r>
              <a:rPr lang="en-US" sz="2400" dirty="0" smtClean="0"/>
              <a:t>From Normal Operation press and hold the (SHIFT)▼button, then press the DISPLAY(ADJ) button.</a:t>
            </a:r>
          </a:p>
          <a:p>
            <a:r>
              <a:rPr lang="en-US" sz="2800" dirty="0" smtClean="0"/>
              <a:t>If the unit prompts you for the password, enter it by using the ▲AIR and (SHIFT)▼ buttons to select each password number and then pressing and releasing POWER ENTER to confirm it.</a:t>
            </a:r>
          </a:p>
          <a:p>
            <a:pPr>
              <a:buNone/>
            </a:pPr>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AFAED0E8-F4DA-7847-A1C5-BA6AF9B54F4A}" type="slidenum">
              <a:rPr lang="en-US" smtClean="0"/>
              <a:pPr/>
              <a:t>4</a:t>
            </a:fld>
            <a:endParaRPr lang="en-US"/>
          </a:p>
        </p:txBody>
      </p:sp>
    </p:spTree>
    <p:extLst>
      <p:ext uri="{BB962C8B-B14F-4D97-AF65-F5344CB8AC3E}">
        <p14:creationId xmlns:p14="http://schemas.microsoft.com/office/powerpoint/2010/main" val="937634849"/>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8077200" cy="609600"/>
          </a:xfrm>
        </p:spPr>
        <p:txBody>
          <a:bodyPr/>
          <a:lstStyle/>
          <a:p>
            <a:pPr algn="ctr"/>
            <a:r>
              <a:rPr lang="en-US" sz="3600" b="0" dirty="0"/>
              <a:t>Replacing the LCD</a:t>
            </a:r>
            <a:endParaRPr lang="en-US" sz="3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pic>
        <p:nvPicPr>
          <p:cNvPr id="5" name="Picture Placeholder 4" descr="IMG_3791.jpg"/>
          <p:cNvPicPr>
            <a:picLocks noGrp="1" noChangeAspect="1"/>
          </p:cNvPicPr>
          <p:nvPr>
            <p:ph type="pic" idx="1"/>
          </p:nvPr>
        </p:nvPicPr>
        <p:blipFill>
          <a:blip r:embed="rId2"/>
          <a:srcRect t="24747" b="24747"/>
          <a:stretch>
            <a:fillRect/>
          </a:stretch>
        </p:blipFill>
        <p:spPr>
          <a:xfrm>
            <a:off x="2286000" y="1447800"/>
            <a:ext cx="4466167" cy="3349625"/>
          </a:xfrm>
        </p:spPr>
      </p:pic>
      <p:sp>
        <p:nvSpPr>
          <p:cNvPr id="4" name="Text Placeholder 3"/>
          <p:cNvSpPr>
            <a:spLocks noGrp="1"/>
          </p:cNvSpPr>
          <p:nvPr>
            <p:ph type="body" sz="half" idx="2"/>
          </p:nvPr>
        </p:nvSpPr>
        <p:spPr/>
        <p:txBody>
          <a:bodyPr/>
          <a:lstStyle/>
          <a:p>
            <a:r>
              <a:rPr lang="en-US" sz="2400" dirty="0" smtClean="0"/>
              <a:t>Remove the sensors from their sockets</a:t>
            </a:r>
            <a:endParaRPr lang="en-US" sz="2400" dirty="0"/>
          </a:p>
        </p:txBody>
      </p:sp>
      <p:sp>
        <p:nvSpPr>
          <p:cNvPr id="3" name="Footer Placeholder 2"/>
          <p:cNvSpPr>
            <a:spLocks noGrp="1"/>
          </p:cNvSpPr>
          <p:nvPr>
            <p:ph type="ftr" sz="quarter" idx="11"/>
          </p:nvPr>
        </p:nvSpPr>
        <p:spPr/>
        <p:txBody>
          <a:bodyPr/>
          <a:lstStyle/>
          <a:p>
            <a:r>
              <a:rPr lang="en-US" smtClean="0"/>
              <a:t>www.rkiinstruments.com</a:t>
            </a:r>
            <a:endParaRPr lang="en-US"/>
          </a:p>
        </p:txBody>
      </p:sp>
      <p:sp>
        <p:nvSpPr>
          <p:cNvPr id="6" name="Slide Number Placeholder 5"/>
          <p:cNvSpPr>
            <a:spLocks noGrp="1"/>
          </p:cNvSpPr>
          <p:nvPr>
            <p:ph type="sldNum" sz="quarter" idx="12"/>
          </p:nvPr>
        </p:nvSpPr>
        <p:spPr/>
        <p:txBody>
          <a:bodyPr/>
          <a:lstStyle/>
          <a:p>
            <a:fld id="{10184098-EA8A-9841-B3A4-2F7039987071}" type="slidenum">
              <a:rPr lang="en-US" smtClean="0"/>
              <a:pPr/>
              <a:t>40</a:t>
            </a:fld>
            <a:endParaRPr lang="en-US"/>
          </a:p>
        </p:txBody>
      </p:sp>
    </p:spTree>
    <p:extLst>
      <p:ext uri="{BB962C8B-B14F-4D97-AF65-F5344CB8AC3E}">
        <p14:creationId xmlns:p14="http://schemas.microsoft.com/office/powerpoint/2010/main" val="317301854"/>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66800" y="304800"/>
            <a:ext cx="8077200" cy="609600"/>
          </a:xfrm>
        </p:spPr>
        <p:txBody>
          <a:bodyPr/>
          <a:lstStyle/>
          <a:p>
            <a:pPr algn="ctr"/>
            <a:r>
              <a:rPr lang="en-US" sz="3600" b="0" dirty="0"/>
              <a:t>Replacing the LCD</a:t>
            </a:r>
            <a:endParaRPr lang="en-US" sz="3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pic>
        <p:nvPicPr>
          <p:cNvPr id="7" name="Picture Placeholder 6" descr="top1 copy.jpg"/>
          <p:cNvPicPr>
            <a:picLocks noGrp="1" noChangeAspect="1"/>
          </p:cNvPicPr>
          <p:nvPr>
            <p:ph type="pic" idx="1"/>
          </p:nvPr>
        </p:nvPicPr>
        <p:blipFill>
          <a:blip r:embed="rId2"/>
          <a:srcRect t="25016" b="25016"/>
          <a:stretch>
            <a:fillRect/>
          </a:stretch>
        </p:blipFill>
        <p:spPr>
          <a:xfrm>
            <a:off x="2743200" y="1600200"/>
            <a:ext cx="4154488" cy="3115866"/>
          </a:xfrm>
        </p:spPr>
      </p:pic>
      <p:sp>
        <p:nvSpPr>
          <p:cNvPr id="6" name="Text Placeholder 5"/>
          <p:cNvSpPr>
            <a:spLocks noGrp="1"/>
          </p:cNvSpPr>
          <p:nvPr>
            <p:ph type="body" sz="half" idx="2"/>
          </p:nvPr>
        </p:nvSpPr>
        <p:spPr>
          <a:xfrm>
            <a:off x="1524000" y="5181600"/>
            <a:ext cx="6400800" cy="804862"/>
          </a:xfrm>
        </p:spPr>
        <p:txBody>
          <a:bodyPr/>
          <a:lstStyle/>
          <a:p>
            <a:r>
              <a:rPr lang="en-US" sz="2400" dirty="0" smtClean="0"/>
              <a:t>Unscrew the 4 screws in the top of the unit.</a:t>
            </a:r>
            <a:endParaRPr lang="en-US" sz="2400" dirty="0"/>
          </a:p>
        </p:txBody>
      </p:sp>
      <p:sp>
        <p:nvSpPr>
          <p:cNvPr id="2" name="Footer Placeholder 1"/>
          <p:cNvSpPr>
            <a:spLocks noGrp="1"/>
          </p:cNvSpPr>
          <p:nvPr>
            <p:ph type="ftr" sz="quarter" idx="11"/>
          </p:nvPr>
        </p:nvSpPr>
        <p:spPr/>
        <p:txBody>
          <a:bodyPr/>
          <a:lstStyle/>
          <a:p>
            <a:r>
              <a:rPr lang="en-US" smtClean="0"/>
              <a:t>www.rkiinstruments.com</a:t>
            </a:r>
            <a:endParaRPr lang="en-US"/>
          </a:p>
        </p:txBody>
      </p:sp>
      <p:sp>
        <p:nvSpPr>
          <p:cNvPr id="3" name="Slide Number Placeholder 2"/>
          <p:cNvSpPr>
            <a:spLocks noGrp="1"/>
          </p:cNvSpPr>
          <p:nvPr>
            <p:ph type="sldNum" sz="quarter" idx="12"/>
          </p:nvPr>
        </p:nvSpPr>
        <p:spPr/>
        <p:txBody>
          <a:bodyPr/>
          <a:lstStyle/>
          <a:p>
            <a:fld id="{10184098-EA8A-9841-B3A4-2F7039987071}" type="slidenum">
              <a:rPr lang="en-US" smtClean="0"/>
              <a:pPr/>
              <a:t>41</a:t>
            </a:fld>
            <a:endParaRPr lang="en-US"/>
          </a:p>
        </p:txBody>
      </p:sp>
    </p:spTree>
    <p:extLst>
      <p:ext uri="{BB962C8B-B14F-4D97-AF65-F5344CB8AC3E}">
        <p14:creationId xmlns:p14="http://schemas.microsoft.com/office/powerpoint/2010/main" val="3336820339"/>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12738"/>
            <a:ext cx="8077200" cy="601662"/>
          </a:xfrm>
        </p:spPr>
        <p:txBody>
          <a:bodyPr/>
          <a:lstStyle/>
          <a:p>
            <a:pPr algn="ctr"/>
            <a:r>
              <a:rPr lang="en-US" sz="3600" b="0" dirty="0"/>
              <a:t>Replacing the LCD</a:t>
            </a:r>
            <a:endParaRPr lang="en-US" sz="3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pic>
        <p:nvPicPr>
          <p:cNvPr id="5" name="Picture Placeholder 4" descr="top2 copy.jpg"/>
          <p:cNvPicPr>
            <a:picLocks noGrp="1" noChangeAspect="1"/>
          </p:cNvPicPr>
          <p:nvPr>
            <p:ph type="pic" idx="1"/>
          </p:nvPr>
        </p:nvPicPr>
        <p:blipFill>
          <a:blip r:embed="rId2"/>
          <a:srcRect t="25016" b="25016"/>
          <a:stretch>
            <a:fillRect/>
          </a:stretch>
        </p:blipFill>
        <p:spPr>
          <a:xfrm>
            <a:off x="2743200" y="1371600"/>
            <a:ext cx="4466167" cy="3349625"/>
          </a:xfrm>
        </p:spPr>
      </p:pic>
      <p:sp>
        <p:nvSpPr>
          <p:cNvPr id="4" name="Text Placeholder 3"/>
          <p:cNvSpPr>
            <a:spLocks noGrp="1"/>
          </p:cNvSpPr>
          <p:nvPr>
            <p:ph type="body" sz="half" idx="2"/>
          </p:nvPr>
        </p:nvSpPr>
        <p:spPr>
          <a:xfrm>
            <a:off x="1295400" y="5054600"/>
            <a:ext cx="6248400" cy="804862"/>
          </a:xfrm>
        </p:spPr>
        <p:txBody>
          <a:bodyPr/>
          <a:lstStyle/>
          <a:p>
            <a:r>
              <a:rPr lang="en-US" sz="2400" dirty="0" smtClean="0"/>
              <a:t>Take off the top cover by pulling straight up.</a:t>
            </a:r>
            <a:endParaRPr lang="en-US" sz="2400" dirty="0"/>
          </a:p>
        </p:txBody>
      </p:sp>
      <p:sp>
        <p:nvSpPr>
          <p:cNvPr id="3" name="Footer Placeholder 2"/>
          <p:cNvSpPr>
            <a:spLocks noGrp="1"/>
          </p:cNvSpPr>
          <p:nvPr>
            <p:ph type="ftr" sz="quarter" idx="11"/>
          </p:nvPr>
        </p:nvSpPr>
        <p:spPr/>
        <p:txBody>
          <a:bodyPr/>
          <a:lstStyle/>
          <a:p>
            <a:r>
              <a:rPr lang="en-US" smtClean="0"/>
              <a:t>www.rkiinstruments.com</a:t>
            </a:r>
            <a:endParaRPr lang="en-US"/>
          </a:p>
        </p:txBody>
      </p:sp>
      <p:sp>
        <p:nvSpPr>
          <p:cNvPr id="6" name="Slide Number Placeholder 5"/>
          <p:cNvSpPr>
            <a:spLocks noGrp="1"/>
          </p:cNvSpPr>
          <p:nvPr>
            <p:ph type="sldNum" sz="quarter" idx="12"/>
          </p:nvPr>
        </p:nvSpPr>
        <p:spPr/>
        <p:txBody>
          <a:bodyPr/>
          <a:lstStyle/>
          <a:p>
            <a:fld id="{10184098-EA8A-9841-B3A4-2F7039987071}" type="slidenum">
              <a:rPr lang="en-US" smtClean="0"/>
              <a:pPr/>
              <a:t>42</a:t>
            </a:fld>
            <a:endParaRPr lang="en-US"/>
          </a:p>
        </p:txBody>
      </p:sp>
    </p:spTree>
    <p:extLst>
      <p:ext uri="{BB962C8B-B14F-4D97-AF65-F5344CB8AC3E}">
        <p14:creationId xmlns:p14="http://schemas.microsoft.com/office/powerpoint/2010/main" val="908967042"/>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304800"/>
            <a:ext cx="8077200" cy="609600"/>
          </a:xfrm>
        </p:spPr>
        <p:txBody>
          <a:bodyPr>
            <a:noAutofit/>
          </a:bodyPr>
          <a:lstStyle/>
          <a:p>
            <a:r>
              <a:rPr lang="en-US" sz="3600" dirty="0"/>
              <a:t>Replacing the LCD</a:t>
            </a:r>
            <a:endParaRPr lang="en-US" sz="3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sp>
        <p:nvSpPr>
          <p:cNvPr id="4" name="Text Placeholder 3"/>
          <p:cNvSpPr>
            <a:spLocks noGrp="1"/>
          </p:cNvSpPr>
          <p:nvPr>
            <p:ph type="subTitle" idx="1"/>
          </p:nvPr>
        </p:nvSpPr>
        <p:spPr>
          <a:xfrm>
            <a:off x="457200" y="5002305"/>
            <a:ext cx="8458200" cy="941295"/>
          </a:xfrm>
        </p:spPr>
        <p:txBody>
          <a:bodyPr>
            <a:normAutofit lnSpcReduction="10000"/>
          </a:bodyPr>
          <a:lstStyle/>
          <a:p>
            <a:r>
              <a:rPr lang="en-US" sz="2400" dirty="0" smtClean="0">
                <a:solidFill>
                  <a:schemeClr val="tx1"/>
                </a:solidFill>
                <a:latin typeface="Arial"/>
                <a:cs typeface="Arial"/>
              </a:rPr>
              <a:t>Once the top is off the unit, gently pull the board out of the top of the unit</a:t>
            </a:r>
            <a:endParaRPr lang="en-US" sz="2400" dirty="0">
              <a:solidFill>
                <a:schemeClr val="tx1"/>
              </a:solidFill>
              <a:latin typeface="Arial"/>
              <a:cs typeface="Arial"/>
            </a:endParaRPr>
          </a:p>
        </p:txBody>
      </p:sp>
      <p:pic>
        <p:nvPicPr>
          <p:cNvPr id="5" name="Picture Placeholder 4" descr="Gas Tracer insert board3.jpg"/>
          <p:cNvPicPr>
            <a:picLocks noGrp="1" noChangeAspect="1"/>
          </p:cNvPicPr>
          <p:nvPr>
            <p:ph type="pic" sz="quarter" idx="13"/>
          </p:nvPr>
        </p:nvPicPr>
        <p:blipFill>
          <a:blip r:embed="rId2"/>
          <a:srcRect l="4265" r="4265"/>
          <a:stretch>
            <a:fillRect/>
          </a:stretch>
        </p:blipFill>
        <p:spPr>
          <a:xfrm>
            <a:off x="652949" y="1208794"/>
            <a:ext cx="3986784" cy="2980944"/>
          </a:xfrm>
        </p:spPr>
      </p:pic>
      <p:pic>
        <p:nvPicPr>
          <p:cNvPr id="10" name="Picture Placeholder 9" descr="Gas Tracer insert board2.jpg"/>
          <p:cNvPicPr>
            <a:picLocks noGrp="1" noChangeAspect="1"/>
          </p:cNvPicPr>
          <p:nvPr>
            <p:ph type="pic" sz="quarter" idx="14"/>
          </p:nvPr>
        </p:nvPicPr>
        <p:blipFill>
          <a:blip r:embed="rId3"/>
          <a:srcRect l="4265" r="4265"/>
          <a:stretch>
            <a:fillRect/>
          </a:stretch>
        </p:blipFill>
        <p:spPr>
          <a:xfrm>
            <a:off x="4359864" y="1481667"/>
            <a:ext cx="3986784" cy="2980944"/>
          </a:xfrm>
        </p:spPr>
      </p:pic>
      <p:sp>
        <p:nvSpPr>
          <p:cNvPr id="3" name="Footer Placeholder 2"/>
          <p:cNvSpPr>
            <a:spLocks noGrp="1"/>
          </p:cNvSpPr>
          <p:nvPr>
            <p:ph type="ftr" sz="quarter" idx="16"/>
          </p:nvPr>
        </p:nvSpPr>
        <p:spPr/>
        <p:txBody>
          <a:bodyPr/>
          <a:lstStyle/>
          <a:p>
            <a:r>
              <a:rPr lang="en-US" smtClean="0"/>
              <a:t>www.rkiinstruments.com</a:t>
            </a:r>
            <a:endParaRPr lang="en-US"/>
          </a:p>
        </p:txBody>
      </p:sp>
      <p:cxnSp>
        <p:nvCxnSpPr>
          <p:cNvPr id="7" name="Straight Arrow Connector 6"/>
          <p:cNvCxnSpPr/>
          <p:nvPr/>
        </p:nvCxnSpPr>
        <p:spPr>
          <a:xfrm flipV="1">
            <a:off x="3352800" y="2514600"/>
            <a:ext cx="1066800" cy="76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359864" y="2329934"/>
            <a:ext cx="554020" cy="369332"/>
          </a:xfrm>
          <a:prstGeom prst="rect">
            <a:avLst/>
          </a:prstGeom>
          <a:noFill/>
        </p:spPr>
        <p:txBody>
          <a:bodyPr wrap="none" rtlCol="0">
            <a:spAutoFit/>
          </a:bodyPr>
          <a:lstStyle/>
          <a:p>
            <a:r>
              <a:rPr lang="en-US" dirty="0" smtClean="0"/>
              <a:t>Pull</a:t>
            </a:r>
            <a:endParaRPr lang="en-US" dirty="0"/>
          </a:p>
        </p:txBody>
      </p:sp>
    </p:spTree>
    <p:extLst>
      <p:ext uri="{BB962C8B-B14F-4D97-AF65-F5344CB8AC3E}">
        <p14:creationId xmlns:p14="http://schemas.microsoft.com/office/powerpoint/2010/main" val="888136749"/>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8077200" cy="566738"/>
          </a:xfrm>
        </p:spPr>
        <p:txBody>
          <a:bodyPr/>
          <a:lstStyle/>
          <a:p>
            <a:pPr algn="ctr"/>
            <a:r>
              <a:rPr lang="en-US" sz="3600" b="0" dirty="0"/>
              <a:t>Replacing the LCD</a:t>
            </a:r>
            <a:endParaRPr lang="en-US" sz="3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pic>
        <p:nvPicPr>
          <p:cNvPr id="7" name="Picture Placeholder 6" descr="Gas Tracer insert board1.jpg"/>
          <p:cNvPicPr>
            <a:picLocks noGrp="1" noChangeAspect="1"/>
          </p:cNvPicPr>
          <p:nvPr>
            <p:ph type="pic" idx="1"/>
          </p:nvPr>
        </p:nvPicPr>
        <p:blipFill>
          <a:blip r:embed="rId2"/>
          <a:srcRect l="4417" r="4417"/>
          <a:stretch>
            <a:fillRect/>
          </a:stretch>
        </p:blipFill>
        <p:spPr>
          <a:xfrm>
            <a:off x="2209800" y="1397000"/>
            <a:ext cx="4775200" cy="3581400"/>
          </a:xfrm>
        </p:spPr>
      </p:pic>
      <p:sp>
        <p:nvSpPr>
          <p:cNvPr id="4" name="Text Placeholder 3"/>
          <p:cNvSpPr>
            <a:spLocks noGrp="1"/>
          </p:cNvSpPr>
          <p:nvPr>
            <p:ph type="body" sz="half" idx="2"/>
          </p:nvPr>
        </p:nvSpPr>
        <p:spPr>
          <a:xfrm>
            <a:off x="2362200" y="4964908"/>
            <a:ext cx="4837112" cy="804862"/>
          </a:xfrm>
        </p:spPr>
        <p:txBody>
          <a:bodyPr/>
          <a:lstStyle/>
          <a:p>
            <a:r>
              <a:rPr lang="en-US" sz="2400" dirty="0" smtClean="0"/>
              <a:t>The board should slide out easily.</a:t>
            </a:r>
            <a:endParaRPr lang="en-US" sz="2400" dirty="0"/>
          </a:p>
        </p:txBody>
      </p:sp>
      <p:sp>
        <p:nvSpPr>
          <p:cNvPr id="3" name="Footer Placeholder 2"/>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10184098-EA8A-9841-B3A4-2F7039987071}" type="slidenum">
              <a:rPr lang="en-US" smtClean="0"/>
              <a:pPr/>
              <a:t>44</a:t>
            </a:fld>
            <a:endParaRPr lang="en-US"/>
          </a:p>
        </p:txBody>
      </p:sp>
    </p:spTree>
    <p:extLst>
      <p:ext uri="{BB962C8B-B14F-4D97-AF65-F5344CB8AC3E}">
        <p14:creationId xmlns:p14="http://schemas.microsoft.com/office/powerpoint/2010/main" val="1116444209"/>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266" y="304800"/>
            <a:ext cx="8068733" cy="566738"/>
          </a:xfrm>
        </p:spPr>
        <p:txBody>
          <a:bodyPr/>
          <a:lstStyle/>
          <a:p>
            <a:pPr algn="ctr"/>
            <a:r>
              <a:rPr lang="en-US" sz="3600" b="0" dirty="0"/>
              <a:t>Replacing the LCD</a:t>
            </a:r>
            <a:endParaRPr lang="en-US" sz="3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pic>
        <p:nvPicPr>
          <p:cNvPr id="7" name="Picture Placeholder 6" descr="IMG_3741.jpg"/>
          <p:cNvPicPr>
            <a:picLocks noGrp="1" noChangeAspect="1"/>
          </p:cNvPicPr>
          <p:nvPr>
            <p:ph type="pic" idx="1"/>
          </p:nvPr>
        </p:nvPicPr>
        <p:blipFill>
          <a:blip r:embed="rId2"/>
          <a:srcRect l="-5604" r="-5604"/>
          <a:stretch>
            <a:fillRect/>
          </a:stretch>
        </p:blipFill>
        <p:spPr>
          <a:xfrm>
            <a:off x="3151086" y="914400"/>
            <a:ext cx="3042450" cy="3624262"/>
          </a:xfrm>
        </p:spPr>
      </p:pic>
      <p:sp>
        <p:nvSpPr>
          <p:cNvPr id="4" name="Text Placeholder 3"/>
          <p:cNvSpPr>
            <a:spLocks noGrp="1"/>
          </p:cNvSpPr>
          <p:nvPr>
            <p:ph type="body" sz="half" idx="2"/>
          </p:nvPr>
        </p:nvSpPr>
        <p:spPr>
          <a:xfrm>
            <a:off x="533400" y="4324350"/>
            <a:ext cx="8382000" cy="2057400"/>
          </a:xfrm>
        </p:spPr>
        <p:txBody>
          <a:bodyPr/>
          <a:lstStyle/>
          <a:p>
            <a:r>
              <a:rPr lang="en-US" sz="2400" dirty="0" smtClean="0"/>
              <a:t>Unscrew the 2 screws holding in the bottom of the LCD. Next locate the two tabs on the side of the board, under sensor board.</a:t>
            </a:r>
          </a:p>
          <a:p>
            <a:r>
              <a:rPr lang="en-US" sz="2400" dirty="0" smtClean="0"/>
              <a:t>Use a flat head screw driver to gently unlock tabs from PCB.</a:t>
            </a:r>
            <a:endParaRPr lang="en-US" sz="2400" dirty="0"/>
          </a:p>
        </p:txBody>
      </p:sp>
      <p:sp>
        <p:nvSpPr>
          <p:cNvPr id="3" name="Footer Placeholder 2"/>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10184098-EA8A-9841-B3A4-2F7039987071}" type="slidenum">
              <a:rPr lang="en-US" smtClean="0"/>
              <a:pPr/>
              <a:t>45</a:t>
            </a:fld>
            <a:endParaRPr lang="en-US"/>
          </a:p>
        </p:txBody>
      </p:sp>
      <p:cxnSp>
        <p:nvCxnSpPr>
          <p:cNvPr id="10" name="Straight Arrow Connector 9"/>
          <p:cNvCxnSpPr/>
          <p:nvPr/>
        </p:nvCxnSpPr>
        <p:spPr>
          <a:xfrm rot="5400000" flipH="1" flipV="1">
            <a:off x="3720380" y="3180962"/>
            <a:ext cx="457200" cy="457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rot="16200000" flipV="1">
            <a:off x="5257800" y="3180962"/>
            <a:ext cx="457200" cy="457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3085921" y="3511057"/>
            <a:ext cx="634459" cy="276999"/>
          </a:xfrm>
          <a:prstGeom prst="rect">
            <a:avLst/>
          </a:prstGeom>
          <a:noFill/>
        </p:spPr>
        <p:txBody>
          <a:bodyPr wrap="none" rtlCol="0">
            <a:spAutoFit/>
          </a:bodyPr>
          <a:lstStyle/>
          <a:p>
            <a:r>
              <a:rPr lang="en-US" sz="1200" dirty="0" smtClean="0"/>
              <a:t>Screw</a:t>
            </a:r>
            <a:endParaRPr lang="en-US" sz="1200" dirty="0"/>
          </a:p>
        </p:txBody>
      </p:sp>
      <p:sp>
        <p:nvSpPr>
          <p:cNvPr id="21" name="TextBox 20"/>
          <p:cNvSpPr txBox="1"/>
          <p:nvPr/>
        </p:nvSpPr>
        <p:spPr>
          <a:xfrm>
            <a:off x="5715000" y="3499662"/>
            <a:ext cx="634459" cy="276999"/>
          </a:xfrm>
          <a:prstGeom prst="rect">
            <a:avLst/>
          </a:prstGeom>
          <a:noFill/>
        </p:spPr>
        <p:txBody>
          <a:bodyPr wrap="none" rtlCol="0">
            <a:spAutoFit/>
          </a:bodyPr>
          <a:lstStyle/>
          <a:p>
            <a:r>
              <a:rPr lang="en-US" sz="1200" dirty="0" smtClean="0"/>
              <a:t>Screw</a:t>
            </a:r>
            <a:endParaRPr lang="en-US" sz="1200" dirty="0"/>
          </a:p>
        </p:txBody>
      </p:sp>
      <p:cxnSp>
        <p:nvCxnSpPr>
          <p:cNvPr id="11" name="Straight Arrow Connector 10"/>
          <p:cNvCxnSpPr/>
          <p:nvPr/>
        </p:nvCxnSpPr>
        <p:spPr>
          <a:xfrm>
            <a:off x="3516639" y="2258199"/>
            <a:ext cx="609600"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H="1">
            <a:off x="5410200" y="2249732"/>
            <a:ext cx="406748" cy="23706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3260612" y="1981200"/>
            <a:ext cx="512054" cy="276999"/>
          </a:xfrm>
          <a:prstGeom prst="rect">
            <a:avLst/>
          </a:prstGeom>
          <a:noFill/>
        </p:spPr>
        <p:txBody>
          <a:bodyPr wrap="none" rtlCol="0">
            <a:spAutoFit/>
          </a:bodyPr>
          <a:lstStyle/>
          <a:p>
            <a:r>
              <a:rPr lang="en-US" sz="1200" dirty="0" smtClean="0"/>
              <a:t>Tabs</a:t>
            </a:r>
            <a:endParaRPr lang="en-US" sz="1200" dirty="0"/>
          </a:p>
        </p:txBody>
      </p:sp>
      <p:sp>
        <p:nvSpPr>
          <p:cNvPr id="18" name="TextBox 17"/>
          <p:cNvSpPr txBox="1"/>
          <p:nvPr/>
        </p:nvSpPr>
        <p:spPr>
          <a:xfrm>
            <a:off x="5664548" y="1972733"/>
            <a:ext cx="512054" cy="276999"/>
          </a:xfrm>
          <a:prstGeom prst="rect">
            <a:avLst/>
          </a:prstGeom>
          <a:noFill/>
        </p:spPr>
        <p:txBody>
          <a:bodyPr wrap="none" rtlCol="0">
            <a:spAutoFit/>
          </a:bodyPr>
          <a:lstStyle/>
          <a:p>
            <a:r>
              <a:rPr lang="en-US" sz="1200" dirty="0" smtClean="0"/>
              <a:t>Tabs</a:t>
            </a:r>
            <a:endParaRPr lang="en-US" sz="1200" dirty="0"/>
          </a:p>
        </p:txBody>
      </p:sp>
    </p:spTree>
    <p:extLst>
      <p:ext uri="{BB962C8B-B14F-4D97-AF65-F5344CB8AC3E}">
        <p14:creationId xmlns:p14="http://schemas.microsoft.com/office/powerpoint/2010/main" val="1216605611"/>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43504"/>
            <a:ext cx="8077200" cy="566738"/>
          </a:xfrm>
        </p:spPr>
        <p:txBody>
          <a:bodyPr/>
          <a:lstStyle/>
          <a:p>
            <a:pPr algn="ctr"/>
            <a:r>
              <a:rPr lang="en-US" sz="3600" b="0" dirty="0"/>
              <a:t>Replacing the LCD</a:t>
            </a:r>
            <a:endParaRPr lang="en-US" sz="3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pic>
        <p:nvPicPr>
          <p:cNvPr id="5" name="Picture Placeholder 4" descr="IMG_3722.jpg"/>
          <p:cNvPicPr>
            <a:picLocks noGrp="1" noChangeAspect="1"/>
          </p:cNvPicPr>
          <p:nvPr>
            <p:ph type="pic" idx="1"/>
          </p:nvPr>
        </p:nvPicPr>
        <p:blipFill>
          <a:blip r:embed="rId2"/>
          <a:srcRect t="-4071" b="-4071"/>
          <a:stretch>
            <a:fillRect/>
          </a:stretch>
        </p:blipFill>
        <p:spPr>
          <a:xfrm>
            <a:off x="2590800" y="1214294"/>
            <a:ext cx="3225211" cy="3958091"/>
          </a:xfrm>
        </p:spPr>
      </p:pic>
      <p:sp>
        <p:nvSpPr>
          <p:cNvPr id="4" name="Text Placeholder 3"/>
          <p:cNvSpPr>
            <a:spLocks noGrp="1"/>
          </p:cNvSpPr>
          <p:nvPr>
            <p:ph type="body" sz="half" idx="2"/>
          </p:nvPr>
        </p:nvSpPr>
        <p:spPr>
          <a:xfrm>
            <a:off x="381000" y="4964908"/>
            <a:ext cx="8229600" cy="1391442"/>
          </a:xfrm>
        </p:spPr>
        <p:txBody>
          <a:bodyPr/>
          <a:lstStyle/>
          <a:p>
            <a:r>
              <a:rPr lang="en-US" sz="2400" dirty="0" smtClean="0"/>
              <a:t>The next step is to remove the ribbon cable and install the new LCD.  Install in reverse order.</a:t>
            </a:r>
          </a:p>
        </p:txBody>
      </p:sp>
      <p:sp>
        <p:nvSpPr>
          <p:cNvPr id="3" name="Footer Placeholder 2"/>
          <p:cNvSpPr>
            <a:spLocks noGrp="1"/>
          </p:cNvSpPr>
          <p:nvPr>
            <p:ph type="ftr" sz="quarter" idx="11"/>
          </p:nvPr>
        </p:nvSpPr>
        <p:spPr/>
        <p:txBody>
          <a:bodyPr/>
          <a:lstStyle/>
          <a:p>
            <a:r>
              <a:rPr lang="en-US" smtClean="0"/>
              <a:t>www.rkiinstruments.com</a:t>
            </a:r>
            <a:endParaRPr lang="en-US"/>
          </a:p>
        </p:txBody>
      </p:sp>
      <p:sp>
        <p:nvSpPr>
          <p:cNvPr id="6" name="Slide Number Placeholder 5"/>
          <p:cNvSpPr>
            <a:spLocks noGrp="1"/>
          </p:cNvSpPr>
          <p:nvPr>
            <p:ph type="sldNum" sz="quarter" idx="12"/>
          </p:nvPr>
        </p:nvSpPr>
        <p:spPr/>
        <p:txBody>
          <a:bodyPr/>
          <a:lstStyle/>
          <a:p>
            <a:fld id="{10184098-EA8A-9841-B3A4-2F7039987071}" type="slidenum">
              <a:rPr lang="en-US" smtClean="0"/>
              <a:pPr/>
              <a:t>46</a:t>
            </a:fld>
            <a:endParaRPr lang="en-US"/>
          </a:p>
        </p:txBody>
      </p:sp>
      <p:sp>
        <p:nvSpPr>
          <p:cNvPr id="7" name="Curved Up Arrow 6"/>
          <p:cNvSpPr/>
          <p:nvPr/>
        </p:nvSpPr>
        <p:spPr>
          <a:xfrm>
            <a:off x="6705600" y="2514600"/>
            <a:ext cx="381000" cy="304800"/>
          </a:xfrm>
          <a:prstGeom prst="curvedUpArrow">
            <a:avLst/>
          </a:prstGeom>
          <a:solidFill>
            <a:schemeClr val="tx1">
              <a:lumMod val="95000"/>
              <a:lumOff val="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8" name="TextBox 7"/>
          <p:cNvSpPr txBox="1"/>
          <p:nvPr/>
        </p:nvSpPr>
        <p:spPr>
          <a:xfrm>
            <a:off x="6096000" y="2904067"/>
            <a:ext cx="1447800" cy="1323439"/>
          </a:xfrm>
          <a:prstGeom prst="rect">
            <a:avLst/>
          </a:prstGeom>
          <a:noFill/>
        </p:spPr>
        <p:txBody>
          <a:bodyPr wrap="square" rtlCol="0">
            <a:spAutoFit/>
          </a:bodyPr>
          <a:lstStyle/>
          <a:p>
            <a:r>
              <a:rPr lang="en-US" sz="1600" b="1" dirty="0" smtClean="0">
                <a:solidFill>
                  <a:schemeClr val="tx2">
                    <a:lumMod val="90000"/>
                    <a:lumOff val="10000"/>
                  </a:schemeClr>
                </a:solidFill>
              </a:rPr>
              <a:t>Slide Latch up to release ribbon cable pins</a:t>
            </a:r>
            <a:endParaRPr lang="en-US" sz="1600" b="1" dirty="0">
              <a:solidFill>
                <a:schemeClr val="tx2">
                  <a:lumMod val="90000"/>
                  <a:lumOff val="10000"/>
                </a:schemeClr>
              </a:solidFill>
            </a:endParaRPr>
          </a:p>
        </p:txBody>
      </p:sp>
      <p:cxnSp>
        <p:nvCxnSpPr>
          <p:cNvPr id="10" name="Straight Connector 9"/>
          <p:cNvCxnSpPr/>
          <p:nvPr/>
        </p:nvCxnSpPr>
        <p:spPr>
          <a:xfrm flipV="1">
            <a:off x="4495800" y="2667000"/>
            <a:ext cx="2057400" cy="228600"/>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929921"/>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8077200" cy="566738"/>
          </a:xfrm>
        </p:spPr>
        <p:txBody>
          <a:bodyPr/>
          <a:lstStyle/>
          <a:p>
            <a:pPr algn="ctr"/>
            <a:r>
              <a:rPr lang="en-US" sz="3600" b="0" dirty="0"/>
              <a:t>Replacing the </a:t>
            </a:r>
            <a:r>
              <a:rPr lang="en-US" sz="3600" b="0" dirty="0" smtClean="0"/>
              <a:t>Sensor Board</a:t>
            </a:r>
            <a:endParaRPr lang="en-US" sz="3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pic>
        <p:nvPicPr>
          <p:cNvPr id="5" name="Picture Placeholder 4" descr="IMG_3775.jpg"/>
          <p:cNvPicPr>
            <a:picLocks noGrp="1" noChangeAspect="1"/>
          </p:cNvPicPr>
          <p:nvPr>
            <p:ph type="pic" idx="1"/>
          </p:nvPr>
        </p:nvPicPr>
        <p:blipFill>
          <a:blip r:embed="rId2"/>
          <a:srcRect t="23310" b="23310"/>
          <a:stretch>
            <a:fillRect/>
          </a:stretch>
        </p:blipFill>
        <p:spPr>
          <a:xfrm>
            <a:off x="2245662" y="1371600"/>
            <a:ext cx="4307538" cy="3352800"/>
          </a:xfrm>
        </p:spPr>
      </p:pic>
      <p:sp>
        <p:nvSpPr>
          <p:cNvPr id="4" name="Text Placeholder 3"/>
          <p:cNvSpPr>
            <a:spLocks noGrp="1"/>
          </p:cNvSpPr>
          <p:nvPr>
            <p:ph type="body" sz="half" idx="2"/>
          </p:nvPr>
        </p:nvSpPr>
        <p:spPr>
          <a:xfrm>
            <a:off x="914400" y="4964908"/>
            <a:ext cx="7162800" cy="804862"/>
          </a:xfrm>
        </p:spPr>
        <p:txBody>
          <a:bodyPr/>
          <a:lstStyle/>
          <a:p>
            <a:r>
              <a:rPr lang="en-US" sz="2400" dirty="0" smtClean="0"/>
              <a:t>Remove the 3 screws holding in the Sensor board.</a:t>
            </a:r>
            <a:endParaRPr lang="en-US" sz="2400" dirty="0"/>
          </a:p>
        </p:txBody>
      </p:sp>
      <p:sp>
        <p:nvSpPr>
          <p:cNvPr id="3" name="Footer Placeholder 2"/>
          <p:cNvSpPr>
            <a:spLocks noGrp="1"/>
          </p:cNvSpPr>
          <p:nvPr>
            <p:ph type="ftr" sz="quarter" idx="11"/>
          </p:nvPr>
        </p:nvSpPr>
        <p:spPr/>
        <p:txBody>
          <a:bodyPr/>
          <a:lstStyle/>
          <a:p>
            <a:r>
              <a:rPr lang="en-US" smtClean="0"/>
              <a:t>www.rkiinstruments.com</a:t>
            </a:r>
            <a:endParaRPr lang="en-US"/>
          </a:p>
        </p:txBody>
      </p:sp>
      <p:sp>
        <p:nvSpPr>
          <p:cNvPr id="6" name="Slide Number Placeholder 5"/>
          <p:cNvSpPr>
            <a:spLocks noGrp="1"/>
          </p:cNvSpPr>
          <p:nvPr>
            <p:ph type="sldNum" sz="quarter" idx="12"/>
          </p:nvPr>
        </p:nvSpPr>
        <p:spPr/>
        <p:txBody>
          <a:bodyPr/>
          <a:lstStyle/>
          <a:p>
            <a:fld id="{10184098-EA8A-9841-B3A4-2F7039987071}" type="slidenum">
              <a:rPr lang="en-US" smtClean="0"/>
              <a:pPr/>
              <a:t>47</a:t>
            </a:fld>
            <a:endParaRPr lang="en-US"/>
          </a:p>
        </p:txBody>
      </p:sp>
    </p:spTree>
    <p:extLst>
      <p:ext uri="{BB962C8B-B14F-4D97-AF65-F5344CB8AC3E}">
        <p14:creationId xmlns:p14="http://schemas.microsoft.com/office/powerpoint/2010/main" val="2375584599"/>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3732" y="304800"/>
            <a:ext cx="8060267" cy="566738"/>
          </a:xfrm>
        </p:spPr>
        <p:txBody>
          <a:bodyPr/>
          <a:lstStyle/>
          <a:p>
            <a:pPr algn="ctr"/>
            <a:r>
              <a:rPr lang="en-US" sz="3600" b="0" dirty="0"/>
              <a:t>Replacing the Sensor Board</a:t>
            </a:r>
            <a:endParaRPr lang="en-US" sz="36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pic>
        <p:nvPicPr>
          <p:cNvPr id="5" name="Picture Placeholder 4" descr="IMG_3773.jpg"/>
          <p:cNvPicPr>
            <a:picLocks noGrp="1" noChangeAspect="1"/>
          </p:cNvPicPr>
          <p:nvPr>
            <p:ph type="pic" idx="1"/>
          </p:nvPr>
        </p:nvPicPr>
        <p:blipFill>
          <a:blip r:embed="rId2"/>
          <a:srcRect t="17949" b="17949"/>
          <a:stretch>
            <a:fillRect/>
          </a:stretch>
        </p:blipFill>
        <p:spPr>
          <a:xfrm>
            <a:off x="2438400" y="1219200"/>
            <a:ext cx="4484688" cy="3363516"/>
          </a:xfrm>
        </p:spPr>
      </p:pic>
      <p:sp>
        <p:nvSpPr>
          <p:cNvPr id="4" name="Text Placeholder 3"/>
          <p:cNvSpPr>
            <a:spLocks noGrp="1"/>
          </p:cNvSpPr>
          <p:nvPr>
            <p:ph type="body" sz="half" idx="2"/>
          </p:nvPr>
        </p:nvSpPr>
        <p:spPr>
          <a:xfrm>
            <a:off x="457200" y="4876800"/>
            <a:ext cx="8305800" cy="804862"/>
          </a:xfrm>
        </p:spPr>
        <p:txBody>
          <a:bodyPr/>
          <a:lstStyle/>
          <a:p>
            <a:r>
              <a:rPr lang="en-US" sz="2400" dirty="0" smtClean="0"/>
              <a:t>The next step is to remove the sensor board and install new one.  Look for corrosion on the gold sensor contacts.</a:t>
            </a:r>
          </a:p>
          <a:p>
            <a:endParaRPr lang="en-US" dirty="0"/>
          </a:p>
        </p:txBody>
      </p:sp>
      <p:sp>
        <p:nvSpPr>
          <p:cNvPr id="3" name="Footer Placeholder 2"/>
          <p:cNvSpPr>
            <a:spLocks noGrp="1"/>
          </p:cNvSpPr>
          <p:nvPr>
            <p:ph type="ftr" sz="quarter" idx="11"/>
          </p:nvPr>
        </p:nvSpPr>
        <p:spPr/>
        <p:txBody>
          <a:bodyPr/>
          <a:lstStyle/>
          <a:p>
            <a:r>
              <a:rPr lang="en-US" smtClean="0"/>
              <a:t>www.rkiinstruments.com</a:t>
            </a:r>
            <a:endParaRPr lang="en-US"/>
          </a:p>
        </p:txBody>
      </p:sp>
      <p:sp>
        <p:nvSpPr>
          <p:cNvPr id="6" name="Slide Number Placeholder 5"/>
          <p:cNvSpPr>
            <a:spLocks noGrp="1"/>
          </p:cNvSpPr>
          <p:nvPr>
            <p:ph type="sldNum" sz="quarter" idx="12"/>
          </p:nvPr>
        </p:nvSpPr>
        <p:spPr/>
        <p:txBody>
          <a:bodyPr/>
          <a:lstStyle/>
          <a:p>
            <a:fld id="{10184098-EA8A-9841-B3A4-2F7039987071}" type="slidenum">
              <a:rPr lang="en-US" smtClean="0"/>
              <a:pPr/>
              <a:t>48</a:t>
            </a:fld>
            <a:endParaRPr lang="en-US"/>
          </a:p>
        </p:txBody>
      </p:sp>
    </p:spTree>
    <p:extLst>
      <p:ext uri="{BB962C8B-B14F-4D97-AF65-F5344CB8AC3E}">
        <p14:creationId xmlns:p14="http://schemas.microsoft.com/office/powerpoint/2010/main" val="924052147"/>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47800"/>
            <a:ext cx="7772400" cy="1470025"/>
          </a:xfrm>
        </p:spPr>
        <p:txBody>
          <a:bodyPr/>
          <a:lstStyle/>
          <a:p>
            <a:r>
              <a:rPr lang="en-US" dirty="0" smtClean="0"/>
              <a:t>GX-2012</a:t>
            </a:r>
            <a:endParaRPr lang="en-US" dirty="0"/>
          </a:p>
        </p:txBody>
      </p:sp>
      <p:sp>
        <p:nvSpPr>
          <p:cNvPr id="3" name="Subtitle 2"/>
          <p:cNvSpPr>
            <a:spLocks noGrp="1"/>
          </p:cNvSpPr>
          <p:nvPr>
            <p:ph type="subTitle" idx="1"/>
          </p:nvPr>
        </p:nvSpPr>
        <p:spPr>
          <a:xfrm>
            <a:off x="1371600" y="2917825"/>
            <a:ext cx="6400800" cy="1752600"/>
          </a:xfrm>
        </p:spPr>
        <p:txBody>
          <a:bodyPr/>
          <a:lstStyle/>
          <a:p>
            <a:r>
              <a:rPr lang="en-US" dirty="0" smtClean="0">
                <a:solidFill>
                  <a:srgbClr val="000000"/>
                </a:solidFill>
              </a:rPr>
              <a:t>Display / Maintenance / Factory Modes</a:t>
            </a:r>
            <a:endParaRPr lang="en-US" dirty="0">
              <a:solidFill>
                <a:srgbClr val="000000"/>
              </a:solidFill>
            </a:endParaRPr>
          </a:p>
        </p:txBody>
      </p:sp>
    </p:spTree>
    <p:extLst>
      <p:ext uri="{BB962C8B-B14F-4D97-AF65-F5344CB8AC3E}">
        <p14:creationId xmlns:p14="http://schemas.microsoft.com/office/powerpoint/2010/main" val="4154207599"/>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normAutofit fontScale="90000"/>
          </a:bodyPr>
          <a:lstStyle/>
          <a:p>
            <a:r>
              <a:rPr lang="en-US" dirty="0" smtClean="0"/>
              <a:t>Auto Calibration Mode</a:t>
            </a:r>
            <a:endParaRPr lang="en-US" dirty="0"/>
          </a:p>
        </p:txBody>
      </p:sp>
      <p:sp>
        <p:nvSpPr>
          <p:cNvPr id="10" name="Content Placeholder 9"/>
          <p:cNvSpPr>
            <a:spLocks noGrp="1"/>
          </p:cNvSpPr>
          <p:nvPr>
            <p:ph sz="half" idx="1"/>
          </p:nvPr>
        </p:nvSpPr>
        <p:spPr>
          <a:xfrm>
            <a:off x="533400" y="1828800"/>
            <a:ext cx="4876800" cy="2819399"/>
          </a:xfrm>
        </p:spPr>
        <p:txBody>
          <a:bodyPr/>
          <a:lstStyle/>
          <a:p>
            <a:r>
              <a:rPr lang="en-US" dirty="0" smtClean="0"/>
              <a:t>MAINTENANCE will appear along the top of the screen. </a:t>
            </a:r>
          </a:p>
          <a:p>
            <a:r>
              <a:rPr lang="en-US" dirty="0" smtClean="0"/>
              <a:t>AIR CAL will be displayed.</a:t>
            </a:r>
          </a:p>
          <a:p>
            <a:r>
              <a:rPr lang="en-US" dirty="0" smtClean="0"/>
              <a:t>Press POWER to enter and perform an air adjust</a:t>
            </a:r>
          </a:p>
        </p:txBody>
      </p:sp>
      <p:pic>
        <p:nvPicPr>
          <p:cNvPr id="3" name="Content Placeholder 2"/>
          <p:cNvPicPr>
            <a:picLocks noGrp="1" noChangeAspect="1"/>
          </p:cNvPicPr>
          <p:nvPr>
            <p:ph sz="half" idx="2"/>
          </p:nvPr>
        </p:nvPicPr>
        <p:blipFill>
          <a:blip r:embed="rId2"/>
          <a:srcRect l="1201" r="1201"/>
          <a:stretch>
            <a:fillRect/>
          </a:stretch>
        </p:blipFill>
        <p:spPr>
          <a:xfrm>
            <a:off x="5791200" y="1828800"/>
            <a:ext cx="2307981" cy="2382571"/>
          </a:xfrm>
        </p:spPr>
      </p:pic>
      <p:sp>
        <p:nvSpPr>
          <p:cNvPr id="12" name="Footer Placeholder 11"/>
          <p:cNvSpPr>
            <a:spLocks noGrp="1"/>
          </p:cNvSpPr>
          <p:nvPr>
            <p:ph type="ftr" sz="quarter" idx="11"/>
          </p:nvPr>
        </p:nvSpPr>
        <p:spPr/>
        <p:txBody>
          <a:bodyPr/>
          <a:lstStyle/>
          <a:p>
            <a:r>
              <a:rPr lang="en-US" smtClean="0"/>
              <a:t>www.rkiinstruments.com</a:t>
            </a:r>
            <a:endParaRPr lang="en-US"/>
          </a:p>
        </p:txBody>
      </p:sp>
      <p:sp>
        <p:nvSpPr>
          <p:cNvPr id="4" name="Slide Number Placeholder 3"/>
          <p:cNvSpPr>
            <a:spLocks noGrp="1"/>
          </p:cNvSpPr>
          <p:nvPr>
            <p:ph type="sldNum" sz="quarter" idx="12"/>
          </p:nvPr>
        </p:nvSpPr>
        <p:spPr/>
        <p:txBody>
          <a:bodyPr/>
          <a:lstStyle/>
          <a:p>
            <a:fld id="{AFAED0E8-F4DA-7847-A1C5-BA6AF9B54F4A}" type="slidenum">
              <a:rPr lang="en-US" smtClean="0"/>
              <a:pPr/>
              <a:t>5</a:t>
            </a:fld>
            <a:endParaRPr lang="en-US"/>
          </a:p>
        </p:txBody>
      </p:sp>
    </p:spTree>
    <p:extLst>
      <p:ext uri="{BB962C8B-B14F-4D97-AF65-F5344CB8AC3E}">
        <p14:creationId xmlns:p14="http://schemas.microsoft.com/office/powerpoint/2010/main" val="1240410407"/>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5" y="301625"/>
            <a:ext cx="7772400" cy="1146175"/>
          </a:xfrm>
        </p:spPr>
        <p:txBody>
          <a:bodyPr/>
          <a:lstStyle/>
          <a:p>
            <a:r>
              <a:rPr lang="en-US" sz="3600" dirty="0" smtClean="0"/>
              <a:t>Display Mode</a:t>
            </a:r>
            <a:br>
              <a:rPr lang="en-US" sz="3600" dirty="0" smtClean="0"/>
            </a:br>
            <a:r>
              <a:rPr lang="en-US" sz="1600" dirty="0" smtClean="0"/>
              <a:t>While in Normal Operation, push DISPLAY(ADJ) to cycle through</a:t>
            </a:r>
            <a:endParaRPr lang="en-US" sz="3600" dirty="0"/>
          </a:p>
        </p:txBody>
      </p:sp>
      <p:sp>
        <p:nvSpPr>
          <p:cNvPr id="3" name="Content Placeholder 2"/>
          <p:cNvSpPr>
            <a:spLocks noGrp="1"/>
          </p:cNvSpPr>
          <p:nvPr>
            <p:ph sz="half" idx="1"/>
          </p:nvPr>
        </p:nvSpPr>
        <p:spPr/>
        <p:txBody>
          <a:bodyPr/>
          <a:lstStyle/>
          <a:p>
            <a:r>
              <a:rPr lang="en-US" sz="2000" dirty="0" smtClean="0"/>
              <a:t>HC Range</a:t>
            </a:r>
          </a:p>
          <a:p>
            <a:pPr lvl="1"/>
            <a:r>
              <a:rPr lang="en-US" sz="1800" dirty="0" smtClean="0"/>
              <a:t>Only visible if %</a:t>
            </a:r>
            <a:r>
              <a:rPr lang="en-US" sz="1800" dirty="0" err="1" smtClean="0"/>
              <a:t>vol</a:t>
            </a:r>
            <a:r>
              <a:rPr lang="en-US" sz="1800" dirty="0" smtClean="0"/>
              <a:t> TC sensor installed</a:t>
            </a:r>
            <a:endParaRPr lang="en-US" sz="1800" dirty="0"/>
          </a:p>
          <a:p>
            <a:pPr lvl="2"/>
            <a:r>
              <a:rPr lang="en-US" sz="1200" dirty="0" smtClean="0"/>
              <a:t>Switch between %LEL/%</a:t>
            </a:r>
            <a:r>
              <a:rPr lang="en-US" sz="1200" dirty="0" err="1" smtClean="0"/>
              <a:t>vol</a:t>
            </a:r>
            <a:r>
              <a:rPr lang="en-US" sz="1200" dirty="0" smtClean="0"/>
              <a:t>/</a:t>
            </a:r>
            <a:r>
              <a:rPr lang="en-US" sz="1200" dirty="0" err="1" smtClean="0"/>
              <a:t>autorange</a:t>
            </a:r>
            <a:r>
              <a:rPr lang="en-US" sz="1200" dirty="0" smtClean="0"/>
              <a:t> for combustible units</a:t>
            </a:r>
          </a:p>
          <a:p>
            <a:r>
              <a:rPr lang="en-US" sz="1800" dirty="0" smtClean="0"/>
              <a:t>Peak readings </a:t>
            </a:r>
            <a:r>
              <a:rPr lang="en-US" sz="1200" dirty="0" smtClean="0"/>
              <a:t>(reset when turned off and back on)</a:t>
            </a:r>
          </a:p>
          <a:p>
            <a:r>
              <a:rPr lang="en-US" sz="1800" dirty="0" smtClean="0"/>
              <a:t>STEL</a:t>
            </a:r>
            <a:r>
              <a:rPr lang="en-US" sz="2000" dirty="0" smtClean="0"/>
              <a:t> - Short Time Exposure Limit </a:t>
            </a:r>
            <a:r>
              <a:rPr lang="en-US" sz="1600" dirty="0" smtClean="0"/>
              <a:t>(15min)</a:t>
            </a:r>
            <a:endParaRPr lang="en-US" sz="1600" dirty="0"/>
          </a:p>
          <a:p>
            <a:r>
              <a:rPr lang="en-US" sz="1800" dirty="0" smtClean="0"/>
              <a:t>TWA</a:t>
            </a:r>
            <a:r>
              <a:rPr lang="en-US" sz="2000" dirty="0" smtClean="0"/>
              <a:t> </a:t>
            </a:r>
            <a:r>
              <a:rPr lang="mr-IN" sz="2000" dirty="0" smtClean="0"/>
              <a:t>–</a:t>
            </a:r>
            <a:r>
              <a:rPr lang="en-US" sz="2000" dirty="0" smtClean="0"/>
              <a:t> Time Weighted Average </a:t>
            </a:r>
            <a:r>
              <a:rPr lang="en-US" sz="1600" dirty="0" smtClean="0"/>
              <a:t>(8hr)</a:t>
            </a:r>
          </a:p>
          <a:p>
            <a:r>
              <a:rPr lang="en-US" sz="2000" dirty="0" smtClean="0"/>
              <a:t>Alarm Points/full scale/STEL/TWA limits</a:t>
            </a:r>
          </a:p>
          <a:p>
            <a:pPr marL="457200" lvl="1" indent="0">
              <a:buNone/>
            </a:pPr>
            <a:endParaRPr lang="en-US" sz="2000" dirty="0" smtClean="0"/>
          </a:p>
          <a:p>
            <a:endParaRPr lang="en-US" dirty="0"/>
          </a:p>
        </p:txBody>
      </p:sp>
      <p:sp>
        <p:nvSpPr>
          <p:cNvPr id="6" name="Content Placeholder 5"/>
          <p:cNvSpPr>
            <a:spLocks noGrp="1"/>
          </p:cNvSpPr>
          <p:nvPr>
            <p:ph sz="half" idx="2"/>
          </p:nvPr>
        </p:nvSpPr>
        <p:spPr/>
        <p:txBody>
          <a:bodyPr/>
          <a:lstStyle/>
          <a:p>
            <a:r>
              <a:rPr lang="en-US" sz="2000" dirty="0"/>
              <a:t>Operation Time</a:t>
            </a:r>
          </a:p>
          <a:p>
            <a:r>
              <a:rPr lang="en-US" sz="2000" dirty="0"/>
              <a:t>Date/Time</a:t>
            </a:r>
          </a:p>
          <a:p>
            <a:r>
              <a:rPr lang="en-US" sz="2000" dirty="0" smtClean="0"/>
              <a:t>Remaining </a:t>
            </a:r>
            <a:r>
              <a:rPr lang="en-US" sz="2000" dirty="0"/>
              <a:t>Log Time</a:t>
            </a:r>
          </a:p>
          <a:p>
            <a:r>
              <a:rPr lang="en-US" sz="2000" dirty="0"/>
              <a:t>Clear Data </a:t>
            </a:r>
            <a:r>
              <a:rPr lang="en-US" sz="2000" dirty="0" smtClean="0"/>
              <a:t>Log</a:t>
            </a:r>
          </a:p>
          <a:p>
            <a:r>
              <a:rPr lang="en-US" sz="2000" dirty="0" smtClean="0"/>
              <a:t>Pump Off</a:t>
            </a:r>
          </a:p>
          <a:p>
            <a:r>
              <a:rPr lang="en-US" sz="2000" dirty="0" smtClean="0"/>
              <a:t>User/Station ID</a:t>
            </a:r>
          </a:p>
          <a:p>
            <a:r>
              <a:rPr lang="en-US" sz="2000" dirty="0" smtClean="0"/>
              <a:t>Snap Log View </a:t>
            </a:r>
          </a:p>
          <a:p>
            <a:r>
              <a:rPr lang="en-US" sz="2000" dirty="0" smtClean="0"/>
              <a:t>Peak Bar</a:t>
            </a:r>
            <a:endParaRPr lang="en-US" sz="2000"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50</a:t>
            </a:fld>
            <a:endParaRPr lang="en-US"/>
          </a:p>
        </p:txBody>
      </p:sp>
    </p:spTree>
    <p:extLst>
      <p:ext uri="{BB962C8B-B14F-4D97-AF65-F5344CB8AC3E}">
        <p14:creationId xmlns:p14="http://schemas.microsoft.com/office/powerpoint/2010/main" val="2989981888"/>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smtClean="0"/>
              <a:t>Maintenance </a:t>
            </a:r>
            <a:r>
              <a:rPr lang="en-US" sz="3600" dirty="0"/>
              <a:t>Mode</a:t>
            </a:r>
          </a:p>
        </p:txBody>
      </p:sp>
      <p:sp>
        <p:nvSpPr>
          <p:cNvPr id="3" name="Content Placeholder 2"/>
          <p:cNvSpPr>
            <a:spLocks noGrp="1"/>
          </p:cNvSpPr>
          <p:nvPr>
            <p:ph idx="1"/>
          </p:nvPr>
        </p:nvSpPr>
        <p:spPr>
          <a:xfrm>
            <a:off x="914400" y="1600200"/>
            <a:ext cx="7467600" cy="4228073"/>
          </a:xfrm>
        </p:spPr>
        <p:txBody>
          <a:bodyPr>
            <a:normAutofit/>
          </a:bodyPr>
          <a:lstStyle/>
          <a:p>
            <a:r>
              <a:rPr lang="en-US" sz="2800" dirty="0"/>
              <a:t>Take the GX-2012 to a non-hazardous location, and turn it off if it is on</a:t>
            </a:r>
            <a:r>
              <a:rPr lang="en-US" sz="2800" dirty="0" smtClean="0"/>
              <a:t>.</a:t>
            </a:r>
          </a:p>
          <a:p>
            <a:r>
              <a:rPr lang="en-US" sz="2800" dirty="0"/>
              <a:t>Press and hold the AIR▲ and (SHIFT)▼ buttons, then press and hold the POWER ENTER button. When you hear a beep, release the buttons. The unit will prompt you for a password</a:t>
            </a:r>
            <a:r>
              <a:rPr lang="en-US" sz="2800" dirty="0" smtClean="0"/>
              <a:t>.</a:t>
            </a:r>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51</a:t>
            </a:fld>
            <a:endParaRPr lang="en-US"/>
          </a:p>
        </p:txBody>
      </p:sp>
    </p:spTree>
    <p:extLst>
      <p:ext uri="{BB962C8B-B14F-4D97-AF65-F5344CB8AC3E}">
        <p14:creationId xmlns:p14="http://schemas.microsoft.com/office/powerpoint/2010/main" val="3728967732"/>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smtClean="0"/>
              <a:t>Maintenance </a:t>
            </a:r>
            <a:r>
              <a:rPr lang="en-US" sz="3600" dirty="0"/>
              <a:t>Mode</a:t>
            </a:r>
          </a:p>
        </p:txBody>
      </p:sp>
      <p:sp>
        <p:nvSpPr>
          <p:cNvPr id="3" name="Content Placeholder 2"/>
          <p:cNvSpPr>
            <a:spLocks noGrp="1"/>
          </p:cNvSpPr>
          <p:nvPr>
            <p:ph idx="1"/>
          </p:nvPr>
        </p:nvSpPr>
        <p:spPr>
          <a:xfrm>
            <a:off x="533400" y="1473200"/>
            <a:ext cx="8001000" cy="4525963"/>
          </a:xfrm>
        </p:spPr>
        <p:txBody>
          <a:bodyPr/>
          <a:lstStyle/>
          <a:p>
            <a:r>
              <a:rPr lang="en-US" sz="2800" dirty="0"/>
              <a:t>Enter the password by using the AIR▲ and (SHIFT)▼ buttons to select each password number and then </a:t>
            </a:r>
            <a:r>
              <a:rPr lang="en-US" sz="2800" dirty="0" smtClean="0"/>
              <a:t>press and release POWER </a:t>
            </a:r>
            <a:r>
              <a:rPr lang="en-US" sz="2800" dirty="0"/>
              <a:t>ENTER to </a:t>
            </a:r>
            <a:r>
              <a:rPr lang="en-US" sz="2800" dirty="0" smtClean="0"/>
              <a:t>move </a:t>
            </a:r>
            <a:r>
              <a:rPr lang="en-US" sz="2800" dirty="0"/>
              <a:t>on to the next one.</a:t>
            </a:r>
          </a:p>
          <a:p>
            <a:pPr lvl="1"/>
            <a:r>
              <a:rPr lang="en-US" sz="2400" dirty="0"/>
              <a:t>A password is always needed to enter Maintenance Mode even if the </a:t>
            </a:r>
            <a:r>
              <a:rPr lang="en-US" sz="2400" b="1" dirty="0"/>
              <a:t>PASSWORD </a:t>
            </a:r>
            <a:r>
              <a:rPr lang="en-US" sz="2400" dirty="0"/>
              <a:t>menu item in Maintenance Mode has been turned off (factory setting). The factory set password is 2102. You may change this password by entering the </a:t>
            </a:r>
            <a:r>
              <a:rPr lang="en-US" sz="2400" b="1" dirty="0"/>
              <a:t>PASSWORD </a:t>
            </a:r>
            <a:r>
              <a:rPr lang="en-US" sz="2400" dirty="0"/>
              <a:t>menu item in Maintenance Mode.</a:t>
            </a:r>
          </a:p>
          <a:p>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52</a:t>
            </a:fld>
            <a:endParaRPr lang="en-US"/>
          </a:p>
        </p:txBody>
      </p:sp>
    </p:spTree>
    <p:extLst>
      <p:ext uri="{BB962C8B-B14F-4D97-AF65-F5344CB8AC3E}">
        <p14:creationId xmlns:p14="http://schemas.microsoft.com/office/powerpoint/2010/main" val="1304489623"/>
      </p:ext>
    </p:extLst>
  </p:cSld>
  <p:clrMapOvr>
    <a:masterClrMapping/>
  </p:clrMapOvr>
  <p:transition xmlns:p14="http://schemas.microsoft.com/office/powerpoint/2010/main">
    <p:zo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smtClean="0"/>
              <a:t>Maintenance Mode</a:t>
            </a:r>
            <a:endParaRPr lang="en-US" sz="3600" dirty="0"/>
          </a:p>
        </p:txBody>
      </p:sp>
      <p:sp>
        <p:nvSpPr>
          <p:cNvPr id="3" name="Content Placeholder 2"/>
          <p:cNvSpPr>
            <a:spLocks noGrp="1"/>
          </p:cNvSpPr>
          <p:nvPr>
            <p:ph idx="1"/>
          </p:nvPr>
        </p:nvSpPr>
        <p:spPr>
          <a:xfrm>
            <a:off x="914400" y="1600200"/>
            <a:ext cx="7467600" cy="4525963"/>
          </a:xfrm>
        </p:spPr>
        <p:txBody>
          <a:bodyPr/>
          <a:lstStyle/>
          <a:p>
            <a:r>
              <a:rPr lang="en-US" sz="2800" dirty="0"/>
              <a:t>Once you enter Maintenance Mode, MAINTENANCE will appear along the top of the </a:t>
            </a:r>
            <a:r>
              <a:rPr lang="en-US" sz="2800" dirty="0" smtClean="0"/>
              <a:t>screen</a:t>
            </a:r>
            <a:r>
              <a:rPr lang="en-US" sz="2800" dirty="0"/>
              <a:t> </a:t>
            </a:r>
            <a:r>
              <a:rPr lang="en-US" sz="2800" dirty="0" smtClean="0"/>
              <a:t>and DATE appears on the bottom of the LCD.</a:t>
            </a:r>
          </a:p>
          <a:p>
            <a:r>
              <a:rPr lang="en-US" sz="2800" dirty="0" smtClean="0"/>
              <a:t>Use </a:t>
            </a:r>
            <a:r>
              <a:rPr lang="en-US" sz="2800" dirty="0"/>
              <a:t>the </a:t>
            </a:r>
            <a:r>
              <a:rPr lang="en-US" sz="2800" dirty="0" smtClean="0"/>
              <a:t>(</a:t>
            </a:r>
            <a:r>
              <a:rPr lang="en-US" sz="2800" dirty="0"/>
              <a:t>SHIFT)▼ button to move through the menu item screens.</a:t>
            </a:r>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53</a:t>
            </a:fld>
            <a:endParaRPr lang="en-US"/>
          </a:p>
        </p:txBody>
      </p:sp>
    </p:spTree>
    <p:extLst>
      <p:ext uri="{BB962C8B-B14F-4D97-AF65-F5344CB8AC3E}">
        <p14:creationId xmlns:p14="http://schemas.microsoft.com/office/powerpoint/2010/main" val="537662977"/>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76275"/>
          </a:xfrm>
        </p:spPr>
        <p:txBody>
          <a:bodyPr/>
          <a:lstStyle/>
          <a:p>
            <a:r>
              <a:rPr lang="en-US" sz="3600" dirty="0"/>
              <a:t>Maintenance Mode</a:t>
            </a:r>
          </a:p>
        </p:txBody>
      </p:sp>
      <p:sp>
        <p:nvSpPr>
          <p:cNvPr id="3" name="Content Placeholder 2"/>
          <p:cNvSpPr>
            <a:spLocks noGrp="1"/>
          </p:cNvSpPr>
          <p:nvPr>
            <p:ph idx="1"/>
          </p:nvPr>
        </p:nvSpPr>
        <p:spPr/>
        <p:txBody>
          <a:bodyPr/>
          <a:lstStyle/>
          <a:p>
            <a:r>
              <a:rPr lang="en-US" sz="2800" dirty="0"/>
              <a:t>DATE – updating the date and time settings</a:t>
            </a:r>
          </a:p>
          <a:p>
            <a:r>
              <a:rPr lang="en-US" sz="2800" dirty="0"/>
              <a:t>AIR CAL – perform a fresh air adjustment</a:t>
            </a:r>
          </a:p>
          <a:p>
            <a:r>
              <a:rPr lang="en-US" sz="2800" dirty="0"/>
              <a:t>AUTO CAL – </a:t>
            </a:r>
            <a:r>
              <a:rPr lang="en-US" sz="2800" dirty="0" smtClean="0"/>
              <a:t>perform an automatic calibration on LEL/O2/CO/H2S at once or on %</a:t>
            </a:r>
            <a:r>
              <a:rPr lang="en-US" sz="2800" dirty="0" err="1" smtClean="0"/>
              <a:t>vol</a:t>
            </a:r>
            <a:endParaRPr lang="en-US" sz="2800" dirty="0"/>
          </a:p>
          <a:p>
            <a:r>
              <a:rPr lang="en-US" sz="2800" dirty="0"/>
              <a:t>ONE CAL – </a:t>
            </a:r>
            <a:r>
              <a:rPr lang="en-US" sz="2800" dirty="0" smtClean="0"/>
              <a:t>manual calibration of one sensor at a time</a:t>
            </a:r>
            <a:endParaRPr lang="en-US" sz="2800" dirty="0"/>
          </a:p>
          <a:p>
            <a:r>
              <a:rPr lang="en-US" sz="2800" dirty="0"/>
              <a:t>BUMP - The BUMP menu item will not appear unless BUMP DSP is set to “ON” (the factory setting is “OFF”).</a:t>
            </a:r>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54</a:t>
            </a:fld>
            <a:endParaRPr lang="en-US"/>
          </a:p>
        </p:txBody>
      </p:sp>
    </p:spTree>
    <p:extLst>
      <p:ext uri="{BB962C8B-B14F-4D97-AF65-F5344CB8AC3E}">
        <p14:creationId xmlns:p14="http://schemas.microsoft.com/office/powerpoint/2010/main" val="3839050629"/>
      </p:ext>
    </p:extLst>
  </p:cSld>
  <p:clrMapOvr>
    <a:masterClrMapping/>
  </p:clrMapOvr>
  <p:transition xmlns:p14="http://schemas.microsoft.com/office/powerpoint/2010/main">
    <p:zo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76275"/>
          </a:xfrm>
        </p:spPr>
        <p:txBody>
          <a:bodyPr/>
          <a:lstStyle/>
          <a:p>
            <a:r>
              <a:rPr lang="en-US" sz="3600" dirty="0"/>
              <a:t>Maintenance Mode</a:t>
            </a:r>
          </a:p>
        </p:txBody>
      </p:sp>
      <p:sp>
        <p:nvSpPr>
          <p:cNvPr id="3" name="Content Placeholder 2"/>
          <p:cNvSpPr>
            <a:spLocks noGrp="1"/>
          </p:cNvSpPr>
          <p:nvPr>
            <p:ph idx="1"/>
          </p:nvPr>
        </p:nvSpPr>
        <p:spPr/>
        <p:txBody>
          <a:bodyPr/>
          <a:lstStyle/>
          <a:p>
            <a:r>
              <a:rPr lang="en-US" sz="2800" dirty="0"/>
              <a:t>LNCH BRK - on/off</a:t>
            </a:r>
          </a:p>
          <a:p>
            <a:pPr lvl="1"/>
            <a:r>
              <a:rPr lang="en-US" sz="2400" dirty="0"/>
              <a:t>With LNCH BRK “OFF” (factory setting), the GX-2012 automatically starts new TWA and PEAK reading collection and resets the time in operation at startup</a:t>
            </a:r>
          </a:p>
          <a:p>
            <a:pPr lvl="1"/>
            <a:r>
              <a:rPr lang="en-US" sz="2400" dirty="0"/>
              <a:t>With LNCH BRK “ON”, the Resume Measurements Screen displays during startup. From this screen, you can choose to continue accumulating TWA and PEAK readings and the time in operation from the last time the GX-2012 was used or start collecting new readings and reset the time in operation.</a:t>
            </a:r>
          </a:p>
          <a:p>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55</a:t>
            </a:fld>
            <a:endParaRPr lang="en-US"/>
          </a:p>
        </p:txBody>
      </p:sp>
    </p:spTree>
    <p:extLst>
      <p:ext uri="{BB962C8B-B14F-4D97-AF65-F5344CB8AC3E}">
        <p14:creationId xmlns:p14="http://schemas.microsoft.com/office/powerpoint/2010/main" val="2811417067"/>
      </p:ext>
    </p:extLst>
  </p:cSld>
  <p:clrMapOvr>
    <a:masterClrMapping/>
  </p:clrMapOvr>
  <p:transition xmlns:p14="http://schemas.microsoft.com/office/powerpoint/2010/main">
    <p:zo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76275"/>
          </a:xfrm>
        </p:spPr>
        <p:txBody>
          <a:bodyPr/>
          <a:lstStyle/>
          <a:p>
            <a:r>
              <a:rPr lang="en-US" sz="3600" dirty="0"/>
              <a:t>Maintenance Mode</a:t>
            </a:r>
          </a:p>
        </p:txBody>
      </p:sp>
      <p:sp>
        <p:nvSpPr>
          <p:cNvPr id="3" name="Content Placeholder 2"/>
          <p:cNvSpPr>
            <a:spLocks noGrp="1"/>
          </p:cNvSpPr>
          <p:nvPr>
            <p:ph idx="1"/>
          </p:nvPr>
        </p:nvSpPr>
        <p:spPr>
          <a:xfrm>
            <a:off x="609600" y="1617133"/>
            <a:ext cx="7848600" cy="4525963"/>
          </a:xfrm>
        </p:spPr>
        <p:txBody>
          <a:bodyPr/>
          <a:lstStyle/>
          <a:p>
            <a:r>
              <a:rPr lang="en-US" sz="2800" dirty="0"/>
              <a:t>LATCHING - latching/non-latching</a:t>
            </a:r>
          </a:p>
          <a:p>
            <a:pPr lvl="1"/>
            <a:r>
              <a:rPr lang="en-US" sz="2400" dirty="0"/>
              <a:t>With LATCHING set to ON (factory setting), the GX-2012 remains in alarm condition until the alarm condition passes </a:t>
            </a:r>
            <a:r>
              <a:rPr lang="en-US" sz="2400" i="1" dirty="0"/>
              <a:t>and the POWER ENTER button is pressed.</a:t>
            </a:r>
          </a:p>
          <a:p>
            <a:pPr lvl="1"/>
            <a:r>
              <a:rPr lang="en-US" sz="2400" dirty="0"/>
              <a:t>With LATCHING set to OFF, the GX-2012 automatically resets an alarm when the alarm condition passes.</a:t>
            </a:r>
          </a:p>
          <a:p>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56</a:t>
            </a:fld>
            <a:endParaRPr lang="en-US"/>
          </a:p>
        </p:txBody>
      </p:sp>
    </p:spTree>
    <p:extLst>
      <p:ext uri="{BB962C8B-B14F-4D97-AF65-F5344CB8AC3E}">
        <p14:creationId xmlns:p14="http://schemas.microsoft.com/office/powerpoint/2010/main" val="1901205394"/>
      </p:ext>
    </p:extLst>
  </p:cSld>
  <p:clrMapOvr>
    <a:masterClrMapping/>
  </p:clrMapOvr>
  <p:transition xmlns:p14="http://schemas.microsoft.com/office/powerpoint/2010/main">
    <p:zo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8077200" cy="609600"/>
          </a:xfrm>
        </p:spPr>
        <p:txBody>
          <a:bodyPr/>
          <a:lstStyle/>
          <a:p>
            <a:r>
              <a:rPr lang="en-US" sz="3600" dirty="0" smtClean="0"/>
              <a:t>Maintenance Mode</a:t>
            </a:r>
            <a:endParaRPr lang="en-US" sz="3600" dirty="0"/>
          </a:p>
        </p:txBody>
      </p:sp>
      <p:sp>
        <p:nvSpPr>
          <p:cNvPr id="3" name="Content Placeholder 2"/>
          <p:cNvSpPr>
            <a:spLocks noGrp="1"/>
          </p:cNvSpPr>
          <p:nvPr>
            <p:ph idx="1"/>
          </p:nvPr>
        </p:nvSpPr>
        <p:spPr>
          <a:xfrm>
            <a:off x="533400" y="1320800"/>
            <a:ext cx="7924800" cy="4800600"/>
          </a:xfrm>
        </p:spPr>
        <p:txBody>
          <a:bodyPr>
            <a:normAutofit fontScale="92500" lnSpcReduction="10000"/>
          </a:bodyPr>
          <a:lstStyle/>
          <a:p>
            <a:pPr marL="0" indent="0">
              <a:buNone/>
            </a:pPr>
            <a:endParaRPr lang="en-US" dirty="0" smtClean="0"/>
          </a:p>
          <a:p>
            <a:r>
              <a:rPr lang="en-US" sz="3000" dirty="0" smtClean="0"/>
              <a:t>ALM SLNC - on/off</a:t>
            </a:r>
          </a:p>
          <a:p>
            <a:pPr lvl="1"/>
            <a:r>
              <a:rPr lang="en-US" sz="2600" dirty="0" smtClean="0"/>
              <a:t>With ALM SLNC set to ON (factory setting), pressing and releasing the RESET SILENCE button silences the buzzer when the GX-2012 is in alarm. The </a:t>
            </a:r>
            <a:r>
              <a:rPr lang="en-US" sz="2600" dirty="0" err="1" smtClean="0"/>
              <a:t>LEDs</a:t>
            </a:r>
            <a:r>
              <a:rPr lang="en-US" sz="2600" dirty="0" smtClean="0"/>
              <a:t> continue to flash and the display continues to show the alarm until the reset button is pushed after the alarm condition has passed.</a:t>
            </a:r>
          </a:p>
          <a:p>
            <a:pPr lvl="1"/>
            <a:r>
              <a:rPr lang="en-US" sz="2600" dirty="0" smtClean="0"/>
              <a:t>With ALM SLNC set to OFF, you cannot silence the buzzer. If an alarm condition occurs, and you enter Display Mode, the buzzer will not be silenced and the LEDs will continue to flash until the reset button is pushed after the alarm condition has passed.</a:t>
            </a:r>
          </a:p>
        </p:txBody>
      </p:sp>
      <p:sp>
        <p:nvSpPr>
          <p:cNvPr id="4" name="Footer Placeholder 3"/>
          <p:cNvSpPr>
            <a:spLocks noGrp="1"/>
          </p:cNvSpPr>
          <p:nvPr>
            <p:ph type="ftr" sz="quarter" idx="11"/>
          </p:nvPr>
        </p:nvSpPr>
        <p:spPr/>
        <p:txBody>
          <a:bodyPr/>
          <a:lstStyle/>
          <a:p>
            <a:r>
              <a:rPr kumimoji="0" lang="en-US" smtClean="0"/>
              <a:t>www.rkiinstruments.com</a:t>
            </a:r>
            <a:endParaRPr kumimoji="0" lang="en-US" dirty="0"/>
          </a:p>
        </p:txBody>
      </p:sp>
      <p:sp>
        <p:nvSpPr>
          <p:cNvPr id="5" name="Slide Number Placeholder 4"/>
          <p:cNvSpPr>
            <a:spLocks noGrp="1"/>
          </p:cNvSpPr>
          <p:nvPr>
            <p:ph type="sldNum" sz="quarter" idx="12"/>
          </p:nvPr>
        </p:nvSpPr>
        <p:spPr/>
        <p:txBody>
          <a:bodyPr>
            <a:normAutofit/>
          </a:bodyPr>
          <a:lstStyle/>
          <a:p>
            <a:fld id="{F0C94032-CD4C-4C25-B0C2-CEC720522D92}" type="slidenum">
              <a:rPr kumimoji="0" lang="en-US" smtClean="0"/>
              <a:pPr/>
              <a:t>57</a:t>
            </a:fld>
            <a:endParaRPr kumimoji="0" lang="en-US" dirty="0">
              <a:solidFill>
                <a:srgbClr val="FFFFFF"/>
              </a:solidFill>
            </a:endParaRPr>
          </a:p>
        </p:txBody>
      </p:sp>
    </p:spTree>
    <p:extLst>
      <p:ext uri="{BB962C8B-B14F-4D97-AF65-F5344CB8AC3E}">
        <p14:creationId xmlns:p14="http://schemas.microsoft.com/office/powerpoint/2010/main" val="1697898848"/>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76275"/>
          </a:xfrm>
        </p:spPr>
        <p:txBody>
          <a:bodyPr/>
          <a:lstStyle/>
          <a:p>
            <a:r>
              <a:rPr lang="en-US" sz="3600" dirty="0"/>
              <a:t>Maintenance Mode</a:t>
            </a:r>
          </a:p>
        </p:txBody>
      </p:sp>
      <p:sp>
        <p:nvSpPr>
          <p:cNvPr id="3" name="Content Placeholder 2"/>
          <p:cNvSpPr>
            <a:spLocks noGrp="1"/>
          </p:cNvSpPr>
          <p:nvPr>
            <p:ph idx="1"/>
          </p:nvPr>
        </p:nvSpPr>
        <p:spPr/>
        <p:txBody>
          <a:bodyPr/>
          <a:lstStyle/>
          <a:p>
            <a:r>
              <a:rPr lang="en-US" sz="2800" dirty="0"/>
              <a:t>LG INTVL - interval trend time setting</a:t>
            </a:r>
          </a:p>
          <a:p>
            <a:pPr lvl="1"/>
            <a:r>
              <a:rPr lang="en-US" sz="2400" dirty="0"/>
              <a:t>10 minutes, 5 minutes (factory set), 3 minutes, 1 minute, 30 seconds, 20 seconds, or 10 seconds</a:t>
            </a:r>
          </a:p>
          <a:p>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58</a:t>
            </a:fld>
            <a:endParaRPr lang="en-US"/>
          </a:p>
        </p:txBody>
      </p:sp>
    </p:spTree>
    <p:extLst>
      <p:ext uri="{BB962C8B-B14F-4D97-AF65-F5344CB8AC3E}">
        <p14:creationId xmlns:p14="http://schemas.microsoft.com/office/powerpoint/2010/main" val="2969749325"/>
      </p:ext>
    </p:extLst>
  </p:cSld>
  <p:clrMapOvr>
    <a:masterClrMapping/>
  </p:clrMapOvr>
  <p:transition xmlns:p14="http://schemas.microsoft.com/office/powerpoint/2010/main">
    <p:zo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8077200" cy="609600"/>
          </a:xfrm>
        </p:spPr>
        <p:txBody>
          <a:bodyPr/>
          <a:lstStyle/>
          <a:p>
            <a:r>
              <a:rPr lang="en-US" sz="3600" dirty="0"/>
              <a:t>Maintenance Mode</a:t>
            </a:r>
          </a:p>
        </p:txBody>
      </p:sp>
      <p:sp>
        <p:nvSpPr>
          <p:cNvPr id="3" name="Content Placeholder 2"/>
          <p:cNvSpPr>
            <a:spLocks noGrp="1"/>
          </p:cNvSpPr>
          <p:nvPr>
            <p:ph idx="1"/>
          </p:nvPr>
        </p:nvSpPr>
        <p:spPr>
          <a:xfrm>
            <a:off x="457200" y="1371600"/>
            <a:ext cx="8267700" cy="5197475"/>
          </a:xfrm>
        </p:spPr>
        <p:txBody>
          <a:bodyPr>
            <a:normAutofit/>
          </a:bodyPr>
          <a:lstStyle/>
          <a:p>
            <a:r>
              <a:rPr lang="en-US" sz="2800" dirty="0" smtClean="0"/>
              <a:t>ALARM--P - alarm point setting</a:t>
            </a:r>
          </a:p>
          <a:p>
            <a:r>
              <a:rPr lang="en-US" sz="2800" dirty="0" smtClean="0"/>
              <a:t>DLOG DSP - data logger clear screen display setting</a:t>
            </a:r>
          </a:p>
          <a:p>
            <a:r>
              <a:rPr lang="en-US" sz="2800" dirty="0" smtClean="0"/>
              <a:t>BUMP DSP - bump feature setting</a:t>
            </a:r>
          </a:p>
          <a:p>
            <a:pPr lvl="1"/>
            <a:r>
              <a:rPr lang="en-US" sz="2400" dirty="0" smtClean="0"/>
              <a:t>If “OFF”, the bump menu item in Calibration Mode and Maintenance Mode does not appear. In addition, the BUMP—SET, BP INTVL, BP RMNDR, and BP EXPRD menu items will not display in Maintenance Mode (the factory setting is OFF)</a:t>
            </a:r>
          </a:p>
        </p:txBody>
      </p:sp>
      <p:sp>
        <p:nvSpPr>
          <p:cNvPr id="4" name="Footer Placeholder 3"/>
          <p:cNvSpPr>
            <a:spLocks noGrp="1"/>
          </p:cNvSpPr>
          <p:nvPr>
            <p:ph type="ftr" sz="quarter" idx="11"/>
          </p:nvPr>
        </p:nvSpPr>
        <p:spPr/>
        <p:txBody>
          <a:bodyPr/>
          <a:lstStyle/>
          <a:p>
            <a:r>
              <a:rPr kumimoji="0" lang="en-US" smtClean="0"/>
              <a:t>www.rkiinstruments.com</a:t>
            </a:r>
            <a:endParaRPr kumimoji="0" lang="en-US" dirty="0"/>
          </a:p>
        </p:txBody>
      </p:sp>
      <p:sp>
        <p:nvSpPr>
          <p:cNvPr id="5" name="Slide Number Placeholder 4"/>
          <p:cNvSpPr>
            <a:spLocks noGrp="1"/>
          </p:cNvSpPr>
          <p:nvPr>
            <p:ph type="sldNum" sz="quarter" idx="12"/>
          </p:nvPr>
        </p:nvSpPr>
        <p:spPr/>
        <p:txBody>
          <a:bodyPr>
            <a:normAutofit/>
          </a:bodyPr>
          <a:lstStyle/>
          <a:p>
            <a:fld id="{F0C94032-CD4C-4C25-B0C2-CEC720522D92}" type="slidenum">
              <a:rPr kumimoji="0" lang="en-US" smtClean="0"/>
              <a:pPr/>
              <a:t>59</a:t>
            </a:fld>
            <a:endParaRPr kumimoji="0" lang="en-US" dirty="0">
              <a:solidFill>
                <a:srgbClr val="FFFFFF"/>
              </a:solidFill>
            </a:endParaRPr>
          </a:p>
        </p:txBody>
      </p:sp>
    </p:spTree>
    <p:extLst>
      <p:ext uri="{BB962C8B-B14F-4D97-AF65-F5344CB8AC3E}">
        <p14:creationId xmlns:p14="http://schemas.microsoft.com/office/powerpoint/2010/main" val="1511837285"/>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normAutofit fontScale="90000"/>
          </a:bodyPr>
          <a:lstStyle/>
          <a:p>
            <a:r>
              <a:rPr lang="en-US" dirty="0" smtClean="0"/>
              <a:t>Auto Calibration Mode</a:t>
            </a:r>
            <a:endParaRPr lang="en-US" dirty="0"/>
          </a:p>
        </p:txBody>
      </p:sp>
      <p:sp>
        <p:nvSpPr>
          <p:cNvPr id="10" name="Content Placeholder 9"/>
          <p:cNvSpPr>
            <a:spLocks noGrp="1"/>
          </p:cNvSpPr>
          <p:nvPr>
            <p:ph sz="half" idx="1"/>
          </p:nvPr>
        </p:nvSpPr>
        <p:spPr>
          <a:xfrm>
            <a:off x="457200" y="1600201"/>
            <a:ext cx="4876800" cy="4525963"/>
          </a:xfrm>
        </p:spPr>
        <p:txBody>
          <a:bodyPr>
            <a:normAutofit fontScale="85000" lnSpcReduction="20000"/>
          </a:bodyPr>
          <a:lstStyle/>
          <a:p>
            <a:r>
              <a:rPr lang="en-US" dirty="0" smtClean="0"/>
              <a:t>Use the ▲AIR and (SHIFT)▼ buttons to display the AUTO CAL menu item, press and release the POWER ENTER button to display the calibration values screen. </a:t>
            </a:r>
          </a:p>
          <a:p>
            <a:pPr lvl="1"/>
            <a:r>
              <a:rPr lang="en-US" dirty="0" smtClean="0"/>
              <a:t>Use the ▲AIR or (SHIFT)▼ buttons to view the </a:t>
            </a:r>
            <a:r>
              <a:rPr lang="en-US" dirty="0" err="1" smtClean="0"/>
              <a:t>vol</a:t>
            </a:r>
            <a:r>
              <a:rPr lang="en-US" dirty="0" smtClean="0"/>
              <a:t>% calibration concentration.</a:t>
            </a:r>
          </a:p>
          <a:p>
            <a:r>
              <a:rPr lang="en-US" dirty="0" smtClean="0"/>
              <a:t>The gas concentrations displayed in the calibration values screen must match the gas concentrations listed on the calibration cylinder.</a:t>
            </a:r>
            <a:endParaRPr lang="en-US" dirty="0"/>
          </a:p>
        </p:txBody>
      </p:sp>
      <p:sp>
        <p:nvSpPr>
          <p:cNvPr id="5" name="Footer Placeholder 4"/>
          <p:cNvSpPr>
            <a:spLocks noGrp="1"/>
          </p:cNvSpPr>
          <p:nvPr>
            <p:ph type="ftr" sz="quarter" idx="11"/>
          </p:nvPr>
        </p:nvSpPr>
        <p:spPr/>
        <p:txBody>
          <a:bodyPr/>
          <a:lstStyle/>
          <a:p>
            <a:r>
              <a:rPr lang="en-US" smtClean="0"/>
              <a:t>www.rkiinstruments.com</a:t>
            </a:r>
            <a:endParaRPr lang="en-US"/>
          </a:p>
        </p:txBody>
      </p:sp>
      <p:sp>
        <p:nvSpPr>
          <p:cNvPr id="3" name="Slide Number Placeholder 2"/>
          <p:cNvSpPr>
            <a:spLocks noGrp="1"/>
          </p:cNvSpPr>
          <p:nvPr>
            <p:ph type="sldNum" sz="quarter" idx="12"/>
          </p:nvPr>
        </p:nvSpPr>
        <p:spPr/>
        <p:txBody>
          <a:bodyPr/>
          <a:lstStyle/>
          <a:p>
            <a:fld id="{AFAED0E8-F4DA-7847-A1C5-BA6AF9B54F4A}" type="slidenum">
              <a:rPr lang="en-US" smtClean="0"/>
              <a:pPr/>
              <a:t>6</a:t>
            </a:fld>
            <a:endParaRPr lang="en-US"/>
          </a:p>
        </p:txBody>
      </p:sp>
      <p:pic>
        <p:nvPicPr>
          <p:cNvPr id="8" name="Picture 7"/>
          <p:cNvPicPr>
            <a:picLocks noChangeAspect="1"/>
          </p:cNvPicPr>
          <p:nvPr/>
        </p:nvPicPr>
        <p:blipFill>
          <a:blip r:embed="rId2"/>
          <a:stretch>
            <a:fillRect/>
          </a:stretch>
        </p:blipFill>
        <p:spPr>
          <a:xfrm>
            <a:off x="6045200" y="1828800"/>
            <a:ext cx="1905000" cy="3794385"/>
          </a:xfrm>
          <a:prstGeom prst="rect">
            <a:avLst/>
          </a:prstGeom>
        </p:spPr>
      </p:pic>
    </p:spTree>
    <p:extLst>
      <p:ext uri="{BB962C8B-B14F-4D97-AF65-F5344CB8AC3E}">
        <p14:creationId xmlns:p14="http://schemas.microsoft.com/office/powerpoint/2010/main" val="141471240"/>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76275"/>
          </a:xfrm>
        </p:spPr>
        <p:txBody>
          <a:bodyPr/>
          <a:lstStyle/>
          <a:p>
            <a:r>
              <a:rPr lang="en-US" sz="3600" dirty="0" smtClean="0"/>
              <a:t>Maintenance Mode</a:t>
            </a:r>
            <a:endParaRPr lang="en-US" sz="3600" dirty="0"/>
          </a:p>
        </p:txBody>
      </p:sp>
      <p:sp>
        <p:nvSpPr>
          <p:cNvPr id="3" name="Content Placeholder 2"/>
          <p:cNvSpPr>
            <a:spLocks noGrp="1"/>
          </p:cNvSpPr>
          <p:nvPr>
            <p:ph idx="1"/>
          </p:nvPr>
        </p:nvSpPr>
        <p:spPr/>
        <p:txBody>
          <a:bodyPr/>
          <a:lstStyle/>
          <a:p>
            <a:r>
              <a:rPr lang="en-US" sz="2800" dirty="0"/>
              <a:t>POFF DSP - When set to ON, the Pump Off Screen appears in Display Mode and the user can turn off the pump in order to conserve battery power. If set to OFF (factory setting), the Pump Off Screen does not appear in Display Mode and the user cannot turn the pump off.</a:t>
            </a:r>
          </a:p>
          <a:p>
            <a:endParaRPr lang="en-US" sz="2400"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60</a:t>
            </a:fld>
            <a:endParaRPr lang="en-US"/>
          </a:p>
        </p:txBody>
      </p:sp>
    </p:spTree>
    <p:extLst>
      <p:ext uri="{BB962C8B-B14F-4D97-AF65-F5344CB8AC3E}">
        <p14:creationId xmlns:p14="http://schemas.microsoft.com/office/powerpoint/2010/main" val="1119562398"/>
      </p:ext>
    </p:extLst>
  </p:cSld>
  <p:clrMapOvr>
    <a:masterClrMapping/>
  </p:clrMapOvr>
  <p:transition xmlns:p14="http://schemas.microsoft.com/office/powerpoint/2010/main">
    <p:zoom/>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76275"/>
          </a:xfrm>
        </p:spPr>
        <p:txBody>
          <a:bodyPr/>
          <a:lstStyle/>
          <a:p>
            <a:r>
              <a:rPr lang="en-US" sz="3600" dirty="0" smtClean="0"/>
              <a:t>Maintenance Mode</a:t>
            </a:r>
            <a:endParaRPr lang="en-US" sz="3600" dirty="0"/>
          </a:p>
        </p:txBody>
      </p:sp>
      <p:sp>
        <p:nvSpPr>
          <p:cNvPr id="3" name="Content Placeholder 2"/>
          <p:cNvSpPr>
            <a:spLocks noGrp="1"/>
          </p:cNvSpPr>
          <p:nvPr>
            <p:ph idx="1"/>
          </p:nvPr>
        </p:nvSpPr>
        <p:spPr/>
        <p:txBody>
          <a:bodyPr/>
          <a:lstStyle/>
          <a:p>
            <a:r>
              <a:rPr lang="en-US" sz="2800" dirty="0"/>
              <a:t>BUMP -- SET - used to adjust the bump test parameters</a:t>
            </a:r>
          </a:p>
          <a:p>
            <a:pPr lvl="1"/>
            <a:r>
              <a:rPr lang="en-US" sz="2400" dirty="0"/>
              <a:t>Press and release the POWER ENTER button. The values displayed are for GAS TIME, CHECK (bump test tolerance), CAL TIME, and AUTO CAL. The cursor on the left of the screen shows which setting is associated with the parameter shown at the bottom of the screen. Use the AIR or (SHIFT) buttons to scroll up or down along the list</a:t>
            </a:r>
          </a:p>
          <a:p>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61</a:t>
            </a:fld>
            <a:endParaRPr lang="en-US"/>
          </a:p>
        </p:txBody>
      </p:sp>
    </p:spTree>
    <p:extLst>
      <p:ext uri="{BB962C8B-B14F-4D97-AF65-F5344CB8AC3E}">
        <p14:creationId xmlns:p14="http://schemas.microsoft.com/office/powerpoint/2010/main" val="1258013859"/>
      </p:ext>
    </p:extLst>
  </p:cSld>
  <p:clrMapOvr>
    <a:masterClrMapping/>
  </p:clrMapOvr>
  <p:transition xmlns:p14="http://schemas.microsoft.com/office/powerpoint/2010/main">
    <p:zoom/>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smtClean="0"/>
              <a:t>Maintenance Mode</a:t>
            </a:r>
            <a:endParaRPr lang="en-US" sz="3600" dirty="0"/>
          </a:p>
        </p:txBody>
      </p:sp>
      <p:sp>
        <p:nvSpPr>
          <p:cNvPr id="3" name="Content Placeholder 2"/>
          <p:cNvSpPr>
            <a:spLocks noGrp="1"/>
          </p:cNvSpPr>
          <p:nvPr>
            <p:ph idx="1"/>
          </p:nvPr>
        </p:nvSpPr>
        <p:spPr>
          <a:xfrm>
            <a:off x="381000" y="1447800"/>
            <a:ext cx="8305800" cy="4437529"/>
          </a:xfrm>
        </p:spPr>
        <p:txBody>
          <a:bodyPr>
            <a:normAutofit fontScale="62500" lnSpcReduction="20000"/>
          </a:bodyPr>
          <a:lstStyle/>
          <a:p>
            <a:r>
              <a:rPr lang="en-US" sz="4500" dirty="0"/>
              <a:t>BEEP. SET – updating the confirmation beep setting</a:t>
            </a:r>
          </a:p>
          <a:p>
            <a:pPr lvl="1"/>
            <a:r>
              <a:rPr lang="en-US" sz="3800" dirty="0"/>
              <a:t>With BEEP. SET set to ON, the GX-2012 beeps once every 5 minutes to verify that it is operating.</a:t>
            </a:r>
          </a:p>
          <a:p>
            <a:pPr lvl="1"/>
            <a:r>
              <a:rPr lang="en-US" sz="3800" dirty="0"/>
              <a:t>With BEEP. SET set to OFF (factory setting), the GX-2012 does not sound a confirmation beep.</a:t>
            </a:r>
          </a:p>
          <a:p>
            <a:r>
              <a:rPr lang="en-US" sz="4000" dirty="0"/>
              <a:t>OVER WRT - data logging over write setting</a:t>
            </a:r>
          </a:p>
          <a:p>
            <a:pPr lvl="1"/>
            <a:r>
              <a:rPr lang="en-US" sz="3800" dirty="0"/>
              <a:t>With OVER WRT set to ON (factory setting), the GX-2012 writes over the oldest data with new data when the data logger memory is full.</a:t>
            </a:r>
          </a:p>
          <a:p>
            <a:pPr lvl="1"/>
            <a:r>
              <a:rPr lang="en-US" sz="3800" dirty="0"/>
              <a:t>With OVER WRT set to OFF, the GX-2012 stops saving data to the data logger when the data logger memory is full.</a:t>
            </a:r>
          </a:p>
          <a:p>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62</a:t>
            </a:fld>
            <a:endParaRPr lang="en-US"/>
          </a:p>
        </p:txBody>
      </p:sp>
    </p:spTree>
    <p:extLst>
      <p:ext uri="{BB962C8B-B14F-4D97-AF65-F5344CB8AC3E}">
        <p14:creationId xmlns:p14="http://schemas.microsoft.com/office/powerpoint/2010/main" val="1816276221"/>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76275"/>
          </a:xfrm>
        </p:spPr>
        <p:txBody>
          <a:bodyPr/>
          <a:lstStyle/>
          <a:p>
            <a:r>
              <a:rPr lang="en-US" sz="3600" dirty="0" smtClean="0"/>
              <a:t>Maintenance Mode</a:t>
            </a:r>
            <a:endParaRPr lang="en-US" sz="3600" dirty="0"/>
          </a:p>
        </p:txBody>
      </p:sp>
      <p:sp>
        <p:nvSpPr>
          <p:cNvPr id="3" name="Content Placeholder 2"/>
          <p:cNvSpPr>
            <a:spLocks noGrp="1"/>
          </p:cNvSpPr>
          <p:nvPr>
            <p:ph idx="1"/>
          </p:nvPr>
        </p:nvSpPr>
        <p:spPr/>
        <p:txBody>
          <a:bodyPr/>
          <a:lstStyle/>
          <a:p>
            <a:r>
              <a:rPr lang="en-US" sz="2800" dirty="0"/>
              <a:t>CL INTVL - calibration interval setting</a:t>
            </a:r>
          </a:p>
          <a:p>
            <a:pPr lvl="1"/>
            <a:r>
              <a:rPr lang="en-US" sz="2400" dirty="0"/>
              <a:t>The minimum setting is 1 day and the maximum setting is 255 days (The factory setting is 90 days).</a:t>
            </a:r>
          </a:p>
          <a:p>
            <a:r>
              <a:rPr lang="en-US" sz="2800" dirty="0"/>
              <a:t>CL RMNDR - calibration </a:t>
            </a:r>
            <a:r>
              <a:rPr lang="en-US" sz="2800" dirty="0" smtClean="0"/>
              <a:t>reminder </a:t>
            </a:r>
            <a:r>
              <a:rPr lang="en-US" sz="2800" dirty="0"/>
              <a:t>on/off</a:t>
            </a:r>
          </a:p>
          <a:p>
            <a:pPr lvl="1"/>
            <a:r>
              <a:rPr lang="en-US" sz="2400" dirty="0"/>
              <a:t>If “ON” (factory setting), the GX-2012 will give an indication at start up if it is due for calibration</a:t>
            </a:r>
          </a:p>
          <a:p>
            <a:r>
              <a:rPr lang="en-US" sz="2800" dirty="0"/>
              <a:t>CL EXPRD - calibration expired performance setting</a:t>
            </a:r>
          </a:p>
          <a:p>
            <a:pPr lvl="1"/>
            <a:r>
              <a:rPr lang="en-US" sz="2400" dirty="0"/>
              <a:t>Confirm,  Not </a:t>
            </a:r>
            <a:r>
              <a:rPr lang="en-US" sz="2400" dirty="0" smtClean="0"/>
              <a:t>Use, or No </a:t>
            </a:r>
            <a:r>
              <a:rPr lang="en-US" sz="2400" dirty="0"/>
              <a:t>Effect (if CL RMNDR is set to “ON”)</a:t>
            </a:r>
          </a:p>
          <a:p>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63</a:t>
            </a:fld>
            <a:endParaRPr lang="en-US"/>
          </a:p>
        </p:txBody>
      </p:sp>
    </p:spTree>
    <p:extLst>
      <p:ext uri="{BB962C8B-B14F-4D97-AF65-F5344CB8AC3E}">
        <p14:creationId xmlns:p14="http://schemas.microsoft.com/office/powerpoint/2010/main" val="3911700064"/>
      </p:ext>
    </p:extLst>
  </p:cSld>
  <p:clrMapOvr>
    <a:masterClrMapping/>
  </p:clrMapOvr>
  <p:transition xmlns:p14="http://schemas.microsoft.com/office/powerpoint/2010/main">
    <p:zoom/>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8077200" cy="609600"/>
          </a:xfrm>
        </p:spPr>
        <p:txBody>
          <a:bodyPr/>
          <a:lstStyle/>
          <a:p>
            <a:r>
              <a:rPr lang="en-US" sz="3600" dirty="0"/>
              <a:t>Maintenance Mode</a:t>
            </a:r>
          </a:p>
        </p:txBody>
      </p:sp>
      <p:sp>
        <p:nvSpPr>
          <p:cNvPr id="3" name="Content Placeholder 2"/>
          <p:cNvSpPr>
            <a:spLocks noGrp="1"/>
          </p:cNvSpPr>
          <p:nvPr>
            <p:ph idx="1"/>
          </p:nvPr>
        </p:nvSpPr>
        <p:spPr>
          <a:xfrm>
            <a:off x="457200" y="1487768"/>
            <a:ext cx="8077200" cy="5101291"/>
          </a:xfrm>
        </p:spPr>
        <p:txBody>
          <a:bodyPr>
            <a:normAutofit/>
          </a:bodyPr>
          <a:lstStyle/>
          <a:p>
            <a:r>
              <a:rPr lang="en-US" sz="2800" dirty="0" smtClean="0"/>
              <a:t>C--CHECK - calibration reminder 4 gas/ALL setting.</a:t>
            </a:r>
          </a:p>
          <a:p>
            <a:r>
              <a:rPr lang="en-US" sz="2800" dirty="0" smtClean="0"/>
              <a:t>BP INTVL – </a:t>
            </a:r>
            <a:r>
              <a:rPr lang="en-US" sz="2800" dirty="0"/>
              <a:t>minimum setting is 0 days and the maximum setting is 30 </a:t>
            </a:r>
            <a:r>
              <a:rPr lang="en-US" sz="2800" dirty="0" smtClean="0"/>
              <a:t>days.</a:t>
            </a:r>
          </a:p>
          <a:p>
            <a:r>
              <a:rPr lang="en-US" sz="2800" dirty="0" smtClean="0"/>
              <a:t>BP RMNDR – </a:t>
            </a:r>
            <a:r>
              <a:rPr lang="en-US" sz="2800" dirty="0"/>
              <a:t>With BP RMNDR set to ON, the GX-2012 will give an indication at start up if it is due for bump testing. The type of indication will depend on the BP EXPRD </a:t>
            </a:r>
            <a:r>
              <a:rPr lang="en-US" sz="2800" dirty="0" smtClean="0"/>
              <a:t>setting.</a:t>
            </a:r>
          </a:p>
          <a:p>
            <a:endParaRPr lang="en-US" dirty="0" smtClean="0"/>
          </a:p>
          <a:p>
            <a:endParaRPr lang="en-US" dirty="0"/>
          </a:p>
        </p:txBody>
      </p:sp>
      <p:sp>
        <p:nvSpPr>
          <p:cNvPr id="4" name="Footer Placeholder 3"/>
          <p:cNvSpPr>
            <a:spLocks noGrp="1"/>
          </p:cNvSpPr>
          <p:nvPr>
            <p:ph type="ftr" sz="quarter" idx="11"/>
          </p:nvPr>
        </p:nvSpPr>
        <p:spPr/>
        <p:txBody>
          <a:bodyPr/>
          <a:lstStyle/>
          <a:p>
            <a:r>
              <a:rPr kumimoji="0" lang="en-US" smtClean="0"/>
              <a:t>www.rkiinstruments.com</a:t>
            </a:r>
            <a:endParaRPr kumimoji="0" lang="en-US" dirty="0"/>
          </a:p>
        </p:txBody>
      </p:sp>
      <p:sp>
        <p:nvSpPr>
          <p:cNvPr id="5" name="Slide Number Placeholder 4"/>
          <p:cNvSpPr>
            <a:spLocks noGrp="1"/>
          </p:cNvSpPr>
          <p:nvPr>
            <p:ph type="sldNum" sz="quarter" idx="12"/>
          </p:nvPr>
        </p:nvSpPr>
        <p:spPr/>
        <p:txBody>
          <a:bodyPr>
            <a:normAutofit/>
          </a:bodyPr>
          <a:lstStyle/>
          <a:p>
            <a:fld id="{F0C94032-CD4C-4C25-B0C2-CEC720522D92}" type="slidenum">
              <a:rPr kumimoji="0" lang="en-US" smtClean="0"/>
              <a:pPr/>
              <a:t>64</a:t>
            </a:fld>
            <a:endParaRPr kumimoji="0" lang="en-US" dirty="0">
              <a:solidFill>
                <a:srgbClr val="FFFFFF"/>
              </a:solidFill>
            </a:endParaRPr>
          </a:p>
        </p:txBody>
      </p:sp>
    </p:spTree>
    <p:extLst>
      <p:ext uri="{BB962C8B-B14F-4D97-AF65-F5344CB8AC3E}">
        <p14:creationId xmlns:p14="http://schemas.microsoft.com/office/powerpoint/2010/main" val="2430994259"/>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76275"/>
          </a:xfrm>
        </p:spPr>
        <p:txBody>
          <a:bodyPr/>
          <a:lstStyle/>
          <a:p>
            <a:r>
              <a:rPr lang="en-US" sz="3600" dirty="0" smtClean="0"/>
              <a:t>Maintenance Mode</a:t>
            </a:r>
            <a:endParaRPr lang="en-US" sz="3600" dirty="0"/>
          </a:p>
        </p:txBody>
      </p:sp>
      <p:sp>
        <p:nvSpPr>
          <p:cNvPr id="3" name="Content Placeholder 2"/>
          <p:cNvSpPr>
            <a:spLocks noGrp="1"/>
          </p:cNvSpPr>
          <p:nvPr>
            <p:ph idx="1"/>
          </p:nvPr>
        </p:nvSpPr>
        <p:spPr>
          <a:xfrm>
            <a:off x="457200" y="1447800"/>
            <a:ext cx="8229600" cy="4724400"/>
          </a:xfrm>
        </p:spPr>
        <p:txBody>
          <a:bodyPr/>
          <a:lstStyle/>
          <a:p>
            <a:r>
              <a:rPr lang="en-US" sz="2800" dirty="0"/>
              <a:t>BP EXPRD – CONFIRM, NOT USE, or NO EFFECT</a:t>
            </a:r>
          </a:p>
          <a:p>
            <a:r>
              <a:rPr lang="en-US" sz="2800" dirty="0"/>
              <a:t>B--CHECK - BUMP reminder 4 gas/ALL setting</a:t>
            </a:r>
          </a:p>
          <a:p>
            <a:r>
              <a:rPr lang="en-US" sz="2800" dirty="0"/>
              <a:t>ID DISP - on/off</a:t>
            </a:r>
          </a:p>
          <a:p>
            <a:pPr lvl="1"/>
            <a:r>
              <a:rPr lang="en-US" sz="2400" dirty="0"/>
              <a:t>If ID DISP set to “ON”, the User ID Screen and Station ID Screens display during start up and in Display Mode (The ID’s can be updated in Display Mode).</a:t>
            </a:r>
          </a:p>
          <a:p>
            <a:pPr lvl="1"/>
            <a:r>
              <a:rPr lang="en-US" sz="2400" dirty="0"/>
              <a:t>If ID DISP set to “OFF” (factory setting), the User ID Screen and Station ID Screens do not display during start up or in Display Mode.</a:t>
            </a:r>
          </a:p>
          <a:p>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65</a:t>
            </a:fld>
            <a:endParaRPr lang="en-US"/>
          </a:p>
        </p:txBody>
      </p:sp>
    </p:spTree>
    <p:extLst>
      <p:ext uri="{BB962C8B-B14F-4D97-AF65-F5344CB8AC3E}">
        <p14:creationId xmlns:p14="http://schemas.microsoft.com/office/powerpoint/2010/main" val="2274033238"/>
      </p:ext>
    </p:extLst>
  </p:cSld>
  <p:clrMapOvr>
    <a:masterClrMapping/>
  </p:clrMapOvr>
  <p:transition xmlns:p14="http://schemas.microsoft.com/office/powerpoint/2010/main">
    <p:zo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76275"/>
          </a:xfrm>
        </p:spPr>
        <p:txBody>
          <a:bodyPr/>
          <a:lstStyle/>
          <a:p>
            <a:r>
              <a:rPr lang="en-US" sz="3600" dirty="0" smtClean="0"/>
              <a:t>Maintenance Mode</a:t>
            </a:r>
            <a:endParaRPr lang="en-US" sz="3600" dirty="0"/>
          </a:p>
        </p:txBody>
      </p:sp>
      <p:sp>
        <p:nvSpPr>
          <p:cNvPr id="3" name="Content Placeholder 2"/>
          <p:cNvSpPr>
            <a:spLocks noGrp="1"/>
          </p:cNvSpPr>
          <p:nvPr>
            <p:ph idx="1"/>
          </p:nvPr>
        </p:nvSpPr>
        <p:spPr/>
        <p:txBody>
          <a:bodyPr/>
          <a:lstStyle/>
          <a:p>
            <a:r>
              <a:rPr lang="en-US" sz="2800" dirty="0"/>
              <a:t>BCK LGHT - back light lighting time </a:t>
            </a:r>
            <a:r>
              <a:rPr lang="en-US" sz="2800" dirty="0" smtClean="0"/>
              <a:t>set</a:t>
            </a:r>
            <a:r>
              <a:rPr lang="en-US" sz="2800" dirty="0"/>
              <a:t>t</a:t>
            </a:r>
            <a:r>
              <a:rPr lang="en-US" sz="2800" dirty="0" smtClean="0"/>
              <a:t>ing</a:t>
            </a:r>
            <a:endParaRPr lang="en-US" sz="2800" dirty="0"/>
          </a:p>
          <a:p>
            <a:pPr lvl="1"/>
            <a:r>
              <a:rPr lang="en-US" sz="2400" dirty="0"/>
              <a:t>The minimum setting is 0 seconds; the maximum setting is 255 seconds (the factory setting is 30 seconds).</a:t>
            </a:r>
          </a:p>
          <a:p>
            <a:r>
              <a:rPr lang="en-US" sz="2800" dirty="0"/>
              <a:t>AUTOZERO - on/off</a:t>
            </a:r>
          </a:p>
          <a:p>
            <a:pPr lvl="1"/>
            <a:r>
              <a:rPr lang="en-US" sz="2400" dirty="0"/>
              <a:t>If “ON”, the GX-2012 will automatically perform a fresh air adjust when it is turned on (the factory setting is “OFF”).</a:t>
            </a:r>
          </a:p>
          <a:p>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66</a:t>
            </a:fld>
            <a:endParaRPr lang="en-US"/>
          </a:p>
        </p:txBody>
      </p:sp>
    </p:spTree>
    <p:extLst>
      <p:ext uri="{BB962C8B-B14F-4D97-AF65-F5344CB8AC3E}">
        <p14:creationId xmlns:p14="http://schemas.microsoft.com/office/powerpoint/2010/main" val="2449328544"/>
      </p:ext>
    </p:extLst>
  </p:cSld>
  <p:clrMapOvr>
    <a:masterClrMapping/>
  </p:clrMapOvr>
  <p:transition xmlns:p14="http://schemas.microsoft.com/office/powerpoint/2010/main">
    <p:zo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76275"/>
          </a:xfrm>
        </p:spPr>
        <p:txBody>
          <a:bodyPr/>
          <a:lstStyle/>
          <a:p>
            <a:r>
              <a:rPr lang="en-US" sz="3600" dirty="0"/>
              <a:t>Maintenance Mode</a:t>
            </a:r>
          </a:p>
        </p:txBody>
      </p:sp>
      <p:sp>
        <p:nvSpPr>
          <p:cNvPr id="3" name="Content Placeholder 2"/>
          <p:cNvSpPr>
            <a:spLocks noGrp="1"/>
          </p:cNvSpPr>
          <p:nvPr>
            <p:ph idx="1"/>
          </p:nvPr>
        </p:nvSpPr>
        <p:spPr/>
        <p:txBody>
          <a:bodyPr/>
          <a:lstStyle/>
          <a:p>
            <a:r>
              <a:rPr lang="en-US" sz="2800" dirty="0"/>
              <a:t>DEMAND Z - Demand Zero on/off</a:t>
            </a:r>
          </a:p>
          <a:p>
            <a:pPr lvl="1"/>
            <a:r>
              <a:rPr lang="en-US" sz="2400" dirty="0" smtClean="0"/>
              <a:t>If “ON”, allows </a:t>
            </a:r>
            <a:r>
              <a:rPr lang="en-US" sz="2400" dirty="0"/>
              <a:t>you to manually perform a fresh air adjust in normal operation by pressing the AIR▲ button (the factory setting is ON).</a:t>
            </a:r>
          </a:p>
          <a:p>
            <a:r>
              <a:rPr lang="en-US" sz="2800" dirty="0"/>
              <a:t>L./B. MODE - LB Mode setting</a:t>
            </a:r>
          </a:p>
          <a:p>
            <a:pPr lvl="1"/>
            <a:r>
              <a:rPr lang="en-US" sz="2400" dirty="0"/>
              <a:t>If “OFF” (factory setting), the GX-2012 will automatically enter Normal Mode when it is turned on.</a:t>
            </a:r>
          </a:p>
          <a:p>
            <a:pPr lvl="1"/>
            <a:r>
              <a:rPr lang="en-US" sz="2400" dirty="0"/>
              <a:t>If </a:t>
            </a:r>
            <a:r>
              <a:rPr lang="en-US" sz="2400" dirty="0" smtClean="0"/>
              <a:t>you wish to use this feature, you can choose between: BH, LC, BH LC</a:t>
            </a:r>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67</a:t>
            </a:fld>
            <a:endParaRPr lang="en-US"/>
          </a:p>
        </p:txBody>
      </p:sp>
    </p:spTree>
    <p:extLst>
      <p:ext uri="{BB962C8B-B14F-4D97-AF65-F5344CB8AC3E}">
        <p14:creationId xmlns:p14="http://schemas.microsoft.com/office/powerpoint/2010/main" val="3191005827"/>
      </p:ext>
    </p:extLst>
  </p:cSld>
  <p:clrMapOvr>
    <a:masterClrMapping/>
  </p:clrMapOvr>
  <p:transition xmlns:p14="http://schemas.microsoft.com/office/powerpoint/2010/main">
    <p:zo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76275"/>
          </a:xfrm>
        </p:spPr>
        <p:txBody>
          <a:bodyPr/>
          <a:lstStyle/>
          <a:p>
            <a:r>
              <a:rPr lang="en-US" sz="3600" dirty="0" smtClean="0"/>
              <a:t>Maintenance Mode</a:t>
            </a:r>
            <a:endParaRPr lang="en-US" sz="3600" dirty="0"/>
          </a:p>
        </p:txBody>
      </p:sp>
      <p:sp>
        <p:nvSpPr>
          <p:cNvPr id="3" name="Content Placeholder 2"/>
          <p:cNvSpPr>
            <a:spLocks noGrp="1"/>
          </p:cNvSpPr>
          <p:nvPr>
            <p:ph idx="1"/>
          </p:nvPr>
        </p:nvSpPr>
        <p:spPr/>
        <p:txBody>
          <a:bodyPr/>
          <a:lstStyle/>
          <a:p>
            <a:r>
              <a:rPr lang="en-US" dirty="0"/>
              <a:t>B.H. TIME - Bar Hole measuring time setting</a:t>
            </a:r>
          </a:p>
          <a:p>
            <a:pPr lvl="1"/>
            <a:r>
              <a:rPr lang="en-US" dirty="0"/>
              <a:t>30 seconds, 45 seconds or 60 </a:t>
            </a:r>
            <a:r>
              <a:rPr lang="en-US" dirty="0" smtClean="0"/>
              <a:t>seconds</a:t>
            </a:r>
          </a:p>
          <a:p>
            <a:r>
              <a:rPr lang="en-US" dirty="0" smtClean="0"/>
              <a:t>PORTUGAL</a:t>
            </a:r>
          </a:p>
          <a:p>
            <a:pPr lvl="1"/>
            <a:r>
              <a:rPr lang="en-US" dirty="0" smtClean="0"/>
              <a:t>Changes instrument language to Portuguese</a:t>
            </a:r>
          </a:p>
          <a:p>
            <a:r>
              <a:rPr lang="en-US" dirty="0" smtClean="0"/>
              <a:t>CO DISP</a:t>
            </a:r>
          </a:p>
          <a:p>
            <a:pPr lvl="1"/>
            <a:r>
              <a:rPr lang="en-US" dirty="0" smtClean="0"/>
              <a:t>Updating the Leak Check Mode CO channel display setting.</a:t>
            </a:r>
          </a:p>
          <a:p>
            <a:endParaRPr lang="en-US" dirty="0"/>
          </a:p>
          <a:p>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68</a:t>
            </a:fld>
            <a:endParaRPr lang="en-US"/>
          </a:p>
        </p:txBody>
      </p:sp>
    </p:spTree>
    <p:extLst>
      <p:ext uri="{BB962C8B-B14F-4D97-AF65-F5344CB8AC3E}">
        <p14:creationId xmlns:p14="http://schemas.microsoft.com/office/powerpoint/2010/main" val="3953927290"/>
      </p:ext>
    </p:extLst>
  </p:cSld>
  <p:clrMapOvr>
    <a:masterClrMapping/>
  </p:clrMapOvr>
  <p:transition xmlns:p14="http://schemas.microsoft.com/office/powerpoint/2010/main">
    <p:zo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a:t>Maintenance Mode</a:t>
            </a:r>
          </a:p>
        </p:txBody>
      </p:sp>
      <p:sp>
        <p:nvSpPr>
          <p:cNvPr id="3" name="Content Placeholder 2"/>
          <p:cNvSpPr>
            <a:spLocks noGrp="1"/>
          </p:cNvSpPr>
          <p:nvPr>
            <p:ph idx="1"/>
          </p:nvPr>
        </p:nvSpPr>
        <p:spPr/>
        <p:txBody>
          <a:bodyPr>
            <a:normAutofit/>
          </a:bodyPr>
          <a:lstStyle/>
          <a:p>
            <a:r>
              <a:rPr lang="en-US" sz="2800" dirty="0" smtClean="0"/>
              <a:t>ROM/SUM </a:t>
            </a:r>
            <a:r>
              <a:rPr lang="mr-IN" sz="2800" dirty="0" smtClean="0"/>
              <a:t>–</a:t>
            </a:r>
            <a:r>
              <a:rPr lang="en-US" sz="2800" dirty="0" smtClean="0"/>
              <a:t> Instrument’s firmware version and checksum</a:t>
            </a:r>
          </a:p>
          <a:p>
            <a:r>
              <a:rPr lang="en-US" sz="2800" dirty="0" smtClean="0"/>
              <a:t>PASSWORD - password setting on/off</a:t>
            </a:r>
          </a:p>
          <a:p>
            <a:pPr lvl="1"/>
            <a:r>
              <a:rPr lang="en-US" sz="2400" dirty="0" smtClean="0"/>
              <a:t>If “ON”, the GX-2012 prompts you for a password when you enter Calibration Mode</a:t>
            </a:r>
          </a:p>
          <a:p>
            <a:pPr lvl="1"/>
            <a:r>
              <a:rPr lang="en-US" sz="2400" dirty="0" smtClean="0"/>
              <a:t>If “OFF” (factory setting), no password is required to enter Calibration Mode.</a:t>
            </a:r>
          </a:p>
          <a:p>
            <a:r>
              <a:rPr lang="en-US" sz="2800" dirty="0" smtClean="0"/>
              <a:t>FLOW ADJ - low flow set point adjustment</a:t>
            </a:r>
          </a:p>
          <a:p>
            <a:r>
              <a:rPr lang="en-US" sz="2800" dirty="0" smtClean="0"/>
              <a:t>START – Press POWER ENTER to return to normal operation.</a:t>
            </a:r>
          </a:p>
        </p:txBody>
      </p:sp>
      <p:sp>
        <p:nvSpPr>
          <p:cNvPr id="4" name="Footer Placeholder 3"/>
          <p:cNvSpPr>
            <a:spLocks noGrp="1"/>
          </p:cNvSpPr>
          <p:nvPr>
            <p:ph type="ftr" sz="quarter" idx="11"/>
          </p:nvPr>
        </p:nvSpPr>
        <p:spPr/>
        <p:txBody>
          <a:bodyPr/>
          <a:lstStyle/>
          <a:p>
            <a:r>
              <a:rPr kumimoji="0" lang="en-US" smtClean="0"/>
              <a:t>www.rkiinstruments.com</a:t>
            </a:r>
            <a:endParaRPr kumimoji="0" lang="en-US" dirty="0"/>
          </a:p>
        </p:txBody>
      </p:sp>
      <p:sp>
        <p:nvSpPr>
          <p:cNvPr id="5" name="Slide Number Placeholder 4"/>
          <p:cNvSpPr>
            <a:spLocks noGrp="1"/>
          </p:cNvSpPr>
          <p:nvPr>
            <p:ph type="sldNum" sz="quarter" idx="12"/>
          </p:nvPr>
        </p:nvSpPr>
        <p:spPr/>
        <p:txBody>
          <a:bodyPr>
            <a:normAutofit/>
          </a:bodyPr>
          <a:lstStyle/>
          <a:p>
            <a:fld id="{F0C94032-CD4C-4C25-B0C2-CEC720522D92}" type="slidenum">
              <a:rPr kumimoji="0" lang="en-US" smtClean="0"/>
              <a:pPr/>
              <a:t>69</a:t>
            </a:fld>
            <a:endParaRPr kumimoji="0" lang="en-US" dirty="0">
              <a:solidFill>
                <a:srgbClr val="FFFFFF"/>
              </a:solidFill>
            </a:endParaRPr>
          </a:p>
        </p:txBody>
      </p:sp>
    </p:spTree>
    <p:extLst>
      <p:ext uri="{BB962C8B-B14F-4D97-AF65-F5344CB8AC3E}">
        <p14:creationId xmlns:p14="http://schemas.microsoft.com/office/powerpoint/2010/main" val="3853105174"/>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8077200" cy="609600"/>
          </a:xfrm>
        </p:spPr>
        <p:txBody>
          <a:bodyPr>
            <a:normAutofit fontScale="90000"/>
          </a:bodyPr>
          <a:lstStyle/>
          <a:p>
            <a:r>
              <a:rPr lang="en-US" dirty="0" smtClean="0"/>
              <a:t>Auto Calibration Mode</a:t>
            </a:r>
            <a:endParaRPr lang="en-US" dirty="0"/>
          </a:p>
        </p:txBody>
      </p:sp>
      <p:sp>
        <p:nvSpPr>
          <p:cNvPr id="10" name="Content Placeholder 9"/>
          <p:cNvSpPr>
            <a:spLocks noGrp="1"/>
          </p:cNvSpPr>
          <p:nvPr>
            <p:ph idx="1"/>
          </p:nvPr>
        </p:nvSpPr>
        <p:spPr>
          <a:xfrm>
            <a:off x="457200" y="1467784"/>
            <a:ext cx="7924800" cy="5161616"/>
          </a:xfrm>
        </p:spPr>
        <p:txBody>
          <a:bodyPr>
            <a:normAutofit/>
          </a:bodyPr>
          <a:lstStyle/>
          <a:p>
            <a:pPr>
              <a:buNone/>
            </a:pPr>
            <a:r>
              <a:rPr lang="en-US" sz="2800" b="1" i="1" dirty="0" smtClean="0">
                <a:cs typeface="Calibri (Body)"/>
              </a:rPr>
              <a:t>If concentrations do not match, continue with the following:</a:t>
            </a:r>
          </a:p>
          <a:p>
            <a:r>
              <a:rPr lang="en-US" sz="2800" dirty="0" smtClean="0">
                <a:cs typeface="Calibri (Body)"/>
              </a:rPr>
              <a:t>To adjust the values on the screen, hold down the (SHIFT)▼ button, then press the DISPLAY(ADJ) button and release both.</a:t>
            </a:r>
          </a:p>
          <a:p>
            <a:pPr lvl="1"/>
            <a:r>
              <a:rPr lang="en-US" sz="2400" dirty="0" smtClean="0">
                <a:cs typeface="Calibri (Body)"/>
              </a:rPr>
              <a:t>The value for the combustible gas channel begin to flash.</a:t>
            </a:r>
          </a:p>
          <a:p>
            <a:r>
              <a:rPr lang="en-US" sz="2800" dirty="0" smtClean="0">
                <a:cs typeface="Calibri (Body)"/>
              </a:rPr>
              <a:t>If necessary, use the ▲AIR or (SHIFT)▼ buttons to set the correct combustible gas units (</a:t>
            </a:r>
            <a:r>
              <a:rPr lang="en-US" sz="2800" dirty="0" err="1" smtClean="0">
                <a:cs typeface="Calibri (Body)"/>
              </a:rPr>
              <a:t>vol</a:t>
            </a:r>
            <a:r>
              <a:rPr lang="en-US" sz="2800" dirty="0" smtClean="0">
                <a:cs typeface="Calibri (Body)"/>
              </a:rPr>
              <a:t>% or %LEL).</a:t>
            </a:r>
          </a:p>
          <a:p>
            <a:pPr lvl="1"/>
            <a:r>
              <a:rPr lang="en-US" sz="2400" dirty="0" smtClean="0">
                <a:cs typeface="Calibri (Body)"/>
              </a:rPr>
              <a:t>Once value is set, press </a:t>
            </a:r>
            <a:r>
              <a:rPr lang="en-US" sz="2400" dirty="0">
                <a:cs typeface="Calibri (Body)"/>
              </a:rPr>
              <a:t>ENTER.</a:t>
            </a:r>
          </a:p>
          <a:p>
            <a:endParaRPr lang="en-US" sz="1400" i="1" dirty="0" smtClean="0">
              <a:cs typeface="Calibri (Body)"/>
            </a:endParaRPr>
          </a:p>
          <a:p>
            <a:pPr marL="0" indent="0">
              <a:buNone/>
            </a:pPr>
            <a:endParaRPr lang="en-US" sz="1400" i="1" dirty="0" smtClean="0">
              <a:cs typeface="Calibri (Body)"/>
            </a:endParaRPr>
          </a:p>
          <a:p>
            <a:endParaRPr lang="en-US" sz="1100" dirty="0">
              <a:cs typeface="Calibri (Body)"/>
            </a:endParaRPr>
          </a:p>
        </p:txBody>
      </p:sp>
      <p:sp>
        <p:nvSpPr>
          <p:cNvPr id="5" name="Footer Placeholder 4"/>
          <p:cNvSpPr>
            <a:spLocks noGrp="1"/>
          </p:cNvSpPr>
          <p:nvPr>
            <p:ph type="ftr" sz="quarter" idx="11"/>
          </p:nvPr>
        </p:nvSpPr>
        <p:spPr/>
        <p:txBody>
          <a:bodyPr/>
          <a:lstStyle/>
          <a:p>
            <a:r>
              <a:rPr lang="en-US" smtClean="0"/>
              <a:t>www.rkiinstruments.com</a:t>
            </a:r>
            <a:endParaRPr lang="en-US"/>
          </a:p>
        </p:txBody>
      </p:sp>
      <p:sp>
        <p:nvSpPr>
          <p:cNvPr id="3" name="Slide Number Placeholder 2"/>
          <p:cNvSpPr>
            <a:spLocks noGrp="1"/>
          </p:cNvSpPr>
          <p:nvPr>
            <p:ph type="sldNum" sz="quarter" idx="12"/>
          </p:nvPr>
        </p:nvSpPr>
        <p:spPr/>
        <p:txBody>
          <a:bodyPr/>
          <a:lstStyle/>
          <a:p>
            <a:fld id="{AFAED0E8-F4DA-7847-A1C5-BA6AF9B54F4A}" type="slidenum">
              <a:rPr lang="en-US" smtClean="0"/>
              <a:pPr/>
              <a:t>7</a:t>
            </a:fld>
            <a:endParaRPr lang="en-US"/>
          </a:p>
        </p:txBody>
      </p:sp>
    </p:spTree>
    <p:extLst>
      <p:ext uri="{BB962C8B-B14F-4D97-AF65-F5344CB8AC3E}">
        <p14:creationId xmlns:p14="http://schemas.microsoft.com/office/powerpoint/2010/main" val="1574354939"/>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a:t>Using </a:t>
            </a:r>
            <a:r>
              <a:rPr lang="en-US" sz="3600" dirty="0" smtClean="0"/>
              <a:t>Factory </a:t>
            </a:r>
            <a:r>
              <a:rPr lang="en-US" sz="3600" dirty="0"/>
              <a:t>Mode</a:t>
            </a:r>
          </a:p>
        </p:txBody>
      </p:sp>
      <p:sp>
        <p:nvSpPr>
          <p:cNvPr id="3" name="Content Placeholder 2"/>
          <p:cNvSpPr>
            <a:spLocks noGrp="1"/>
          </p:cNvSpPr>
          <p:nvPr>
            <p:ph idx="1"/>
          </p:nvPr>
        </p:nvSpPr>
        <p:spPr>
          <a:xfrm>
            <a:off x="762000" y="1532467"/>
            <a:ext cx="7543800" cy="4648200"/>
          </a:xfrm>
        </p:spPr>
        <p:txBody>
          <a:bodyPr>
            <a:noAutofit/>
          </a:bodyPr>
          <a:lstStyle/>
          <a:p>
            <a:r>
              <a:rPr lang="en-US" sz="2800" dirty="0" smtClean="0"/>
              <a:t>Press </a:t>
            </a:r>
            <a:r>
              <a:rPr lang="en-US" sz="2800" dirty="0"/>
              <a:t>and hold the </a:t>
            </a:r>
            <a:r>
              <a:rPr lang="en-US" sz="2800" dirty="0" smtClean="0"/>
              <a:t>RESET/SILENCE, (</a:t>
            </a:r>
            <a:r>
              <a:rPr lang="en-US" sz="2800" dirty="0"/>
              <a:t>SHIFT)▼ </a:t>
            </a:r>
            <a:r>
              <a:rPr lang="en-US" sz="2800" dirty="0" smtClean="0"/>
              <a:t>and DISPLY/(ADJ)buttons</a:t>
            </a:r>
            <a:r>
              <a:rPr lang="en-US" sz="2800" dirty="0"/>
              <a:t>, then press and hold the POWER ENTER button. When you hear a beep, release the buttons. The unit will prompt you for a password</a:t>
            </a:r>
            <a:r>
              <a:rPr lang="en-US" sz="2800" dirty="0" smtClean="0"/>
              <a:t>.</a:t>
            </a:r>
          </a:p>
          <a:p>
            <a:r>
              <a:rPr lang="en-US" sz="2800" dirty="0"/>
              <a:t>Enter the </a:t>
            </a:r>
            <a:r>
              <a:rPr lang="en-US" sz="2800" dirty="0" smtClean="0"/>
              <a:t>password (1994) </a:t>
            </a:r>
            <a:r>
              <a:rPr lang="en-US" sz="2800" dirty="0"/>
              <a:t>by using the AIR▲ and (SHIFT)▼ buttons to select each </a:t>
            </a:r>
            <a:r>
              <a:rPr lang="en-US" sz="2800" dirty="0" smtClean="0"/>
              <a:t>number. </a:t>
            </a:r>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70</a:t>
            </a:fld>
            <a:endParaRPr lang="en-US"/>
          </a:p>
        </p:txBody>
      </p:sp>
    </p:spTree>
    <p:extLst>
      <p:ext uri="{BB962C8B-B14F-4D97-AF65-F5344CB8AC3E}">
        <p14:creationId xmlns:p14="http://schemas.microsoft.com/office/powerpoint/2010/main" val="2626390835"/>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smtClean="0"/>
              <a:t>Using Factory Mode</a:t>
            </a:r>
            <a:endParaRPr lang="en-US" sz="3600" dirty="0"/>
          </a:p>
        </p:txBody>
      </p:sp>
      <p:sp>
        <p:nvSpPr>
          <p:cNvPr id="3" name="Content Placeholder 2"/>
          <p:cNvSpPr>
            <a:spLocks noGrp="1"/>
          </p:cNvSpPr>
          <p:nvPr>
            <p:ph idx="1"/>
          </p:nvPr>
        </p:nvSpPr>
        <p:spPr>
          <a:xfrm>
            <a:off x="685800" y="1600200"/>
            <a:ext cx="7696200" cy="4525963"/>
          </a:xfrm>
        </p:spPr>
        <p:txBody>
          <a:bodyPr/>
          <a:lstStyle/>
          <a:p>
            <a:r>
              <a:rPr lang="en-US" dirty="0"/>
              <a:t>Once you enter </a:t>
            </a:r>
            <a:r>
              <a:rPr lang="en-US" dirty="0" smtClean="0"/>
              <a:t>Factory </a:t>
            </a:r>
            <a:r>
              <a:rPr lang="en-US" dirty="0"/>
              <a:t>Mode, MAINTENANCE will appear along the top of the screen. The </a:t>
            </a:r>
            <a:r>
              <a:rPr lang="en-US" dirty="0" smtClean="0"/>
              <a:t>DATE </a:t>
            </a:r>
            <a:r>
              <a:rPr lang="en-US" dirty="0"/>
              <a:t>Screen displays</a:t>
            </a:r>
            <a:r>
              <a:rPr lang="en-US" dirty="0" smtClean="0"/>
              <a:t>.</a:t>
            </a:r>
          </a:p>
          <a:p>
            <a:r>
              <a:rPr lang="en-US" dirty="0"/>
              <a:t>Use the AIR▲ or (SHIFT)▼ button to move through the menu </a:t>
            </a:r>
            <a:r>
              <a:rPr lang="en-US" dirty="0" smtClean="0"/>
              <a:t>item screens as needed.</a:t>
            </a:r>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71</a:t>
            </a:fld>
            <a:endParaRPr lang="en-US"/>
          </a:p>
        </p:txBody>
      </p:sp>
    </p:spTree>
    <p:extLst>
      <p:ext uri="{BB962C8B-B14F-4D97-AF65-F5344CB8AC3E}">
        <p14:creationId xmlns:p14="http://schemas.microsoft.com/office/powerpoint/2010/main" val="1196038229"/>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smtClean="0"/>
              <a:t>Factory Mode</a:t>
            </a:r>
            <a:endParaRPr lang="en-US" sz="3600" dirty="0"/>
          </a:p>
        </p:txBody>
      </p:sp>
      <p:sp>
        <p:nvSpPr>
          <p:cNvPr id="3" name="Content Placeholder 2"/>
          <p:cNvSpPr>
            <a:spLocks noGrp="1"/>
          </p:cNvSpPr>
          <p:nvPr>
            <p:ph idx="1"/>
          </p:nvPr>
        </p:nvSpPr>
        <p:spPr/>
        <p:txBody>
          <a:bodyPr>
            <a:normAutofit fontScale="85000" lnSpcReduction="20000"/>
          </a:bodyPr>
          <a:lstStyle/>
          <a:p>
            <a:r>
              <a:rPr lang="en-US" dirty="0"/>
              <a:t>DATE</a:t>
            </a:r>
            <a:r>
              <a:rPr lang="en-US" dirty="0" smtClean="0"/>
              <a:t> – updating the date and time setting</a:t>
            </a:r>
          </a:p>
          <a:p>
            <a:r>
              <a:rPr lang="en-US" dirty="0" smtClean="0"/>
              <a:t>GAS COMB - allows the user to turn on/off gas channels</a:t>
            </a:r>
          </a:p>
          <a:p>
            <a:r>
              <a:rPr lang="en-US" dirty="0" smtClean="0"/>
              <a:t>HC SEL. </a:t>
            </a:r>
            <a:r>
              <a:rPr lang="mr-IN" dirty="0" smtClean="0"/>
              <a:t>–</a:t>
            </a:r>
            <a:r>
              <a:rPr lang="en-US" dirty="0" smtClean="0"/>
              <a:t> Select combustible gas</a:t>
            </a:r>
          </a:p>
          <a:p>
            <a:pPr lvl="1"/>
            <a:r>
              <a:rPr lang="en-US" dirty="0" smtClean="0"/>
              <a:t>(CH4, i-C4H10)</a:t>
            </a:r>
          </a:p>
          <a:p>
            <a:r>
              <a:rPr lang="en-US" dirty="0" smtClean="0"/>
              <a:t>HC RANGE </a:t>
            </a:r>
            <a:r>
              <a:rPr lang="mr-IN" dirty="0" smtClean="0"/>
              <a:t>–</a:t>
            </a:r>
            <a:r>
              <a:rPr lang="en-US" dirty="0" smtClean="0"/>
              <a:t> Select combustible range</a:t>
            </a:r>
          </a:p>
          <a:p>
            <a:pPr lvl="1"/>
            <a:r>
              <a:rPr lang="en-US" dirty="0" smtClean="0"/>
              <a:t>LEL, VOL, Auto ranging</a:t>
            </a:r>
          </a:p>
          <a:p>
            <a:r>
              <a:rPr lang="en-US" dirty="0"/>
              <a:t>LATCHING - latching/non-</a:t>
            </a:r>
            <a:r>
              <a:rPr lang="en-US" dirty="0" smtClean="0"/>
              <a:t>latching</a:t>
            </a:r>
          </a:p>
          <a:p>
            <a:r>
              <a:rPr lang="en-US" dirty="0" smtClean="0"/>
              <a:t>L</a:t>
            </a:r>
            <a:r>
              <a:rPr lang="en-US" dirty="0"/>
              <a:t>./B. MODE - LB Mode </a:t>
            </a:r>
            <a:r>
              <a:rPr lang="en-US" dirty="0" smtClean="0"/>
              <a:t>setting</a:t>
            </a:r>
          </a:p>
          <a:p>
            <a:r>
              <a:rPr lang="en-US" dirty="0" smtClean="0"/>
              <a:t>B.H</a:t>
            </a:r>
            <a:r>
              <a:rPr lang="en-US" dirty="0"/>
              <a:t>. TIME - Bar Hole measuring time </a:t>
            </a:r>
            <a:r>
              <a:rPr lang="en-US" dirty="0" smtClean="0"/>
              <a:t>setting</a:t>
            </a:r>
          </a:p>
          <a:p>
            <a:r>
              <a:rPr lang="en-US" dirty="0" smtClean="0"/>
              <a:t>ZR FLLWR - on/off</a:t>
            </a:r>
            <a:endParaRPr lang="en-US" dirty="0"/>
          </a:p>
        </p:txBody>
      </p:sp>
      <p:sp>
        <p:nvSpPr>
          <p:cNvPr id="4" name="Footer Placeholder 3"/>
          <p:cNvSpPr>
            <a:spLocks noGrp="1"/>
          </p:cNvSpPr>
          <p:nvPr>
            <p:ph type="ftr" sz="quarter" idx="11"/>
          </p:nvPr>
        </p:nvSpPr>
        <p:spPr/>
        <p:txBody>
          <a:bodyPr/>
          <a:lstStyle/>
          <a:p>
            <a:r>
              <a:rPr kumimoji="0" lang="en-US" smtClean="0"/>
              <a:t>www.rkiinstruments.com</a:t>
            </a:r>
            <a:endParaRPr kumimoji="0" lang="en-US" dirty="0"/>
          </a:p>
        </p:txBody>
      </p:sp>
      <p:sp>
        <p:nvSpPr>
          <p:cNvPr id="5" name="Slide Number Placeholder 4"/>
          <p:cNvSpPr>
            <a:spLocks noGrp="1"/>
          </p:cNvSpPr>
          <p:nvPr>
            <p:ph type="sldNum" sz="quarter" idx="12"/>
          </p:nvPr>
        </p:nvSpPr>
        <p:spPr/>
        <p:txBody>
          <a:bodyPr>
            <a:normAutofit/>
          </a:bodyPr>
          <a:lstStyle/>
          <a:p>
            <a:fld id="{F0C94032-CD4C-4C25-B0C2-CEC720522D92}" type="slidenum">
              <a:rPr kumimoji="0" lang="en-US" smtClean="0"/>
              <a:pPr/>
              <a:t>72</a:t>
            </a:fld>
            <a:endParaRPr kumimoji="0" lang="en-US" dirty="0">
              <a:solidFill>
                <a:srgbClr val="FFFFFF"/>
              </a:solidFill>
            </a:endParaRPr>
          </a:p>
        </p:txBody>
      </p:sp>
    </p:spTree>
    <p:extLst>
      <p:ext uri="{BB962C8B-B14F-4D97-AF65-F5344CB8AC3E}">
        <p14:creationId xmlns:p14="http://schemas.microsoft.com/office/powerpoint/2010/main" val="4050618319"/>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smtClean="0"/>
              <a:t>Factory Mode</a:t>
            </a:r>
            <a:endParaRPr lang="en-US" sz="3600" dirty="0"/>
          </a:p>
        </p:txBody>
      </p:sp>
      <p:sp>
        <p:nvSpPr>
          <p:cNvPr id="3" name="Content Placeholder 2"/>
          <p:cNvSpPr>
            <a:spLocks noGrp="1"/>
          </p:cNvSpPr>
          <p:nvPr>
            <p:ph idx="1"/>
          </p:nvPr>
        </p:nvSpPr>
        <p:spPr/>
        <p:txBody>
          <a:bodyPr>
            <a:normAutofit fontScale="92500" lnSpcReduction="10000"/>
          </a:bodyPr>
          <a:lstStyle/>
          <a:p>
            <a:r>
              <a:rPr lang="en-US" sz="3000" dirty="0" smtClean="0"/>
              <a:t>ALM SLNC - on/off</a:t>
            </a:r>
          </a:p>
          <a:p>
            <a:r>
              <a:rPr lang="en-US" sz="3000" dirty="0" smtClean="0"/>
              <a:t>LNCH BRK - on/off</a:t>
            </a:r>
          </a:p>
          <a:p>
            <a:r>
              <a:rPr lang="en-US" sz="3000" dirty="0" smtClean="0"/>
              <a:t>LG INTVL - Interval trend time setting</a:t>
            </a:r>
          </a:p>
          <a:p>
            <a:r>
              <a:rPr lang="en-US" sz="3000" dirty="0"/>
              <a:t>DLOG DSP - data logger clear screen display setting</a:t>
            </a:r>
          </a:p>
          <a:p>
            <a:r>
              <a:rPr lang="en-US" sz="3000" dirty="0"/>
              <a:t>BUMP DSP - bump feature setting</a:t>
            </a:r>
          </a:p>
          <a:p>
            <a:r>
              <a:rPr lang="en-US" sz="3000" dirty="0"/>
              <a:t>ROM/SUM - ROM Number</a:t>
            </a:r>
          </a:p>
          <a:p>
            <a:r>
              <a:rPr lang="en-US" sz="3000" dirty="0" smtClean="0"/>
              <a:t>A/D VAL</a:t>
            </a:r>
          </a:p>
          <a:p>
            <a:r>
              <a:rPr lang="en-US" sz="3000" dirty="0"/>
              <a:t>FLOW ADJ -low flow set point adjustment</a:t>
            </a:r>
          </a:p>
          <a:p>
            <a:endParaRPr lang="en-US" dirty="0"/>
          </a:p>
        </p:txBody>
      </p:sp>
      <p:sp>
        <p:nvSpPr>
          <p:cNvPr id="4" name="Footer Placeholder 3"/>
          <p:cNvSpPr>
            <a:spLocks noGrp="1"/>
          </p:cNvSpPr>
          <p:nvPr>
            <p:ph type="ftr" sz="quarter" idx="11"/>
          </p:nvPr>
        </p:nvSpPr>
        <p:spPr/>
        <p:txBody>
          <a:bodyPr/>
          <a:lstStyle/>
          <a:p>
            <a:r>
              <a:rPr kumimoji="0" lang="en-US" smtClean="0"/>
              <a:t>www.rkiinstruments.com</a:t>
            </a:r>
            <a:endParaRPr kumimoji="0" lang="en-US" dirty="0"/>
          </a:p>
        </p:txBody>
      </p:sp>
      <p:sp>
        <p:nvSpPr>
          <p:cNvPr id="5" name="Slide Number Placeholder 4"/>
          <p:cNvSpPr>
            <a:spLocks noGrp="1"/>
          </p:cNvSpPr>
          <p:nvPr>
            <p:ph type="sldNum" sz="quarter" idx="12"/>
          </p:nvPr>
        </p:nvSpPr>
        <p:spPr/>
        <p:txBody>
          <a:bodyPr>
            <a:normAutofit/>
          </a:bodyPr>
          <a:lstStyle/>
          <a:p>
            <a:fld id="{F0C94032-CD4C-4C25-B0C2-CEC720522D92}" type="slidenum">
              <a:rPr kumimoji="0" lang="en-US" smtClean="0"/>
              <a:pPr/>
              <a:t>73</a:t>
            </a:fld>
            <a:endParaRPr kumimoji="0" lang="en-US" dirty="0">
              <a:solidFill>
                <a:srgbClr val="FFFFFF"/>
              </a:solidFill>
            </a:endParaRPr>
          </a:p>
        </p:txBody>
      </p:sp>
    </p:spTree>
    <p:extLst>
      <p:ext uri="{BB962C8B-B14F-4D97-AF65-F5344CB8AC3E}">
        <p14:creationId xmlns:p14="http://schemas.microsoft.com/office/powerpoint/2010/main" val="653176936"/>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smtClean="0"/>
              <a:t>Factory Mode</a:t>
            </a:r>
            <a:endParaRPr lang="en-US" sz="3600" dirty="0"/>
          </a:p>
        </p:txBody>
      </p:sp>
      <p:sp>
        <p:nvSpPr>
          <p:cNvPr id="3" name="Content Placeholder 2"/>
          <p:cNvSpPr>
            <a:spLocks noGrp="1"/>
          </p:cNvSpPr>
          <p:nvPr>
            <p:ph idx="1"/>
          </p:nvPr>
        </p:nvSpPr>
        <p:spPr>
          <a:xfrm>
            <a:off x="762000" y="1600200"/>
            <a:ext cx="7543800" cy="4525963"/>
          </a:xfrm>
        </p:spPr>
        <p:txBody>
          <a:bodyPr/>
          <a:lstStyle/>
          <a:p>
            <a:r>
              <a:rPr lang="en-US" sz="2800" dirty="0" smtClean="0"/>
              <a:t>DSP AL--P - Full scale/Alarm point (alarm test)</a:t>
            </a:r>
          </a:p>
          <a:p>
            <a:r>
              <a:rPr lang="en-US" sz="2800" dirty="0" smtClean="0"/>
              <a:t>DEFAULT </a:t>
            </a:r>
            <a:r>
              <a:rPr lang="mr-IN" sz="2800" dirty="0" smtClean="0"/>
              <a:t>–</a:t>
            </a:r>
            <a:r>
              <a:rPr lang="en-US" sz="2800" dirty="0" smtClean="0"/>
              <a:t> reverts to a 5-gas</a:t>
            </a:r>
          </a:p>
          <a:p>
            <a:r>
              <a:rPr lang="en-US" sz="2800" dirty="0" smtClean="0"/>
              <a:t>START - Start Measurement</a:t>
            </a:r>
            <a:endParaRPr lang="en-US" sz="2800" dirty="0"/>
          </a:p>
        </p:txBody>
      </p:sp>
      <p:sp>
        <p:nvSpPr>
          <p:cNvPr id="4" name="Footer Placeholder 3"/>
          <p:cNvSpPr>
            <a:spLocks noGrp="1"/>
          </p:cNvSpPr>
          <p:nvPr>
            <p:ph type="ftr" sz="quarter" idx="11"/>
          </p:nvPr>
        </p:nvSpPr>
        <p:spPr/>
        <p:txBody>
          <a:bodyPr/>
          <a:lstStyle/>
          <a:p>
            <a:r>
              <a:rPr kumimoji="0" lang="en-US" smtClean="0"/>
              <a:t>www.rkiinstruments.com</a:t>
            </a:r>
            <a:endParaRPr kumimoji="0" lang="en-US" dirty="0"/>
          </a:p>
        </p:txBody>
      </p:sp>
      <p:sp>
        <p:nvSpPr>
          <p:cNvPr id="5" name="Slide Number Placeholder 4"/>
          <p:cNvSpPr>
            <a:spLocks noGrp="1"/>
          </p:cNvSpPr>
          <p:nvPr>
            <p:ph type="sldNum" sz="quarter" idx="12"/>
          </p:nvPr>
        </p:nvSpPr>
        <p:spPr/>
        <p:txBody>
          <a:bodyPr>
            <a:normAutofit/>
          </a:bodyPr>
          <a:lstStyle/>
          <a:p>
            <a:fld id="{F0C94032-CD4C-4C25-B0C2-CEC720522D92}" type="slidenum">
              <a:rPr kumimoji="0" lang="en-US" smtClean="0"/>
              <a:pPr/>
              <a:t>74</a:t>
            </a:fld>
            <a:endParaRPr kumimoji="0" lang="en-US" dirty="0">
              <a:solidFill>
                <a:srgbClr val="FFFFFF"/>
              </a:solidFill>
            </a:endParaRPr>
          </a:p>
        </p:txBody>
      </p:sp>
    </p:spTree>
    <p:extLst>
      <p:ext uri="{BB962C8B-B14F-4D97-AF65-F5344CB8AC3E}">
        <p14:creationId xmlns:p14="http://schemas.microsoft.com/office/powerpoint/2010/main" val="3734504223"/>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5" y="301625"/>
            <a:ext cx="7772400" cy="612775"/>
          </a:xfrm>
        </p:spPr>
        <p:txBody>
          <a:bodyPr/>
          <a:lstStyle/>
          <a:p>
            <a:r>
              <a:rPr lang="en-US" sz="3600" dirty="0" smtClean="0"/>
              <a:t>Setting Flow Alarm</a:t>
            </a:r>
            <a:endParaRPr lang="en-US" sz="3600"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75</a:t>
            </a:fld>
            <a:endParaRPr lang="en-US"/>
          </a:p>
        </p:txBody>
      </p:sp>
      <p:pic>
        <p:nvPicPr>
          <p:cNvPr id="6" name="Picture 5" descr="GX-2012 Glove No Arm.psd"/>
          <p:cNvPicPr>
            <a:picLocks noChangeAspect="1"/>
          </p:cNvPicPr>
          <p:nvPr/>
        </p:nvPicPr>
        <p:blipFill>
          <a:blip r:embed="rId2"/>
          <a:stretch>
            <a:fillRect/>
          </a:stretch>
        </p:blipFill>
        <p:spPr>
          <a:xfrm>
            <a:off x="3581400" y="1439333"/>
            <a:ext cx="3054703" cy="4267200"/>
          </a:xfrm>
          <a:prstGeom prst="rect">
            <a:avLst/>
          </a:prstGeom>
        </p:spPr>
      </p:pic>
    </p:spTree>
    <p:extLst>
      <p:ext uri="{BB962C8B-B14F-4D97-AF65-F5344CB8AC3E}">
        <p14:creationId xmlns:p14="http://schemas.microsoft.com/office/powerpoint/2010/main" val="2972758021"/>
      </p:ext>
    </p:extLst>
  </p:cSld>
  <p:clrMapOvr>
    <a:masterClrMapping/>
  </p:clrMapOvr>
  <p:transition xmlns:p14="http://schemas.microsoft.com/office/powerpoint/2010/main">
    <p:zoom/>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8077200" cy="642938"/>
          </a:xfrm>
        </p:spPr>
        <p:txBody>
          <a:bodyPr/>
          <a:lstStyle/>
          <a:p>
            <a:pPr algn="ctr"/>
            <a:r>
              <a:rPr lang="en-US" sz="3600" b="0" dirty="0"/>
              <a:t>Setting Flow Alarm</a:t>
            </a:r>
            <a:endParaRPr lang="en-US" sz="3600" b="0"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sp>
        <p:nvSpPr>
          <p:cNvPr id="4" name="Text Placeholder 3"/>
          <p:cNvSpPr>
            <a:spLocks noGrp="1"/>
          </p:cNvSpPr>
          <p:nvPr>
            <p:ph type="body" sz="half" idx="2"/>
          </p:nvPr>
        </p:nvSpPr>
        <p:spPr>
          <a:xfrm>
            <a:off x="931333" y="1617131"/>
            <a:ext cx="7315200" cy="4343401"/>
          </a:xfrm>
        </p:spPr>
        <p:txBody>
          <a:bodyPr>
            <a:noAutofit/>
          </a:bodyPr>
          <a:lstStyle/>
          <a:p>
            <a:pPr marL="342900" indent="-342900">
              <a:buFont typeface="Arial"/>
              <a:buChar char="•"/>
            </a:pPr>
            <a:r>
              <a:rPr lang="en-US" sz="2400" dirty="0" smtClean="0"/>
              <a:t>Entering Maintenance Mode</a:t>
            </a:r>
          </a:p>
          <a:p>
            <a:pPr marL="800100" lvl="1" indent="-342900">
              <a:buFont typeface="Arial"/>
              <a:buChar char="•"/>
            </a:pPr>
            <a:r>
              <a:rPr lang="en-US" sz="2400" dirty="0" smtClean="0">
                <a:solidFill>
                  <a:schemeClr val="accent1">
                    <a:lumMod val="50000"/>
                  </a:schemeClr>
                </a:solidFill>
              </a:rPr>
              <a:t>Press and hold the AIR and SHIFT buttons, then press the POWER ENTER button and release all when the unit beeps</a:t>
            </a:r>
          </a:p>
          <a:p>
            <a:pPr marL="800100" lvl="1" indent="-342900">
              <a:buFont typeface="Arial"/>
              <a:buChar char="•"/>
            </a:pPr>
            <a:r>
              <a:rPr lang="en-US" sz="2400" dirty="0" smtClean="0">
                <a:solidFill>
                  <a:schemeClr val="accent1">
                    <a:lumMod val="50000"/>
                  </a:schemeClr>
                </a:solidFill>
              </a:rPr>
              <a:t>First screen will prompt you for the password- Enter 2102</a:t>
            </a:r>
          </a:p>
          <a:p>
            <a:pPr marL="800100" lvl="1" indent="-342900">
              <a:buFont typeface="Arial"/>
              <a:buChar char="•"/>
            </a:pPr>
            <a:r>
              <a:rPr lang="en-US" sz="2400" dirty="0" smtClean="0">
                <a:solidFill>
                  <a:schemeClr val="accent1">
                    <a:lumMod val="50000"/>
                  </a:schemeClr>
                </a:solidFill>
              </a:rPr>
              <a:t>Press ENTER</a:t>
            </a:r>
          </a:p>
        </p:txBody>
      </p:sp>
      <p:sp>
        <p:nvSpPr>
          <p:cNvPr id="3" name="Footer Placeholder 2"/>
          <p:cNvSpPr>
            <a:spLocks noGrp="1"/>
          </p:cNvSpPr>
          <p:nvPr>
            <p:ph type="ftr" sz="quarter" idx="11"/>
          </p:nvPr>
        </p:nvSpPr>
        <p:spPr/>
        <p:txBody>
          <a:bodyPr/>
          <a:lstStyle/>
          <a:p>
            <a:r>
              <a:rPr lang="en-US" smtClean="0"/>
              <a:t>www.rkiinstruments.com</a:t>
            </a:r>
            <a:endParaRPr lang="en-US"/>
          </a:p>
        </p:txBody>
      </p:sp>
      <p:sp>
        <p:nvSpPr>
          <p:cNvPr id="6" name="Slide Number Placeholder 5"/>
          <p:cNvSpPr>
            <a:spLocks noGrp="1"/>
          </p:cNvSpPr>
          <p:nvPr>
            <p:ph type="sldNum" sz="quarter" idx="12"/>
          </p:nvPr>
        </p:nvSpPr>
        <p:spPr/>
        <p:txBody>
          <a:bodyPr/>
          <a:lstStyle/>
          <a:p>
            <a:fld id="{10184098-EA8A-9841-B3A4-2F7039987071}" type="slidenum">
              <a:rPr lang="en-US" smtClean="0"/>
              <a:pPr/>
              <a:t>76</a:t>
            </a:fld>
            <a:endParaRPr lang="en-US"/>
          </a:p>
        </p:txBody>
      </p:sp>
    </p:spTree>
    <p:extLst>
      <p:ext uri="{BB962C8B-B14F-4D97-AF65-F5344CB8AC3E}">
        <p14:creationId xmlns:p14="http://schemas.microsoft.com/office/powerpoint/2010/main" val="1615427648"/>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069974" y="301625"/>
            <a:ext cx="8074025" cy="612775"/>
          </a:xfrm>
        </p:spPr>
        <p:txBody>
          <a:bodyPr/>
          <a:lstStyle/>
          <a:p>
            <a:r>
              <a:rPr lang="en-US" sz="3600" dirty="0"/>
              <a:t>Setting Flow Alarm</a:t>
            </a:r>
          </a:p>
        </p:txBody>
      </p:sp>
      <p:sp>
        <p:nvSpPr>
          <p:cNvPr id="8" name="Content Placeholder 7"/>
          <p:cNvSpPr>
            <a:spLocks noGrp="1"/>
          </p:cNvSpPr>
          <p:nvPr>
            <p:ph idx="1"/>
          </p:nvPr>
        </p:nvSpPr>
        <p:spPr>
          <a:xfrm>
            <a:off x="685800" y="1600200"/>
            <a:ext cx="5486400" cy="4525963"/>
          </a:xfrm>
        </p:spPr>
        <p:txBody>
          <a:bodyPr/>
          <a:lstStyle/>
          <a:p>
            <a:pPr>
              <a:buFont typeface="Arial"/>
              <a:buChar char="•"/>
            </a:pPr>
            <a:r>
              <a:rPr lang="en-US" sz="2400" dirty="0"/>
              <a:t>Use the Air key to scroll through the menu items</a:t>
            </a:r>
          </a:p>
          <a:p>
            <a:pPr>
              <a:buFont typeface="Arial"/>
              <a:buChar char="•"/>
            </a:pPr>
            <a:r>
              <a:rPr lang="en-US" sz="2400" dirty="0"/>
              <a:t>Select FLOW ADJUSTMENT by pressing ENTER</a:t>
            </a:r>
          </a:p>
          <a:p>
            <a:pPr>
              <a:buFont typeface="Arial"/>
              <a:buChar char="•"/>
            </a:pPr>
            <a:r>
              <a:rPr lang="en-US" sz="2400" dirty="0"/>
              <a:t>Two values will be displayed</a:t>
            </a:r>
          </a:p>
          <a:p>
            <a:pPr lvl="1">
              <a:buFont typeface="Arial"/>
              <a:buChar char="•"/>
            </a:pPr>
            <a:r>
              <a:rPr lang="en-US" sz="2400" dirty="0">
                <a:solidFill>
                  <a:srgbClr val="3366FF"/>
                </a:solidFill>
              </a:rPr>
              <a:t>The top value is a percentage</a:t>
            </a:r>
          </a:p>
          <a:p>
            <a:pPr lvl="1">
              <a:buFont typeface="Arial"/>
              <a:buChar char="•"/>
            </a:pPr>
            <a:r>
              <a:rPr lang="en-US" sz="2400" dirty="0">
                <a:solidFill>
                  <a:srgbClr val="3366FF"/>
                </a:solidFill>
              </a:rPr>
              <a:t>The bottom value is the current low flow alarm point (this is the value we are most concerned </a:t>
            </a:r>
            <a:r>
              <a:rPr lang="en-US" sz="2400" dirty="0" smtClean="0">
                <a:solidFill>
                  <a:srgbClr val="3366FF"/>
                </a:solidFill>
              </a:rPr>
              <a:t>with.)</a:t>
            </a:r>
            <a:endParaRPr lang="en-US" sz="2400" dirty="0">
              <a:solidFill>
                <a:srgbClr val="3366FF"/>
              </a:solidFill>
            </a:endParaRPr>
          </a:p>
          <a:p>
            <a:endParaRPr lang="en-US" dirty="0"/>
          </a:p>
        </p:txBody>
      </p:sp>
      <p:sp>
        <p:nvSpPr>
          <p:cNvPr id="5" name="Footer Placeholder 4"/>
          <p:cNvSpPr>
            <a:spLocks noGrp="1"/>
          </p:cNvSpPr>
          <p:nvPr>
            <p:ph type="ftr" sz="quarter" idx="11"/>
          </p:nvPr>
        </p:nvSpPr>
        <p:spPr/>
        <p:txBody>
          <a:bodyPr/>
          <a:lstStyle/>
          <a:p>
            <a:r>
              <a:rPr lang="en-US" smtClean="0"/>
              <a:t>www.rkiinstruments.com</a:t>
            </a:r>
            <a:endParaRPr lang="en-US"/>
          </a:p>
        </p:txBody>
      </p:sp>
      <p:sp>
        <p:nvSpPr>
          <p:cNvPr id="6" name="Slide Number Placeholder 5"/>
          <p:cNvSpPr>
            <a:spLocks noGrp="1"/>
          </p:cNvSpPr>
          <p:nvPr>
            <p:ph type="sldNum" sz="quarter" idx="12"/>
          </p:nvPr>
        </p:nvSpPr>
        <p:spPr/>
        <p:txBody>
          <a:bodyPr/>
          <a:lstStyle/>
          <a:p>
            <a:fld id="{EC1AFBBE-3C4F-114D-BEDE-2A9351E80BDC}" type="slidenum">
              <a:rPr lang="en-US" smtClean="0"/>
              <a:pPr/>
              <a:t>77</a:t>
            </a:fld>
            <a:endParaRPr lang="en-US"/>
          </a:p>
        </p:txBody>
      </p:sp>
      <p:pic>
        <p:nvPicPr>
          <p:cNvPr id="9" name="Picture 8"/>
          <p:cNvPicPr>
            <a:picLocks noChangeAspect="1"/>
          </p:cNvPicPr>
          <p:nvPr/>
        </p:nvPicPr>
        <p:blipFill>
          <a:blip r:embed="rId2"/>
          <a:stretch>
            <a:fillRect/>
          </a:stretch>
        </p:blipFill>
        <p:spPr>
          <a:xfrm>
            <a:off x="6553200" y="1981200"/>
            <a:ext cx="1549400" cy="1549400"/>
          </a:xfrm>
          <a:prstGeom prst="rect">
            <a:avLst/>
          </a:prstGeom>
        </p:spPr>
      </p:pic>
    </p:spTree>
    <p:extLst>
      <p:ext uri="{BB962C8B-B14F-4D97-AF65-F5344CB8AC3E}">
        <p14:creationId xmlns:p14="http://schemas.microsoft.com/office/powerpoint/2010/main" val="2989010619"/>
      </p:ext>
    </p:extLst>
  </p:cSld>
  <p:clrMapOvr>
    <a:masterClrMapping/>
  </p:clrMapOvr>
  <p:transition xmlns:p14="http://schemas.microsoft.com/office/powerpoint/2010/main">
    <p:zoom/>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200" y="304800"/>
            <a:ext cx="8051800" cy="566738"/>
          </a:xfrm>
        </p:spPr>
        <p:txBody>
          <a:bodyPr/>
          <a:lstStyle/>
          <a:p>
            <a:pPr algn="ctr"/>
            <a:r>
              <a:rPr lang="en-US" sz="3600" b="0" dirty="0"/>
              <a:t>Setting Flow Alarm</a:t>
            </a:r>
            <a:endParaRPr lang="en-US" sz="3600" b="0"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sp>
        <p:nvSpPr>
          <p:cNvPr id="4" name="Text Placeholder 3"/>
          <p:cNvSpPr>
            <a:spLocks noGrp="1"/>
          </p:cNvSpPr>
          <p:nvPr>
            <p:ph type="body" sz="half" idx="2"/>
          </p:nvPr>
        </p:nvSpPr>
        <p:spPr>
          <a:xfrm>
            <a:off x="533400" y="1600200"/>
            <a:ext cx="5257800" cy="4572000"/>
          </a:xfrm>
        </p:spPr>
        <p:txBody>
          <a:bodyPr>
            <a:normAutofit fontScale="85000" lnSpcReduction="10000"/>
          </a:bodyPr>
          <a:lstStyle/>
          <a:p>
            <a:pPr marL="285750" indent="-285750">
              <a:buFont typeface="Arial"/>
              <a:buChar char="•"/>
            </a:pPr>
            <a:r>
              <a:rPr lang="en-US" sz="2400" dirty="0" smtClean="0"/>
              <a:t>Using the AIR or SHIFT button to set bottom value as close to 1500 then press ENTER. </a:t>
            </a:r>
          </a:p>
          <a:p>
            <a:pPr marL="285750" indent="-285750">
              <a:buFont typeface="Arial"/>
              <a:buChar char="•"/>
            </a:pPr>
            <a:r>
              <a:rPr lang="en-US" sz="2400" dirty="0" smtClean="0"/>
              <a:t>The pump will turn on and two new values will be displayed. The top will be a reference value and the bottom will reflect the pump’s current draw.</a:t>
            </a:r>
          </a:p>
          <a:p>
            <a:pPr marL="285750" indent="-285750">
              <a:buFont typeface="Arial"/>
              <a:buChar char="•"/>
            </a:pPr>
            <a:r>
              <a:rPr lang="en-US" sz="2400" dirty="0" smtClean="0"/>
              <a:t>Connect a flow meter to the inlet of the instrument and adjust it to 0.6 SCFH ± 0.1 SCFH. This will be the low flow set point.</a:t>
            </a:r>
          </a:p>
          <a:p>
            <a:pPr marL="285750" indent="-285750">
              <a:buFont typeface="Arial"/>
              <a:buChar char="•"/>
            </a:pPr>
            <a:r>
              <a:rPr lang="en-US" sz="2400" dirty="0" smtClean="0"/>
              <a:t>Press the POWER ENTER button to set the trip point.</a:t>
            </a:r>
          </a:p>
          <a:p>
            <a:pPr marL="285750" indent="-285750">
              <a:buFont typeface="Arial"/>
              <a:buChar char="•"/>
            </a:pPr>
            <a:r>
              <a:rPr lang="en-US" sz="2400" dirty="0" smtClean="0"/>
              <a:t>Use the SHIFT button to select START MEASURMENT then press POWER to exit.</a:t>
            </a:r>
          </a:p>
          <a:p>
            <a:pPr marL="285750" indent="-285750">
              <a:buFont typeface="Arial"/>
              <a:buChar char="•"/>
            </a:pPr>
            <a:endParaRPr lang="en-US" dirty="0"/>
          </a:p>
        </p:txBody>
      </p:sp>
      <p:sp>
        <p:nvSpPr>
          <p:cNvPr id="3" name="Footer Placeholder 2"/>
          <p:cNvSpPr>
            <a:spLocks noGrp="1"/>
          </p:cNvSpPr>
          <p:nvPr>
            <p:ph type="ftr" sz="quarter" idx="11"/>
          </p:nvPr>
        </p:nvSpPr>
        <p:spPr/>
        <p:txBody>
          <a:bodyPr/>
          <a:lstStyle/>
          <a:p>
            <a:r>
              <a:rPr lang="en-US" smtClean="0"/>
              <a:t>www.rkiinstruments.com</a:t>
            </a:r>
            <a:endParaRPr lang="en-US"/>
          </a:p>
        </p:txBody>
      </p:sp>
      <p:sp>
        <p:nvSpPr>
          <p:cNvPr id="6" name="Slide Number Placeholder 5"/>
          <p:cNvSpPr>
            <a:spLocks noGrp="1"/>
          </p:cNvSpPr>
          <p:nvPr>
            <p:ph type="sldNum" sz="quarter" idx="12"/>
          </p:nvPr>
        </p:nvSpPr>
        <p:spPr/>
        <p:txBody>
          <a:bodyPr/>
          <a:lstStyle/>
          <a:p>
            <a:fld id="{10184098-EA8A-9841-B3A4-2F7039987071}" type="slidenum">
              <a:rPr lang="en-US" smtClean="0"/>
              <a:pPr/>
              <a:t>78</a:t>
            </a:fld>
            <a:endParaRPr lang="en-US"/>
          </a:p>
        </p:txBody>
      </p:sp>
      <p:pic>
        <p:nvPicPr>
          <p:cNvPr id="5" name="Picture 4"/>
          <p:cNvPicPr>
            <a:picLocks noChangeAspect="1"/>
          </p:cNvPicPr>
          <p:nvPr/>
        </p:nvPicPr>
        <p:blipFill>
          <a:blip r:embed="rId2"/>
          <a:stretch>
            <a:fillRect/>
          </a:stretch>
        </p:blipFill>
        <p:spPr>
          <a:xfrm>
            <a:off x="6400800" y="1905000"/>
            <a:ext cx="1549400" cy="1549400"/>
          </a:xfrm>
          <a:prstGeom prst="rect">
            <a:avLst/>
          </a:prstGeom>
        </p:spPr>
      </p:pic>
    </p:spTree>
    <p:extLst>
      <p:ext uri="{BB962C8B-B14F-4D97-AF65-F5344CB8AC3E}">
        <p14:creationId xmlns:p14="http://schemas.microsoft.com/office/powerpoint/2010/main" val="3397673219"/>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3200" dirty="0" smtClean="0"/>
              <a:t>Common troubleshooting techniques</a:t>
            </a:r>
            <a:endParaRPr lang="en-US" sz="3200" dirty="0"/>
          </a:p>
        </p:txBody>
      </p:sp>
      <p:sp>
        <p:nvSpPr>
          <p:cNvPr id="8" name="Content Placeholder 7"/>
          <p:cNvSpPr>
            <a:spLocks noGrp="1"/>
          </p:cNvSpPr>
          <p:nvPr>
            <p:ph sz="half" idx="1"/>
          </p:nvPr>
        </p:nvSpPr>
        <p:spPr/>
        <p:txBody>
          <a:bodyPr/>
          <a:lstStyle/>
          <a:p>
            <a:r>
              <a:rPr lang="en-US" sz="2400" dirty="0" smtClean="0"/>
              <a:t>Fail </a:t>
            </a:r>
            <a:r>
              <a:rPr lang="en-US" sz="2400" dirty="0" err="1" smtClean="0"/>
              <a:t>cal</a:t>
            </a:r>
            <a:endParaRPr lang="en-US" sz="2400" dirty="0" smtClean="0"/>
          </a:p>
          <a:p>
            <a:pPr lvl="1"/>
            <a:r>
              <a:rPr lang="en-US" sz="1600" dirty="0" smtClean="0"/>
              <a:t>Gas expired   - Old sensor</a:t>
            </a:r>
          </a:p>
          <a:p>
            <a:pPr lvl="1"/>
            <a:r>
              <a:rPr lang="en-US" sz="1600" dirty="0" smtClean="0"/>
              <a:t>Old filter         - Auto </a:t>
            </a:r>
            <a:r>
              <a:rPr lang="en-US" sz="1600" dirty="0" err="1" smtClean="0"/>
              <a:t>cal</a:t>
            </a:r>
            <a:r>
              <a:rPr lang="en-US" sz="1600" dirty="0" smtClean="0"/>
              <a:t> value</a:t>
            </a:r>
          </a:p>
          <a:p>
            <a:pPr lvl="1"/>
            <a:r>
              <a:rPr lang="en-US" sz="1600" dirty="0" smtClean="0"/>
              <a:t>Correct regulator</a:t>
            </a:r>
          </a:p>
          <a:p>
            <a:r>
              <a:rPr lang="en-US" sz="2400" dirty="0" smtClean="0"/>
              <a:t>Low Flow</a:t>
            </a:r>
          </a:p>
          <a:p>
            <a:pPr lvl="1"/>
            <a:r>
              <a:rPr lang="en-US" sz="1600" dirty="0" smtClean="0"/>
              <a:t>Sensor / filter missing / misplaced </a:t>
            </a:r>
          </a:p>
          <a:p>
            <a:pPr lvl="1"/>
            <a:r>
              <a:rPr lang="en-US" sz="1600" dirty="0" smtClean="0"/>
              <a:t>Gasket seated square</a:t>
            </a:r>
          </a:p>
          <a:p>
            <a:pPr lvl="1"/>
            <a:r>
              <a:rPr lang="en-US" sz="1600" dirty="0" smtClean="0"/>
              <a:t>Clogged inlet / hose / probe</a:t>
            </a:r>
          </a:p>
          <a:p>
            <a:r>
              <a:rPr lang="en-US" sz="2400" dirty="0" smtClean="0"/>
              <a:t>Clock won’t reset / Fail clock</a:t>
            </a:r>
          </a:p>
          <a:p>
            <a:pPr lvl="1"/>
            <a:r>
              <a:rPr lang="en-US" sz="1600" dirty="0" smtClean="0"/>
              <a:t>Replace memory retention battery</a:t>
            </a:r>
          </a:p>
        </p:txBody>
      </p:sp>
      <p:sp>
        <p:nvSpPr>
          <p:cNvPr id="9" name="Content Placeholder 8"/>
          <p:cNvSpPr>
            <a:spLocks noGrp="1"/>
          </p:cNvSpPr>
          <p:nvPr>
            <p:ph sz="half" idx="2"/>
          </p:nvPr>
        </p:nvSpPr>
        <p:spPr/>
        <p:txBody>
          <a:bodyPr/>
          <a:lstStyle/>
          <a:p>
            <a:r>
              <a:rPr lang="en-US" sz="2400" dirty="0"/>
              <a:t>Cal interval not </a:t>
            </a:r>
            <a:r>
              <a:rPr lang="en-US" sz="2400" dirty="0" smtClean="0"/>
              <a:t>reset</a:t>
            </a:r>
          </a:p>
          <a:p>
            <a:pPr lvl="1"/>
            <a:r>
              <a:rPr lang="en-US" sz="1600" dirty="0" smtClean="0"/>
              <a:t>Did a full </a:t>
            </a:r>
            <a:r>
              <a:rPr lang="en-US" sz="1600" dirty="0" err="1" smtClean="0"/>
              <a:t>cal</a:t>
            </a:r>
            <a:r>
              <a:rPr lang="en-US" sz="1600" dirty="0" smtClean="0"/>
              <a:t>? (4-gas </a:t>
            </a:r>
            <a:r>
              <a:rPr lang="en-US" sz="1600" dirty="0" err="1" smtClean="0"/>
              <a:t>vs</a:t>
            </a:r>
            <a:r>
              <a:rPr lang="en-US" sz="1600" dirty="0" smtClean="0"/>
              <a:t> 5-gas)</a:t>
            </a:r>
          </a:p>
          <a:p>
            <a:pPr lvl="1"/>
            <a:r>
              <a:rPr lang="en-US" sz="1600" dirty="0" smtClean="0"/>
              <a:t>Replace memory retention battery</a:t>
            </a:r>
          </a:p>
        </p:txBody>
      </p:sp>
      <p:sp>
        <p:nvSpPr>
          <p:cNvPr id="5" name="Footer Placeholder 4"/>
          <p:cNvSpPr>
            <a:spLocks noGrp="1"/>
          </p:cNvSpPr>
          <p:nvPr>
            <p:ph type="ftr" sz="quarter" idx="11"/>
          </p:nvPr>
        </p:nvSpPr>
        <p:spPr/>
        <p:txBody>
          <a:bodyPr/>
          <a:lstStyle/>
          <a:p>
            <a:r>
              <a:rPr lang="en-US" smtClean="0"/>
              <a:t>www.rkiinstruments.com</a:t>
            </a:r>
            <a:endParaRPr lang="en-US"/>
          </a:p>
        </p:txBody>
      </p:sp>
      <p:sp>
        <p:nvSpPr>
          <p:cNvPr id="6" name="Slide Number Placeholder 5"/>
          <p:cNvSpPr>
            <a:spLocks noGrp="1"/>
          </p:cNvSpPr>
          <p:nvPr>
            <p:ph type="sldNum" sz="quarter" idx="12"/>
          </p:nvPr>
        </p:nvSpPr>
        <p:spPr/>
        <p:txBody>
          <a:bodyPr/>
          <a:lstStyle/>
          <a:p>
            <a:fld id="{EC1AFBBE-3C4F-114D-BEDE-2A9351E80BDC}" type="slidenum">
              <a:rPr lang="en-US" smtClean="0"/>
              <a:pPr/>
              <a:t>79</a:t>
            </a:fld>
            <a:endParaRPr lang="en-US"/>
          </a:p>
        </p:txBody>
      </p:sp>
    </p:spTree>
    <p:extLst>
      <p:ext uri="{BB962C8B-B14F-4D97-AF65-F5344CB8AC3E}">
        <p14:creationId xmlns:p14="http://schemas.microsoft.com/office/powerpoint/2010/main" val="4166021053"/>
      </p:ext>
    </p:extLst>
  </p:cSld>
  <p:clrMapOvr>
    <a:masterClrMapping/>
  </p:clrMapOvr>
  <p:transition xmlns:p14="http://schemas.microsoft.com/office/powerpoint/2010/main">
    <p:zo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76275"/>
          </a:xfrm>
        </p:spPr>
        <p:txBody>
          <a:bodyPr/>
          <a:lstStyle/>
          <a:p>
            <a:r>
              <a:rPr lang="en-US" sz="3600" dirty="0"/>
              <a:t>Auto Calibration Mode</a:t>
            </a:r>
          </a:p>
        </p:txBody>
      </p:sp>
      <p:sp>
        <p:nvSpPr>
          <p:cNvPr id="3" name="Content Placeholder 2"/>
          <p:cNvSpPr>
            <a:spLocks noGrp="1"/>
          </p:cNvSpPr>
          <p:nvPr>
            <p:ph idx="1"/>
          </p:nvPr>
        </p:nvSpPr>
        <p:spPr>
          <a:xfrm>
            <a:off x="609600" y="1600200"/>
            <a:ext cx="7772400" cy="4525963"/>
          </a:xfrm>
        </p:spPr>
        <p:txBody>
          <a:bodyPr/>
          <a:lstStyle/>
          <a:p>
            <a:r>
              <a:rPr lang="en-US" sz="2800" dirty="0" smtClean="0">
                <a:cs typeface="Calibri (Body)"/>
              </a:rPr>
              <a:t>Use </a:t>
            </a:r>
            <a:r>
              <a:rPr lang="en-US" sz="2800" dirty="0">
                <a:cs typeface="Calibri (Body)"/>
              </a:rPr>
              <a:t>the (SHIFT)▼ </a:t>
            </a:r>
            <a:r>
              <a:rPr lang="en-US" sz="2800" dirty="0" smtClean="0">
                <a:cs typeface="Calibri (Body)"/>
              </a:rPr>
              <a:t>button </a:t>
            </a:r>
            <a:r>
              <a:rPr lang="en-US" sz="2800" dirty="0">
                <a:cs typeface="Calibri (Body)"/>
              </a:rPr>
              <a:t>to scroll to the oxygen channel settings. </a:t>
            </a:r>
            <a:endParaRPr lang="en-US" sz="2800" dirty="0" smtClean="0">
              <a:cs typeface="Calibri (Body)"/>
            </a:endParaRPr>
          </a:p>
          <a:p>
            <a:pPr lvl="1"/>
            <a:r>
              <a:rPr lang="en-US" sz="2400" dirty="0" smtClean="0">
                <a:cs typeface="Calibri (Body)"/>
              </a:rPr>
              <a:t>Use the </a:t>
            </a:r>
            <a:r>
              <a:rPr lang="en-US" sz="2400" dirty="0">
                <a:cs typeface="Calibri (Body)"/>
              </a:rPr>
              <a:t>▲AIR or (SHIFT)▼ </a:t>
            </a:r>
            <a:r>
              <a:rPr lang="en-US" sz="2400" dirty="0" smtClean="0">
                <a:cs typeface="Calibri (Body)"/>
              </a:rPr>
              <a:t>buttons to set the oxygen zero setting.  </a:t>
            </a:r>
          </a:p>
          <a:p>
            <a:pPr lvl="1"/>
            <a:r>
              <a:rPr lang="en-US" sz="2400" dirty="0" smtClean="0">
                <a:cs typeface="Calibri (Body)"/>
              </a:rPr>
              <a:t>Press the ENTER button when done.</a:t>
            </a:r>
          </a:p>
          <a:p>
            <a:r>
              <a:rPr lang="en-US" sz="2400" dirty="0">
                <a:solidFill>
                  <a:srgbClr val="0000FF"/>
                </a:solidFill>
                <a:cs typeface="Calibri (Body)"/>
              </a:rPr>
              <a:t>NOTE: The RKI Four Gas Cylinder typically contains 12% O2 by volume. Be sure to set the “OXY” reading to agree with the concentration listed on the cylinder’s label, not zero.  Also, DO NOT use calibration gas cylinders with O2 concentration values greater than 19% by Volume.</a:t>
            </a:r>
          </a:p>
          <a:p>
            <a:endParaRPr lang="en-US" dirty="0" smtClean="0">
              <a:cs typeface="Calibri (Body)"/>
            </a:endParaRPr>
          </a:p>
          <a:p>
            <a:endParaRPr lang="en-US" dirty="0">
              <a:cs typeface="Calibri (Body)"/>
            </a:endParaRPr>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8</a:t>
            </a:fld>
            <a:endParaRPr lang="en-US"/>
          </a:p>
        </p:txBody>
      </p:sp>
    </p:spTree>
    <p:extLst>
      <p:ext uri="{BB962C8B-B14F-4D97-AF65-F5344CB8AC3E}">
        <p14:creationId xmlns:p14="http://schemas.microsoft.com/office/powerpoint/2010/main" val="22393067"/>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rgbClr val="FF0000"/>
                </a:solidFill>
              </a:rPr>
              <a:t>Questions?</a:t>
            </a:r>
            <a:endParaRPr lang="en-US" dirty="0">
              <a:solidFill>
                <a:srgbClr val="FF0000"/>
              </a:solidFill>
            </a:endParaRPr>
          </a:p>
        </p:txBody>
      </p:sp>
      <p:sp>
        <p:nvSpPr>
          <p:cNvPr id="5" name="Footer Placeholder 4"/>
          <p:cNvSpPr>
            <a:spLocks noGrp="1"/>
          </p:cNvSpPr>
          <p:nvPr>
            <p:ph type="ftr" sz="quarter" idx="11"/>
          </p:nvPr>
        </p:nvSpPr>
        <p:spPr/>
        <p:txBody>
          <a:bodyPr/>
          <a:lstStyle/>
          <a:p>
            <a:r>
              <a:rPr lang="en-US" smtClean="0"/>
              <a:t>www.rkiinstruments.com</a:t>
            </a:r>
            <a:endParaRPr lang="en-US"/>
          </a:p>
        </p:txBody>
      </p:sp>
      <p:sp>
        <p:nvSpPr>
          <p:cNvPr id="6" name="Slide Number Placeholder 5"/>
          <p:cNvSpPr>
            <a:spLocks noGrp="1"/>
          </p:cNvSpPr>
          <p:nvPr>
            <p:ph type="sldNum" sz="quarter" idx="12"/>
          </p:nvPr>
        </p:nvSpPr>
        <p:spPr/>
        <p:txBody>
          <a:bodyPr/>
          <a:lstStyle/>
          <a:p>
            <a:fld id="{EC1AFBBE-3C4F-114D-BEDE-2A9351E80BDC}" type="slidenum">
              <a:rPr lang="en-US" smtClean="0"/>
              <a:pPr/>
              <a:t>80</a:t>
            </a:fld>
            <a:endParaRPr lang="en-US"/>
          </a:p>
        </p:txBody>
      </p:sp>
      <p:pic>
        <p:nvPicPr>
          <p:cNvPr id="11" name="Content Placeholder 10" descr="shutterstock_313594397.jpg"/>
          <p:cNvPicPr>
            <a:picLocks noGrp="1" noChangeAspect="1"/>
          </p:cNvPicPr>
          <p:nvPr>
            <p:ph idx="1"/>
          </p:nvPr>
        </p:nvPicPr>
        <p:blipFill>
          <a:blip r:embed="rId2">
            <a:extLst>
              <a:ext uri="{28A0092B-C50C-407E-A947-70E740481C1C}">
                <a14:useLocalDpi xmlns:a14="http://schemas.microsoft.com/office/drawing/2010/main" val="0"/>
              </a:ext>
            </a:extLst>
          </a:blip>
          <a:srcRect l="4542" r="4542"/>
          <a:stretch>
            <a:fillRect/>
          </a:stretch>
        </p:blipFill>
        <p:spPr>
          <a:xfrm>
            <a:off x="1676400" y="1524000"/>
            <a:ext cx="5800307" cy="3459163"/>
          </a:xfrm>
        </p:spPr>
      </p:pic>
    </p:spTree>
    <p:extLst>
      <p:ext uri="{BB962C8B-B14F-4D97-AF65-F5344CB8AC3E}">
        <p14:creationId xmlns:p14="http://schemas.microsoft.com/office/powerpoint/2010/main" val="3229627215"/>
      </p:ext>
    </p:extLst>
  </p:cSld>
  <p:clrMapOvr>
    <a:masterClrMapping/>
  </p:clrMapOvr>
  <p:transition xmlns:p14="http://schemas.microsoft.com/office/powerpoint/2010/main">
    <p:zo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974" y="301625"/>
            <a:ext cx="8074025" cy="612775"/>
          </a:xfrm>
        </p:spPr>
        <p:txBody>
          <a:bodyPr/>
          <a:lstStyle/>
          <a:p>
            <a:r>
              <a:rPr lang="en-US" sz="3600" dirty="0"/>
              <a:t>Auto Calibration Mode</a:t>
            </a:r>
          </a:p>
        </p:txBody>
      </p:sp>
      <p:sp>
        <p:nvSpPr>
          <p:cNvPr id="3" name="Content Placeholder 2"/>
          <p:cNvSpPr>
            <a:spLocks noGrp="1"/>
          </p:cNvSpPr>
          <p:nvPr>
            <p:ph idx="1"/>
          </p:nvPr>
        </p:nvSpPr>
        <p:spPr/>
        <p:txBody>
          <a:bodyPr/>
          <a:lstStyle/>
          <a:p>
            <a:r>
              <a:rPr lang="en-US" sz="2800" dirty="0" smtClean="0">
                <a:cs typeface="Calibri (Body)"/>
              </a:rPr>
              <a:t>Repeat </a:t>
            </a:r>
            <a:r>
              <a:rPr lang="en-US" sz="2800" dirty="0">
                <a:cs typeface="Calibri (Body)"/>
              </a:rPr>
              <a:t>steps above to set the correct values for the remaining channels. Use the ▲AIR button to scroll through the different channels. After the last channel is set, use the ▲AIR button to scroll to ESCAPE and press ENTER.</a:t>
            </a:r>
          </a:p>
          <a:p>
            <a:endParaRPr lang="en-US" dirty="0"/>
          </a:p>
        </p:txBody>
      </p:sp>
      <p:sp>
        <p:nvSpPr>
          <p:cNvPr id="4" name="Footer Placeholder 3"/>
          <p:cNvSpPr>
            <a:spLocks noGrp="1"/>
          </p:cNvSpPr>
          <p:nvPr>
            <p:ph type="ftr" sz="quarter" idx="11"/>
          </p:nvPr>
        </p:nvSpPr>
        <p:spPr/>
        <p:txBody>
          <a:bodyPr/>
          <a:lstStyle/>
          <a:p>
            <a:r>
              <a:rPr lang="en-US" smtClean="0"/>
              <a:t>www.rkiinstruments.com</a:t>
            </a:r>
            <a:endParaRPr lang="en-US"/>
          </a:p>
        </p:txBody>
      </p:sp>
      <p:sp>
        <p:nvSpPr>
          <p:cNvPr id="5" name="Slide Number Placeholder 4"/>
          <p:cNvSpPr>
            <a:spLocks noGrp="1"/>
          </p:cNvSpPr>
          <p:nvPr>
            <p:ph type="sldNum" sz="quarter" idx="12"/>
          </p:nvPr>
        </p:nvSpPr>
        <p:spPr/>
        <p:txBody>
          <a:bodyPr/>
          <a:lstStyle/>
          <a:p>
            <a:fld id="{EC1AFBBE-3C4F-114D-BEDE-2A9351E80BDC}" type="slidenum">
              <a:rPr lang="en-US" smtClean="0"/>
              <a:pPr/>
              <a:t>9</a:t>
            </a:fld>
            <a:endParaRPr lang="en-US"/>
          </a:p>
        </p:txBody>
      </p:sp>
    </p:spTree>
    <p:extLst>
      <p:ext uri="{BB962C8B-B14F-4D97-AF65-F5344CB8AC3E}">
        <p14:creationId xmlns:p14="http://schemas.microsoft.com/office/powerpoint/2010/main" val="177886642"/>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RKI PowerPoin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ummer">
      <a:majorFont>
        <a:latin typeface="Century Gothic"/>
        <a:ea typeface=""/>
        <a:cs typeface=""/>
        <a:font script="Jpan" typeface="ヒラギノ丸ゴ Pro W4"/>
        <a:font script="Hans" typeface="宋体"/>
        <a:font script="Hant" typeface="新細明體"/>
      </a:majorFont>
      <a:minorFont>
        <a:latin typeface="Century Gothic"/>
        <a:ea typeface=""/>
        <a:cs typeface=""/>
        <a:font script="Jpan" typeface="ヒラギノ丸ゴ Pro W4"/>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RKI PowerPoint Theme.thmx</Template>
  <TotalTime>5087</TotalTime>
  <Words>4146</Words>
  <Application>Microsoft Macintosh PowerPoint</Application>
  <PresentationFormat>On-screen Show (4:3)</PresentationFormat>
  <Paragraphs>496</Paragraphs>
  <Slides>80</Slides>
  <Notes>0</Notes>
  <HiddenSlides>0</HiddenSlides>
  <MMClips>0</MMClips>
  <ScaleCrop>false</ScaleCrop>
  <HeadingPairs>
    <vt:vector size="4" baseType="variant">
      <vt:variant>
        <vt:lpstr>Theme</vt:lpstr>
      </vt:variant>
      <vt:variant>
        <vt:i4>1</vt:i4>
      </vt:variant>
      <vt:variant>
        <vt:lpstr>Slide Titles</vt:lpstr>
      </vt:variant>
      <vt:variant>
        <vt:i4>80</vt:i4>
      </vt:variant>
    </vt:vector>
  </HeadingPairs>
  <TitlesOfParts>
    <vt:vector size="81" baseType="lpstr">
      <vt:lpstr>RKI PowerPoint Theme</vt:lpstr>
      <vt:lpstr>GX-2012</vt:lpstr>
      <vt:lpstr>Scope</vt:lpstr>
      <vt:lpstr>Calibration - Required Equipment</vt:lpstr>
      <vt:lpstr>Auto Calibration Mode</vt:lpstr>
      <vt:lpstr>Auto Calibration Mode</vt:lpstr>
      <vt:lpstr>Auto Calibration Mode</vt:lpstr>
      <vt:lpstr>Auto Calibration Mode</vt:lpstr>
      <vt:lpstr>Auto Calibration Mode</vt:lpstr>
      <vt:lpstr>Auto Calibration Mode</vt:lpstr>
      <vt:lpstr>Auto Calibration Mode</vt:lpstr>
      <vt:lpstr>Auto Calibration Mode</vt:lpstr>
      <vt:lpstr>Auto Calibration Mode</vt:lpstr>
      <vt:lpstr>Auto Calibration Mode</vt:lpstr>
      <vt:lpstr>Single Calibration Mode</vt:lpstr>
      <vt:lpstr>Single Calibration Mode</vt:lpstr>
      <vt:lpstr>Single Calibration Mode</vt:lpstr>
      <vt:lpstr>Single Calibration Mode</vt:lpstr>
      <vt:lpstr>Single Calibration Mode</vt:lpstr>
      <vt:lpstr>Single Calibration Mode</vt:lpstr>
      <vt:lpstr>GX-2012 Maintenance</vt:lpstr>
      <vt:lpstr>Alarm Types and Indications</vt:lpstr>
      <vt:lpstr>Alarm Types and Indications</vt:lpstr>
      <vt:lpstr>Replacing the Filters</vt:lpstr>
      <vt:lpstr>Replacing the Batteries</vt:lpstr>
      <vt:lpstr>Replacing the Batteries</vt:lpstr>
      <vt:lpstr>Replacing battery locking parts</vt:lpstr>
      <vt:lpstr>Replacing the Sensors</vt:lpstr>
      <vt:lpstr>Replacing the Scrubbers</vt:lpstr>
      <vt:lpstr>Replacing the Scrubbers</vt:lpstr>
      <vt:lpstr>Replacing the Sensors</vt:lpstr>
      <vt:lpstr>Replacing the Sensors</vt:lpstr>
      <vt:lpstr>Replacing the Sensors</vt:lpstr>
      <vt:lpstr>Replacing the Sensors</vt:lpstr>
      <vt:lpstr>Replacing the Sensors</vt:lpstr>
      <vt:lpstr>Replacing the Pump</vt:lpstr>
      <vt:lpstr>Replacing the Pump</vt:lpstr>
      <vt:lpstr>Replacing the Pump</vt:lpstr>
      <vt:lpstr>Replacing the Pump</vt:lpstr>
      <vt:lpstr>Replacing the LCD</vt:lpstr>
      <vt:lpstr>Replacing the LCD</vt:lpstr>
      <vt:lpstr>Replacing the LCD</vt:lpstr>
      <vt:lpstr>Replacing the LCD</vt:lpstr>
      <vt:lpstr>Replacing the LCD</vt:lpstr>
      <vt:lpstr>Replacing the LCD</vt:lpstr>
      <vt:lpstr>Replacing the LCD</vt:lpstr>
      <vt:lpstr>Replacing the LCD</vt:lpstr>
      <vt:lpstr>Replacing the Sensor Board</vt:lpstr>
      <vt:lpstr>Replacing the Sensor Board</vt:lpstr>
      <vt:lpstr>GX-2012</vt:lpstr>
      <vt:lpstr>Display Mode While in Normal Operation, push DISPLAY(ADJ) to cycle through</vt:lpstr>
      <vt:lpstr>Maintenance Mode</vt:lpstr>
      <vt:lpstr>Maintenance Mode</vt:lpstr>
      <vt:lpstr>Maintenance Mode</vt:lpstr>
      <vt:lpstr>Maintenance Mode</vt:lpstr>
      <vt:lpstr>Maintenance Mode</vt:lpstr>
      <vt:lpstr>Maintenance Mode</vt:lpstr>
      <vt:lpstr>Maintenance Mode</vt:lpstr>
      <vt:lpstr>Maintenance Mode</vt:lpstr>
      <vt:lpstr>Maintenance Mode</vt:lpstr>
      <vt:lpstr>Maintenance Mode</vt:lpstr>
      <vt:lpstr>Maintenance Mode</vt:lpstr>
      <vt:lpstr>Maintenance Mode</vt:lpstr>
      <vt:lpstr>Maintenance Mode</vt:lpstr>
      <vt:lpstr>Maintenance Mode</vt:lpstr>
      <vt:lpstr>Maintenance Mode</vt:lpstr>
      <vt:lpstr>Maintenance Mode</vt:lpstr>
      <vt:lpstr>Maintenance Mode</vt:lpstr>
      <vt:lpstr>Maintenance Mode</vt:lpstr>
      <vt:lpstr>Maintenance Mode</vt:lpstr>
      <vt:lpstr>Using Factory Mode</vt:lpstr>
      <vt:lpstr>Using Factory Mode</vt:lpstr>
      <vt:lpstr>Factory Mode</vt:lpstr>
      <vt:lpstr>Factory Mode</vt:lpstr>
      <vt:lpstr>Factory Mode</vt:lpstr>
      <vt:lpstr>Setting Flow Alarm</vt:lpstr>
      <vt:lpstr>Setting Flow Alarm</vt:lpstr>
      <vt:lpstr>Setting Flow Alarm</vt:lpstr>
      <vt:lpstr>Setting Flow Alarm</vt:lpstr>
      <vt:lpstr>Common troubleshooting techniques</vt:lpstr>
      <vt:lpstr>Questions?</vt:lpstr>
    </vt:vector>
  </TitlesOfParts>
  <Company>RKI Instruments,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GX-2012</dc:title>
  <dc:creator>Katie Nava</dc:creator>
  <cp:lastModifiedBy>Jessica Earley</cp:lastModifiedBy>
  <cp:revision>230</cp:revision>
  <dcterms:created xsi:type="dcterms:W3CDTF">2012-02-22T05:32:38Z</dcterms:created>
  <dcterms:modified xsi:type="dcterms:W3CDTF">2019-08-14T16:38:53Z</dcterms:modified>
</cp:coreProperties>
</file>