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51"/>
  </p:notesMasterIdLst>
  <p:sldIdLst>
    <p:sldId id="274" r:id="rId2"/>
    <p:sldId id="328" r:id="rId3"/>
    <p:sldId id="300" r:id="rId4"/>
    <p:sldId id="301" r:id="rId5"/>
    <p:sldId id="302" r:id="rId6"/>
    <p:sldId id="305" r:id="rId7"/>
    <p:sldId id="303" r:id="rId8"/>
    <p:sldId id="304" r:id="rId9"/>
    <p:sldId id="306" r:id="rId10"/>
    <p:sldId id="307" r:id="rId11"/>
    <p:sldId id="308" r:id="rId12"/>
    <p:sldId id="309" r:id="rId13"/>
    <p:sldId id="310" r:id="rId14"/>
    <p:sldId id="312" r:id="rId15"/>
    <p:sldId id="313" r:id="rId16"/>
    <p:sldId id="338" r:id="rId17"/>
    <p:sldId id="340" r:id="rId18"/>
    <p:sldId id="339" r:id="rId19"/>
    <p:sldId id="341" r:id="rId20"/>
    <p:sldId id="343" r:id="rId21"/>
    <p:sldId id="342" r:id="rId22"/>
    <p:sldId id="344" r:id="rId23"/>
    <p:sldId id="345" r:id="rId24"/>
    <p:sldId id="346" r:id="rId25"/>
    <p:sldId id="347" r:id="rId26"/>
    <p:sldId id="348" r:id="rId27"/>
    <p:sldId id="349" r:id="rId28"/>
    <p:sldId id="350" r:id="rId29"/>
    <p:sldId id="351" r:id="rId30"/>
    <p:sldId id="311" r:id="rId31"/>
    <p:sldId id="329" r:id="rId32"/>
    <p:sldId id="314" r:id="rId33"/>
    <p:sldId id="316" r:id="rId34"/>
    <p:sldId id="317" r:id="rId35"/>
    <p:sldId id="315" r:id="rId36"/>
    <p:sldId id="319" r:id="rId37"/>
    <p:sldId id="320" r:id="rId38"/>
    <p:sldId id="321" r:id="rId39"/>
    <p:sldId id="322" r:id="rId40"/>
    <p:sldId id="327" r:id="rId41"/>
    <p:sldId id="323" r:id="rId42"/>
    <p:sldId id="324" r:id="rId43"/>
    <p:sldId id="325" r:id="rId44"/>
    <p:sldId id="326" r:id="rId45"/>
    <p:sldId id="334" r:id="rId46"/>
    <p:sldId id="335" r:id="rId47"/>
    <p:sldId id="336" r:id="rId48"/>
    <p:sldId id="337" r:id="rId49"/>
    <p:sldId id="318" r:id="rId50"/>
  </p:sldIdLst>
  <p:sldSz cx="9144000" cy="6858000" type="screen4x3"/>
  <p:notesSz cx="6742113" cy="987266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704">
          <p15:clr>
            <a:srgbClr val="A4A3A4"/>
          </p15:clr>
        </p15:guide>
        <p15:guide id="2" pos="6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0000"/>
    <a:srgbClr val="FF0000"/>
    <a:srgbClr val="FFFF66"/>
    <a:srgbClr val="F8F8F8"/>
    <a:srgbClr val="EAEAEA"/>
    <a:srgbClr val="FF6600"/>
    <a:srgbClr val="A00000"/>
    <a:srgbClr val="C80000"/>
    <a:srgbClr val="FF9966"/>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73" autoAdjust="0"/>
    <p:restoredTop sz="94413" autoAdjust="0"/>
  </p:normalViewPr>
  <p:slideViewPr>
    <p:cSldViewPr>
      <p:cViewPr>
        <p:scale>
          <a:sx n="150" d="100"/>
          <a:sy n="150" d="100"/>
        </p:scale>
        <p:origin x="-1192" y="816"/>
      </p:cViewPr>
      <p:guideLst>
        <p:guide orient="horz" pos="1072"/>
        <p:guide pos="793"/>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50" d="100"/>
        <a:sy n="150" d="100"/>
      </p:scale>
      <p:origin x="0" y="390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21582" cy="493633"/>
          </a:xfrm>
          <a:prstGeom prst="rect">
            <a:avLst/>
          </a:prstGeom>
        </p:spPr>
        <p:txBody>
          <a:bodyPr vert="horz" lIns="90727" tIns="45363" rIns="90727" bIns="45363"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8971" y="1"/>
            <a:ext cx="2921582" cy="493633"/>
          </a:xfrm>
          <a:prstGeom prst="rect">
            <a:avLst/>
          </a:prstGeom>
        </p:spPr>
        <p:txBody>
          <a:bodyPr vert="horz" lIns="90727" tIns="45363" rIns="90727" bIns="45363" rtlCol="0"/>
          <a:lstStyle>
            <a:lvl1pPr algn="r">
              <a:defRPr sz="1200"/>
            </a:lvl1pPr>
          </a:lstStyle>
          <a:p>
            <a:fld id="{6EFEF91A-C6C2-47C0-B71D-68DF066F66F5}" type="datetimeFigureOut">
              <a:rPr kumimoji="1" lang="ja-JP" altLang="en-US" smtClean="0"/>
              <a:t>4/6/16</a:t>
            </a:fld>
            <a:endParaRPr kumimoji="1" lang="ja-JP" altLang="en-US"/>
          </a:p>
        </p:txBody>
      </p:sp>
      <p:sp>
        <p:nvSpPr>
          <p:cNvPr id="4" name="スライド イメージ プレースホルダー 3"/>
          <p:cNvSpPr>
            <a:spLocks noGrp="1" noRot="1" noChangeAspect="1"/>
          </p:cNvSpPr>
          <p:nvPr>
            <p:ph type="sldImg" idx="2"/>
          </p:nvPr>
        </p:nvSpPr>
        <p:spPr>
          <a:xfrm>
            <a:off x="904875" y="741363"/>
            <a:ext cx="4933950" cy="3700462"/>
          </a:xfrm>
          <a:prstGeom prst="rect">
            <a:avLst/>
          </a:prstGeom>
          <a:noFill/>
          <a:ln w="12700">
            <a:solidFill>
              <a:prstClr val="black"/>
            </a:solidFill>
          </a:ln>
        </p:spPr>
        <p:txBody>
          <a:bodyPr vert="horz" lIns="90727" tIns="45363" rIns="90727" bIns="45363" rtlCol="0" anchor="ctr"/>
          <a:lstStyle/>
          <a:p>
            <a:endParaRPr lang="ja-JP" altLang="en-US"/>
          </a:p>
        </p:txBody>
      </p:sp>
      <p:sp>
        <p:nvSpPr>
          <p:cNvPr id="5" name="ノート プレースホルダー 4"/>
          <p:cNvSpPr>
            <a:spLocks noGrp="1"/>
          </p:cNvSpPr>
          <p:nvPr>
            <p:ph type="body" sz="quarter" idx="3"/>
          </p:nvPr>
        </p:nvSpPr>
        <p:spPr>
          <a:xfrm>
            <a:off x="674212" y="4689515"/>
            <a:ext cx="5393690" cy="4442698"/>
          </a:xfrm>
          <a:prstGeom prst="rect">
            <a:avLst/>
          </a:prstGeom>
        </p:spPr>
        <p:txBody>
          <a:bodyPr vert="horz" lIns="90727" tIns="45363" rIns="90727" bIns="45363"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1" y="9377317"/>
            <a:ext cx="2921582" cy="493633"/>
          </a:xfrm>
          <a:prstGeom prst="rect">
            <a:avLst/>
          </a:prstGeom>
        </p:spPr>
        <p:txBody>
          <a:bodyPr vert="horz" lIns="90727" tIns="45363" rIns="90727" bIns="45363"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8971" y="9377317"/>
            <a:ext cx="2921582" cy="493633"/>
          </a:xfrm>
          <a:prstGeom prst="rect">
            <a:avLst/>
          </a:prstGeom>
        </p:spPr>
        <p:txBody>
          <a:bodyPr vert="horz" lIns="90727" tIns="45363" rIns="90727" bIns="45363" rtlCol="0" anchor="b"/>
          <a:lstStyle>
            <a:lvl1pPr algn="r">
              <a:defRPr sz="1200"/>
            </a:lvl1pPr>
          </a:lstStyle>
          <a:p>
            <a:fld id="{F96F9799-61E0-41BA-87E4-ED51E465ADA5}" type="slidenum">
              <a:rPr kumimoji="1" lang="ja-JP" altLang="en-US" smtClean="0"/>
              <a:t>‹#›</a:t>
            </a:fld>
            <a:endParaRPr kumimoji="1" lang="ja-JP" altLang="en-US"/>
          </a:p>
        </p:txBody>
      </p:sp>
    </p:spTree>
    <p:extLst>
      <p:ext uri="{BB962C8B-B14F-4D97-AF65-F5344CB8AC3E}">
        <p14:creationId xmlns:p14="http://schemas.microsoft.com/office/powerpoint/2010/main" val="405526634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96F9799-61E0-41BA-87E4-ED51E465ADA5}" type="slidenum">
              <a:rPr kumimoji="1" lang="ja-JP" altLang="en-US" smtClean="0"/>
              <a:t>46</a:t>
            </a:fld>
            <a:endParaRPr kumimoji="1" lang="ja-JP" altLang="en-US"/>
          </a:p>
        </p:txBody>
      </p:sp>
    </p:spTree>
    <p:extLst>
      <p:ext uri="{BB962C8B-B14F-4D97-AF65-F5344CB8AC3E}">
        <p14:creationId xmlns:p14="http://schemas.microsoft.com/office/powerpoint/2010/main" val="3180433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smtClean="0"/>
              <a:t>Can be connected</a:t>
            </a:r>
            <a:r>
              <a:rPr kumimoji="1" lang="en-US" altLang="ja-JP" baseline="0" dirty="0" smtClean="0"/>
              <a:t> up to 10 units</a:t>
            </a:r>
            <a:endParaRPr kumimoji="1" lang="ja-JP" altLang="en-US" dirty="0"/>
          </a:p>
        </p:txBody>
      </p:sp>
      <p:sp>
        <p:nvSpPr>
          <p:cNvPr id="4" name="スライド番号プレースホルダー 3"/>
          <p:cNvSpPr>
            <a:spLocks noGrp="1"/>
          </p:cNvSpPr>
          <p:nvPr>
            <p:ph type="sldNum" sz="quarter" idx="10"/>
          </p:nvPr>
        </p:nvSpPr>
        <p:spPr/>
        <p:txBody>
          <a:bodyPr/>
          <a:lstStyle/>
          <a:p>
            <a:fld id="{F96F9799-61E0-41BA-87E4-ED51E465ADA5}" type="slidenum">
              <a:rPr kumimoji="1" lang="ja-JP" altLang="en-US" smtClean="0"/>
              <a:t>48</a:t>
            </a:fld>
            <a:endParaRPr kumimoji="1" lang="ja-JP" altLang="en-US"/>
          </a:p>
        </p:txBody>
      </p:sp>
    </p:spTree>
    <p:extLst>
      <p:ext uri="{BB962C8B-B14F-4D97-AF65-F5344CB8AC3E}">
        <p14:creationId xmlns:p14="http://schemas.microsoft.com/office/powerpoint/2010/main" val="21309476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E90ED720-0104-4369-84BC-D37694168613}" type="datetimeFigureOut">
              <a:rPr kumimoji="1" lang="ja-JP" altLang="en-US" smtClean="0"/>
              <a:t>4/6/16</a:t>
            </a:fld>
            <a:endParaRPr kumimoji="1" lang="ja-JP" altLang="en-US"/>
          </a:p>
        </p:txBody>
      </p:sp>
      <p:sp>
        <p:nvSpPr>
          <p:cNvPr id="5" name="Footer Placeholder 4"/>
          <p:cNvSpPr>
            <a:spLocks noGrp="1"/>
          </p:cNvSpPr>
          <p:nvPr>
            <p:ph type="ftr" sz="quarter" idx="11"/>
          </p:nvPr>
        </p:nvSpPr>
        <p:spPr/>
        <p:txBody>
          <a:bodyPr/>
          <a:lstStyle>
            <a:lvl1pPr>
              <a:defRPr/>
            </a:lvl1pPr>
          </a:lstStyle>
          <a:p>
            <a:endParaRPr kumimoji="1" lang="ja-JP" altLang="en-US"/>
          </a:p>
        </p:txBody>
      </p:sp>
      <p:sp>
        <p:nvSpPr>
          <p:cNvPr id="6" name="Slide Number Placeholder 5"/>
          <p:cNvSpPr>
            <a:spLocks noGrp="1"/>
          </p:cNvSpPr>
          <p:nvPr>
            <p:ph type="sldNum" sz="quarter" idx="12"/>
          </p:nvPr>
        </p:nvSpPr>
        <p:spPr/>
        <p:txBody>
          <a:bodyPr/>
          <a:lstStyle>
            <a:lvl1pPr>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3974736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0ED720-0104-4369-84BC-D37694168613}" type="datetimeFigureOut">
              <a:rPr kumimoji="1" lang="ja-JP" altLang="en-US" smtClean="0"/>
              <a:t>4/6/16</a:t>
            </a:fld>
            <a:endParaRPr kumimoji="1" lang="ja-JP" altLang="en-US"/>
          </a:p>
        </p:txBody>
      </p:sp>
      <p:sp>
        <p:nvSpPr>
          <p:cNvPr id="5" name="Footer Placeholder 4"/>
          <p:cNvSpPr>
            <a:spLocks noGrp="1"/>
          </p:cNvSpPr>
          <p:nvPr>
            <p:ph type="ftr" sz="quarter" idx="11"/>
          </p:nvPr>
        </p:nvSpPr>
        <p:spPr/>
        <p:txBody>
          <a:bodyPr/>
          <a:lstStyle>
            <a:lvl1pPr>
              <a:defRPr/>
            </a:lvl1pPr>
          </a:lstStyle>
          <a:p>
            <a:endParaRPr kumimoji="1" lang="ja-JP" altLang="en-US"/>
          </a:p>
        </p:txBody>
      </p:sp>
      <p:sp>
        <p:nvSpPr>
          <p:cNvPr id="6" name="Slide Number Placeholder 5"/>
          <p:cNvSpPr>
            <a:spLocks noGrp="1"/>
          </p:cNvSpPr>
          <p:nvPr>
            <p:ph type="sldNum" sz="quarter" idx="12"/>
          </p:nvPr>
        </p:nvSpPr>
        <p:spPr/>
        <p:txBody>
          <a:bodyPr/>
          <a:lstStyle>
            <a:lvl1pPr>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4019154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0ED720-0104-4369-84BC-D37694168613}" type="datetimeFigureOut">
              <a:rPr kumimoji="1" lang="ja-JP" altLang="en-US" smtClean="0"/>
              <a:t>4/6/16</a:t>
            </a:fld>
            <a:endParaRPr kumimoji="1" lang="ja-JP" altLang="en-US"/>
          </a:p>
        </p:txBody>
      </p:sp>
      <p:sp>
        <p:nvSpPr>
          <p:cNvPr id="5" name="Footer Placeholder 4"/>
          <p:cNvSpPr>
            <a:spLocks noGrp="1"/>
          </p:cNvSpPr>
          <p:nvPr>
            <p:ph type="ftr" sz="quarter" idx="11"/>
          </p:nvPr>
        </p:nvSpPr>
        <p:spPr/>
        <p:txBody>
          <a:bodyPr/>
          <a:lstStyle>
            <a:lvl1pPr>
              <a:defRPr/>
            </a:lvl1pPr>
          </a:lstStyle>
          <a:p>
            <a:endParaRPr kumimoji="1" lang="ja-JP" altLang="en-US"/>
          </a:p>
        </p:txBody>
      </p:sp>
      <p:sp>
        <p:nvSpPr>
          <p:cNvPr id="6" name="Slide Number Placeholder 5"/>
          <p:cNvSpPr>
            <a:spLocks noGrp="1"/>
          </p:cNvSpPr>
          <p:nvPr>
            <p:ph type="sldNum" sz="quarter" idx="12"/>
          </p:nvPr>
        </p:nvSpPr>
        <p:spPr/>
        <p:txBody>
          <a:bodyPr/>
          <a:lstStyle>
            <a:lvl1pPr>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2311311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810000" cy="4114800"/>
          </a:xfrm>
        </p:spPr>
        <p:txBody>
          <a:bodyPr rtlCol="0">
            <a:normAutofit/>
          </a:bodyPr>
          <a:lstStyle/>
          <a:p>
            <a:pPr lvl="0"/>
            <a:r>
              <a:rPr lang="en-US" noProof="0" dirty="0" smtClean="0"/>
              <a:t>Click icon to add chart</a:t>
            </a:r>
          </a:p>
        </p:txBody>
      </p:sp>
      <p:sp>
        <p:nvSpPr>
          <p:cNvPr id="5" name="Date Placeholder 3"/>
          <p:cNvSpPr>
            <a:spLocks noGrp="1"/>
          </p:cNvSpPr>
          <p:nvPr>
            <p:ph type="dt" sz="half" idx="10"/>
          </p:nvPr>
        </p:nvSpPr>
        <p:spPr/>
        <p:txBody>
          <a:bodyPr/>
          <a:lstStyle>
            <a:lvl1pPr>
              <a:defRPr/>
            </a:lvl1pPr>
          </a:lstStyle>
          <a:p>
            <a:fld id="{E90ED720-0104-4369-84BC-D37694168613}" type="datetimeFigureOut">
              <a:rPr kumimoji="1" lang="ja-JP" altLang="en-US" smtClean="0"/>
              <a:t>4/6/16</a:t>
            </a:fld>
            <a:endParaRPr kumimoji="1" lang="ja-JP" altLang="en-US"/>
          </a:p>
        </p:txBody>
      </p:sp>
      <p:sp>
        <p:nvSpPr>
          <p:cNvPr id="6" name="Footer Placeholder 4"/>
          <p:cNvSpPr>
            <a:spLocks noGrp="1"/>
          </p:cNvSpPr>
          <p:nvPr>
            <p:ph type="ftr" sz="quarter" idx="11"/>
          </p:nvPr>
        </p:nvSpPr>
        <p:spPr/>
        <p:txBody>
          <a:bodyPr/>
          <a:lstStyle>
            <a:lvl1pPr>
              <a:defRPr/>
            </a:lvl1pPr>
          </a:lstStyle>
          <a:p>
            <a:endParaRPr kumimoji="1" lang="ja-JP" altLang="en-US"/>
          </a:p>
        </p:txBody>
      </p:sp>
      <p:sp>
        <p:nvSpPr>
          <p:cNvPr id="7" name="Slide Number Placeholder 5"/>
          <p:cNvSpPr>
            <a:spLocks noGrp="1"/>
          </p:cNvSpPr>
          <p:nvPr>
            <p:ph type="sldNum" sz="quarter" idx="12"/>
          </p:nvPr>
        </p:nvSpPr>
        <p:spPr/>
        <p:txBody>
          <a:bodyPr/>
          <a:lstStyle>
            <a:lvl1pPr>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13529780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E90ED720-0104-4369-84BC-D37694168613}" type="datetimeFigureOut">
              <a:rPr kumimoji="1" lang="ja-JP" altLang="en-US" smtClean="0"/>
              <a:t>4/6/16</a:t>
            </a:fld>
            <a:endParaRPr kumimoji="1" lang="ja-JP" altLang="en-US"/>
          </a:p>
        </p:txBody>
      </p:sp>
      <p:sp>
        <p:nvSpPr>
          <p:cNvPr id="6" name="Footer Placeholder 4"/>
          <p:cNvSpPr>
            <a:spLocks noGrp="1"/>
          </p:cNvSpPr>
          <p:nvPr>
            <p:ph type="ftr" sz="quarter" idx="11"/>
          </p:nvPr>
        </p:nvSpPr>
        <p:spPr/>
        <p:txBody>
          <a:bodyPr/>
          <a:lstStyle>
            <a:lvl1pPr>
              <a:defRPr/>
            </a:lvl1pPr>
          </a:lstStyle>
          <a:p>
            <a:endParaRPr kumimoji="1" lang="ja-JP" altLang="en-US"/>
          </a:p>
        </p:txBody>
      </p:sp>
      <p:sp>
        <p:nvSpPr>
          <p:cNvPr id="7" name="Slide Number Placeholder 5"/>
          <p:cNvSpPr>
            <a:spLocks noGrp="1"/>
          </p:cNvSpPr>
          <p:nvPr>
            <p:ph type="sldNum" sz="quarter" idx="12"/>
          </p:nvPr>
        </p:nvSpPr>
        <p:spPr/>
        <p:txBody>
          <a:bodyPr/>
          <a:lstStyle>
            <a:lvl1pPr>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1826261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90ED720-0104-4369-84BC-D37694168613}" type="datetimeFigureOut">
              <a:rPr kumimoji="1" lang="ja-JP" altLang="en-US" smtClean="0"/>
              <a:t>4/6/16</a:t>
            </a:fld>
            <a:endParaRPr kumimoji="1" lang="ja-JP" altLang="en-US"/>
          </a:p>
        </p:txBody>
      </p:sp>
      <p:sp>
        <p:nvSpPr>
          <p:cNvPr id="5" name="Footer Placeholder 4"/>
          <p:cNvSpPr>
            <a:spLocks noGrp="1"/>
          </p:cNvSpPr>
          <p:nvPr>
            <p:ph type="ftr" sz="quarter" idx="11"/>
          </p:nvPr>
        </p:nvSpPr>
        <p:spPr/>
        <p:txBody>
          <a:bodyPr/>
          <a:lstStyle>
            <a:lvl1pPr>
              <a:defRPr/>
            </a:lvl1pPr>
          </a:lstStyle>
          <a:p>
            <a:endParaRPr kumimoji="1" lang="ja-JP" altLang="en-US"/>
          </a:p>
        </p:txBody>
      </p:sp>
      <p:sp>
        <p:nvSpPr>
          <p:cNvPr id="6" name="Slide Number Placeholder 5"/>
          <p:cNvSpPr>
            <a:spLocks noGrp="1"/>
          </p:cNvSpPr>
          <p:nvPr>
            <p:ph type="sldNum" sz="quarter" idx="12"/>
          </p:nvPr>
        </p:nvSpPr>
        <p:spPr/>
        <p:txBody>
          <a:bodyPr/>
          <a:lstStyle>
            <a:lvl1pPr>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747172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E90ED720-0104-4369-84BC-D37694168613}" type="datetimeFigureOut">
              <a:rPr kumimoji="1" lang="ja-JP" altLang="en-US" smtClean="0"/>
              <a:t>4/6/16</a:t>
            </a:fld>
            <a:endParaRPr kumimoji="1" lang="ja-JP" altLang="en-US"/>
          </a:p>
        </p:txBody>
      </p:sp>
      <p:sp>
        <p:nvSpPr>
          <p:cNvPr id="5" name="Footer Placeholder 4"/>
          <p:cNvSpPr>
            <a:spLocks noGrp="1"/>
          </p:cNvSpPr>
          <p:nvPr>
            <p:ph type="ftr" sz="quarter" idx="11"/>
          </p:nvPr>
        </p:nvSpPr>
        <p:spPr/>
        <p:txBody>
          <a:bodyPr/>
          <a:lstStyle>
            <a:lvl1pPr>
              <a:defRPr/>
            </a:lvl1pPr>
          </a:lstStyle>
          <a:p>
            <a:endParaRPr kumimoji="1" lang="ja-JP" altLang="en-US"/>
          </a:p>
        </p:txBody>
      </p:sp>
      <p:sp>
        <p:nvSpPr>
          <p:cNvPr id="6" name="Slide Number Placeholder 5"/>
          <p:cNvSpPr>
            <a:spLocks noGrp="1"/>
          </p:cNvSpPr>
          <p:nvPr>
            <p:ph type="sldNum" sz="quarter" idx="12"/>
          </p:nvPr>
        </p:nvSpPr>
        <p:spPr/>
        <p:txBody>
          <a:bodyPr/>
          <a:lstStyle>
            <a:lvl1pPr>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3316210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E90ED720-0104-4369-84BC-D37694168613}" type="datetimeFigureOut">
              <a:rPr kumimoji="1" lang="ja-JP" altLang="en-US" smtClean="0"/>
              <a:t>4/6/16</a:t>
            </a:fld>
            <a:endParaRPr kumimoji="1" lang="ja-JP" altLang="en-US"/>
          </a:p>
        </p:txBody>
      </p:sp>
      <p:sp>
        <p:nvSpPr>
          <p:cNvPr id="6" name="Footer Placeholder 4"/>
          <p:cNvSpPr>
            <a:spLocks noGrp="1"/>
          </p:cNvSpPr>
          <p:nvPr>
            <p:ph type="ftr" sz="quarter" idx="11"/>
          </p:nvPr>
        </p:nvSpPr>
        <p:spPr/>
        <p:txBody>
          <a:bodyPr/>
          <a:lstStyle>
            <a:lvl1pPr>
              <a:defRPr/>
            </a:lvl1pPr>
          </a:lstStyle>
          <a:p>
            <a:endParaRPr kumimoji="1" lang="ja-JP" altLang="en-US"/>
          </a:p>
        </p:txBody>
      </p:sp>
      <p:sp>
        <p:nvSpPr>
          <p:cNvPr id="7" name="Slide Number Placeholder 5"/>
          <p:cNvSpPr>
            <a:spLocks noGrp="1"/>
          </p:cNvSpPr>
          <p:nvPr>
            <p:ph type="sldNum" sz="quarter" idx="12"/>
          </p:nvPr>
        </p:nvSpPr>
        <p:spPr/>
        <p:txBody>
          <a:bodyPr/>
          <a:lstStyle>
            <a:lvl1pPr>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3330328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E90ED720-0104-4369-84BC-D37694168613}" type="datetimeFigureOut">
              <a:rPr kumimoji="1" lang="ja-JP" altLang="en-US" smtClean="0"/>
              <a:t>4/6/16</a:t>
            </a:fld>
            <a:endParaRPr kumimoji="1" lang="ja-JP" altLang="en-US"/>
          </a:p>
        </p:txBody>
      </p:sp>
      <p:sp>
        <p:nvSpPr>
          <p:cNvPr id="8" name="Footer Placeholder 4"/>
          <p:cNvSpPr>
            <a:spLocks noGrp="1"/>
          </p:cNvSpPr>
          <p:nvPr>
            <p:ph type="ftr" sz="quarter" idx="11"/>
          </p:nvPr>
        </p:nvSpPr>
        <p:spPr/>
        <p:txBody>
          <a:bodyPr/>
          <a:lstStyle>
            <a:lvl1pPr>
              <a:defRPr/>
            </a:lvl1pPr>
          </a:lstStyle>
          <a:p>
            <a:endParaRPr kumimoji="1" lang="ja-JP" altLang="en-US"/>
          </a:p>
        </p:txBody>
      </p:sp>
      <p:sp>
        <p:nvSpPr>
          <p:cNvPr id="9" name="Slide Number Placeholder 5"/>
          <p:cNvSpPr>
            <a:spLocks noGrp="1"/>
          </p:cNvSpPr>
          <p:nvPr>
            <p:ph type="sldNum" sz="quarter" idx="12"/>
          </p:nvPr>
        </p:nvSpPr>
        <p:spPr/>
        <p:txBody>
          <a:bodyPr/>
          <a:lstStyle>
            <a:lvl1pPr>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380574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E90ED720-0104-4369-84BC-D37694168613}" type="datetimeFigureOut">
              <a:rPr kumimoji="1" lang="ja-JP" altLang="en-US" smtClean="0"/>
              <a:t>4/6/16</a:t>
            </a:fld>
            <a:endParaRPr kumimoji="1" lang="ja-JP" altLang="en-US"/>
          </a:p>
        </p:txBody>
      </p:sp>
      <p:sp>
        <p:nvSpPr>
          <p:cNvPr id="4" name="Footer Placeholder 4"/>
          <p:cNvSpPr>
            <a:spLocks noGrp="1"/>
          </p:cNvSpPr>
          <p:nvPr>
            <p:ph type="ftr" sz="quarter" idx="11"/>
          </p:nvPr>
        </p:nvSpPr>
        <p:spPr/>
        <p:txBody>
          <a:bodyPr/>
          <a:lstStyle>
            <a:lvl1pPr>
              <a:defRPr/>
            </a:lvl1pPr>
          </a:lstStyle>
          <a:p>
            <a:endParaRPr kumimoji="1" lang="ja-JP" altLang="en-US"/>
          </a:p>
        </p:txBody>
      </p:sp>
      <p:sp>
        <p:nvSpPr>
          <p:cNvPr id="5" name="Slide Number Placeholder 5"/>
          <p:cNvSpPr>
            <a:spLocks noGrp="1"/>
          </p:cNvSpPr>
          <p:nvPr>
            <p:ph type="sldNum" sz="quarter" idx="12"/>
          </p:nvPr>
        </p:nvSpPr>
        <p:spPr/>
        <p:txBody>
          <a:bodyPr/>
          <a:lstStyle>
            <a:lvl1pPr>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91605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E90ED720-0104-4369-84BC-D37694168613}" type="datetimeFigureOut">
              <a:rPr kumimoji="1" lang="ja-JP" altLang="en-US" smtClean="0"/>
              <a:t>4/6/16</a:t>
            </a:fld>
            <a:endParaRPr kumimoji="1" lang="ja-JP" altLang="en-US"/>
          </a:p>
        </p:txBody>
      </p:sp>
      <p:sp>
        <p:nvSpPr>
          <p:cNvPr id="3" name="Footer Placeholder 4"/>
          <p:cNvSpPr>
            <a:spLocks noGrp="1"/>
          </p:cNvSpPr>
          <p:nvPr>
            <p:ph type="ftr" sz="quarter" idx="11"/>
          </p:nvPr>
        </p:nvSpPr>
        <p:spPr/>
        <p:txBody>
          <a:bodyPr/>
          <a:lstStyle>
            <a:lvl1pPr>
              <a:defRPr/>
            </a:lvl1pPr>
          </a:lstStyle>
          <a:p>
            <a:endParaRPr kumimoji="1" lang="ja-JP" altLang="en-US"/>
          </a:p>
        </p:txBody>
      </p:sp>
      <p:sp>
        <p:nvSpPr>
          <p:cNvPr id="4" name="Slide Number Placeholder 5"/>
          <p:cNvSpPr>
            <a:spLocks noGrp="1"/>
          </p:cNvSpPr>
          <p:nvPr>
            <p:ph type="sldNum" sz="quarter" idx="12"/>
          </p:nvPr>
        </p:nvSpPr>
        <p:spPr/>
        <p:txBody>
          <a:bodyPr/>
          <a:lstStyle>
            <a:lvl1pPr>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1376839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90ED720-0104-4369-84BC-D37694168613}" type="datetimeFigureOut">
              <a:rPr kumimoji="1" lang="ja-JP" altLang="en-US" smtClean="0"/>
              <a:t>4/6/16</a:t>
            </a:fld>
            <a:endParaRPr kumimoji="1" lang="ja-JP" altLang="en-US"/>
          </a:p>
        </p:txBody>
      </p:sp>
      <p:sp>
        <p:nvSpPr>
          <p:cNvPr id="6" name="Footer Placeholder 4"/>
          <p:cNvSpPr>
            <a:spLocks noGrp="1"/>
          </p:cNvSpPr>
          <p:nvPr>
            <p:ph type="ftr" sz="quarter" idx="11"/>
          </p:nvPr>
        </p:nvSpPr>
        <p:spPr/>
        <p:txBody>
          <a:bodyPr/>
          <a:lstStyle>
            <a:lvl1pPr>
              <a:defRPr/>
            </a:lvl1pPr>
          </a:lstStyle>
          <a:p>
            <a:endParaRPr kumimoji="1" lang="ja-JP" altLang="en-US"/>
          </a:p>
        </p:txBody>
      </p:sp>
      <p:sp>
        <p:nvSpPr>
          <p:cNvPr id="7" name="Slide Number Placeholder 5"/>
          <p:cNvSpPr>
            <a:spLocks noGrp="1"/>
          </p:cNvSpPr>
          <p:nvPr>
            <p:ph type="sldNum" sz="quarter" idx="12"/>
          </p:nvPr>
        </p:nvSpPr>
        <p:spPr/>
        <p:txBody>
          <a:bodyPr/>
          <a:lstStyle>
            <a:lvl1pPr>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21209483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Drag picture to placeholder or click icon to add</a:t>
            </a:r>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90ED720-0104-4369-84BC-D37694168613}" type="datetimeFigureOut">
              <a:rPr kumimoji="1" lang="ja-JP" altLang="en-US" smtClean="0"/>
              <a:t>4/6/16</a:t>
            </a:fld>
            <a:endParaRPr kumimoji="1" lang="ja-JP" altLang="en-US"/>
          </a:p>
        </p:txBody>
      </p:sp>
      <p:sp>
        <p:nvSpPr>
          <p:cNvPr id="6" name="Footer Placeholder 4"/>
          <p:cNvSpPr>
            <a:spLocks noGrp="1"/>
          </p:cNvSpPr>
          <p:nvPr>
            <p:ph type="ftr" sz="quarter" idx="11"/>
          </p:nvPr>
        </p:nvSpPr>
        <p:spPr/>
        <p:txBody>
          <a:bodyPr/>
          <a:lstStyle>
            <a:lvl1pPr>
              <a:defRPr/>
            </a:lvl1pPr>
          </a:lstStyle>
          <a:p>
            <a:endParaRPr kumimoji="1" lang="ja-JP" altLang="en-US"/>
          </a:p>
        </p:txBody>
      </p:sp>
      <p:sp>
        <p:nvSpPr>
          <p:cNvPr id="7" name="Slide Number Placeholder 5"/>
          <p:cNvSpPr>
            <a:spLocks noGrp="1"/>
          </p:cNvSpPr>
          <p:nvPr>
            <p:ph type="sldNum" sz="quarter" idx="12"/>
          </p:nvPr>
        </p:nvSpPr>
        <p:spPr/>
        <p:txBody>
          <a:bodyPr/>
          <a:lstStyle>
            <a:lvl1pPr>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332293710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187624" y="260648"/>
            <a:ext cx="77724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US" dirty="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4/6/16</a:t>
            </a:fld>
            <a:endParaRPr kumimoji="1" lang="ja-JP"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pic>
        <p:nvPicPr>
          <p:cNvPr id="1031" name="Picture 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28600" y="228600"/>
            <a:ext cx="9144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iming>
    <p:tnLst>
      <p:par>
        <p:cTn xmlns:p14="http://schemas.microsoft.com/office/powerpoint/2010/main" id="1" dur="indefinite" restart="never" nodeType="tmRoot"/>
      </p:par>
    </p:tnLst>
  </p:timing>
  <p:txStyles>
    <p:title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5.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1" Type="http://schemas.openxmlformats.org/officeDocument/2006/relationships/slideLayout" Target="../slideLayouts/slideLayout1.xml"/><Relationship Id="rId2" Type="http://schemas.openxmlformats.org/officeDocument/2006/relationships/image" Target="../media/image27.png"/></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6" Type="http://schemas.openxmlformats.org/officeDocument/2006/relationships/image" Target="../media/image37.png"/><Relationship Id="rId7" Type="http://schemas.openxmlformats.org/officeDocument/2006/relationships/image" Target="../media/image38.png"/><Relationship Id="rId8" Type="http://schemas.openxmlformats.org/officeDocument/2006/relationships/image" Target="../media/image39.png"/><Relationship Id="rId9" Type="http://schemas.openxmlformats.org/officeDocument/2006/relationships/image" Target="../media/image40.png"/><Relationship Id="rId10" Type="http://schemas.openxmlformats.org/officeDocument/2006/relationships/image" Target="../media/image41.jpeg"/><Relationship Id="rId1" Type="http://schemas.openxmlformats.org/officeDocument/2006/relationships/slideLayout" Target="../slideLayouts/slideLayout1.xml"/><Relationship Id="rId2" Type="http://schemas.openxmlformats.org/officeDocument/2006/relationships/image" Target="../media/image3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2.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3203848" y="1268760"/>
            <a:ext cx="4968552" cy="830997"/>
          </a:xfrm>
          <a:prstGeom prst="rect">
            <a:avLst/>
          </a:prstGeom>
        </p:spPr>
        <p:txBody>
          <a:bodyPr wrap="square">
            <a:spAutoFit/>
          </a:bodyPr>
          <a:lstStyle/>
          <a:p>
            <a:pPr algn="ctr"/>
            <a:r>
              <a:rPr lang="en-US" altLang="ja-JP" sz="4800" b="1" dirty="0" smtClean="0">
                <a:effectLst>
                  <a:outerShdw blurRad="38100" dist="38100" dir="2700000" algn="tl">
                    <a:srgbClr val="000000">
                      <a:alpha val="43137"/>
                    </a:srgbClr>
                  </a:outerShdw>
                </a:effectLst>
                <a:cs typeface="Arial" panose="020B0604020202020204" pitchFamily="34" charset="0"/>
              </a:rPr>
              <a:t>GX-6000</a:t>
            </a:r>
            <a:endParaRPr lang="ja-JP" altLang="en-US" sz="4800" b="1" dirty="0">
              <a:effectLst>
                <a:outerShdw blurRad="38100" dist="38100" dir="2700000" algn="tl">
                  <a:srgbClr val="000000">
                    <a:alpha val="43137"/>
                  </a:srgbClr>
                </a:outerShdw>
              </a:effectLst>
              <a:cs typeface="Arial" panose="020B0604020202020204" pitchFamily="34" charset="0"/>
            </a:endParaRPr>
          </a:p>
        </p:txBody>
      </p:sp>
      <p:sp>
        <p:nvSpPr>
          <p:cNvPr id="3" name="TextBox 2"/>
          <p:cNvSpPr txBox="1"/>
          <p:nvPr/>
        </p:nvSpPr>
        <p:spPr>
          <a:xfrm>
            <a:off x="2915816" y="2276872"/>
            <a:ext cx="6012160" cy="369332"/>
          </a:xfrm>
          <a:prstGeom prst="rect">
            <a:avLst/>
          </a:prstGeom>
          <a:noFill/>
        </p:spPr>
        <p:txBody>
          <a:bodyPr wrap="square" rtlCol="0">
            <a:spAutoFit/>
          </a:bodyPr>
          <a:lstStyle/>
          <a:p>
            <a:pPr algn="ctr"/>
            <a:r>
              <a:rPr lang="en-US" dirty="0" smtClean="0"/>
              <a:t>6 gas, sample draw with PID &amp; Super Toxics</a:t>
            </a:r>
          </a:p>
        </p:txBody>
      </p:sp>
      <p:pic>
        <p:nvPicPr>
          <p:cNvPr id="5" name="Picture 4" descr="GX-6000_han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48"/>
            <a:ext cx="3563888" cy="6858000"/>
          </a:xfrm>
          <a:prstGeom prst="rect">
            <a:avLst/>
          </a:prstGeom>
        </p:spPr>
      </p:pic>
    </p:spTree>
    <p:extLst>
      <p:ext uri="{BB962C8B-B14F-4D97-AF65-F5344CB8AC3E}">
        <p14:creationId xmlns:p14="http://schemas.microsoft.com/office/powerpoint/2010/main" val="320100609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Sensor Replacement</a:t>
            </a:r>
            <a:endParaRPr lang="en-US" b="1" dirty="0"/>
          </a:p>
        </p:txBody>
      </p:sp>
      <p:sp>
        <p:nvSpPr>
          <p:cNvPr id="3" name="Content Placeholder 2"/>
          <p:cNvSpPr>
            <a:spLocks noGrp="1"/>
          </p:cNvSpPr>
          <p:nvPr>
            <p:ph idx="1"/>
          </p:nvPr>
        </p:nvSpPr>
        <p:spPr>
          <a:xfrm>
            <a:off x="457200" y="1600200"/>
            <a:ext cx="4186808" cy="4525963"/>
          </a:xfrm>
        </p:spPr>
        <p:txBody>
          <a:bodyPr/>
          <a:lstStyle/>
          <a:p>
            <a:r>
              <a:rPr lang="en-US" dirty="0" smtClean="0"/>
              <a:t>Remove flow chamber exposing sensor gasket and scrubbers.</a:t>
            </a:r>
            <a:endParaRPr lang="en-US" dirty="0"/>
          </a:p>
        </p:txBody>
      </p:sp>
      <p:pic>
        <p:nvPicPr>
          <p:cNvPr id="6" name="Picture 5" descr="Cover Removed.jpg"/>
          <p:cNvPicPr>
            <a:picLocks noChangeAspect="1"/>
          </p:cNvPicPr>
          <p:nvPr/>
        </p:nvPicPr>
        <p:blipFill rotWithShape="1">
          <a:blip r:embed="rId2">
            <a:extLst>
              <a:ext uri="{28A0092B-C50C-407E-A947-70E740481C1C}">
                <a14:useLocalDpi xmlns:a14="http://schemas.microsoft.com/office/drawing/2010/main" val="0"/>
              </a:ext>
            </a:extLst>
          </a:blip>
          <a:srcRect l="-5316" t="-3139" r="5316" b="6276"/>
          <a:stretch/>
        </p:blipFill>
        <p:spPr>
          <a:xfrm>
            <a:off x="4427984" y="908720"/>
            <a:ext cx="4299942" cy="5488012"/>
          </a:xfrm>
          <a:prstGeom prst="rect">
            <a:avLst/>
          </a:prstGeom>
        </p:spPr>
      </p:pic>
    </p:spTree>
    <p:extLst>
      <p:ext uri="{BB962C8B-B14F-4D97-AF65-F5344CB8AC3E}">
        <p14:creationId xmlns:p14="http://schemas.microsoft.com/office/powerpoint/2010/main" val="70404223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Sensor Replacement</a:t>
            </a:r>
            <a:endParaRPr lang="en-US" b="1" dirty="0"/>
          </a:p>
        </p:txBody>
      </p:sp>
      <p:sp>
        <p:nvSpPr>
          <p:cNvPr id="3" name="Content Placeholder 2"/>
          <p:cNvSpPr>
            <a:spLocks noGrp="1"/>
          </p:cNvSpPr>
          <p:nvPr>
            <p:ph idx="1"/>
          </p:nvPr>
        </p:nvSpPr>
        <p:spPr>
          <a:xfrm>
            <a:off x="457200" y="1600200"/>
            <a:ext cx="3826768" cy="4525963"/>
          </a:xfrm>
        </p:spPr>
        <p:txBody>
          <a:bodyPr/>
          <a:lstStyle/>
          <a:p>
            <a:r>
              <a:rPr lang="en-US" dirty="0" smtClean="0"/>
              <a:t>Remove sensor gasket exposing sensors.</a:t>
            </a:r>
          </a:p>
          <a:p>
            <a:r>
              <a:rPr lang="en-US" dirty="0" smtClean="0"/>
              <a:t>Remove and replace sensors as needed.</a:t>
            </a:r>
            <a:endParaRPr lang="en-US" dirty="0"/>
          </a:p>
        </p:txBody>
      </p:sp>
      <p:pic>
        <p:nvPicPr>
          <p:cNvPr id="4" name="Picture 3" descr="Sensor boot removed.jpg"/>
          <p:cNvPicPr>
            <a:picLocks noChangeAspect="1"/>
          </p:cNvPicPr>
          <p:nvPr/>
        </p:nvPicPr>
        <p:blipFill rotWithShape="1">
          <a:blip r:embed="rId2">
            <a:extLst>
              <a:ext uri="{28A0092B-C50C-407E-A947-70E740481C1C}">
                <a14:useLocalDpi xmlns:a14="http://schemas.microsoft.com/office/drawing/2010/main" val="0"/>
              </a:ext>
            </a:extLst>
          </a:blip>
          <a:srcRect b="3193"/>
          <a:stretch/>
        </p:blipFill>
        <p:spPr>
          <a:xfrm>
            <a:off x="5004048" y="1556792"/>
            <a:ext cx="3618402" cy="4670524"/>
          </a:xfrm>
          <a:prstGeom prst="rect">
            <a:avLst/>
          </a:prstGeom>
        </p:spPr>
      </p:pic>
    </p:spTree>
    <p:extLst>
      <p:ext uri="{BB962C8B-B14F-4D97-AF65-F5344CB8AC3E}">
        <p14:creationId xmlns:p14="http://schemas.microsoft.com/office/powerpoint/2010/main" val="399639214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116632"/>
            <a:ext cx="7772400" cy="936104"/>
          </a:xfrm>
        </p:spPr>
        <p:txBody>
          <a:bodyPr/>
          <a:lstStyle/>
          <a:p>
            <a:r>
              <a:rPr lang="en-US" dirty="0" smtClean="0"/>
              <a:t>Replacement of Sensor Scrubbers</a:t>
            </a:r>
            <a:endParaRPr lang="en-US" dirty="0"/>
          </a:p>
        </p:txBody>
      </p:sp>
      <p:sp>
        <p:nvSpPr>
          <p:cNvPr id="4" name="Text Placeholder 3"/>
          <p:cNvSpPr>
            <a:spLocks noGrp="1"/>
          </p:cNvSpPr>
          <p:nvPr>
            <p:ph type="body" sz="half" idx="1"/>
          </p:nvPr>
        </p:nvSpPr>
        <p:spPr/>
        <p:txBody>
          <a:bodyPr/>
          <a:lstStyle/>
          <a:p>
            <a:r>
              <a:rPr lang="en-US" dirty="0" smtClean="0"/>
              <a:t>H2S scrubber for LEL sensor</a:t>
            </a:r>
          </a:p>
          <a:p>
            <a:pPr lvl="1"/>
            <a:r>
              <a:rPr lang="en-US" dirty="0" smtClean="0"/>
              <a:t>P/N 33-7114RK</a:t>
            </a:r>
          </a:p>
          <a:p>
            <a:r>
              <a:rPr lang="en-US" dirty="0" smtClean="0"/>
              <a:t>H2S scrubber for CO sensor</a:t>
            </a:r>
          </a:p>
          <a:p>
            <a:pPr lvl="1"/>
            <a:r>
              <a:rPr lang="en-US" dirty="0" smtClean="0"/>
              <a:t>P/N 33-7102RK</a:t>
            </a:r>
            <a:endParaRPr lang="en-US" dirty="0"/>
          </a:p>
        </p:txBody>
      </p:sp>
      <p:pic>
        <p:nvPicPr>
          <p:cNvPr id="6" name="Content Placeholder 5" descr="Scrubbers.jpg"/>
          <p:cNvPicPr>
            <a:picLocks noGrp="1" noChangeAspect="1"/>
          </p:cNvPicPr>
          <p:nvPr>
            <p:ph sz="half" idx="2"/>
          </p:nvPr>
        </p:nvPicPr>
        <p:blipFill>
          <a:blip r:embed="rId2">
            <a:extLst>
              <a:ext uri="{28A0092B-C50C-407E-A947-70E740481C1C}">
                <a14:useLocalDpi xmlns:a14="http://schemas.microsoft.com/office/drawing/2010/main" val="0"/>
              </a:ext>
            </a:extLst>
          </a:blip>
          <a:srcRect t="-18112" b="-18112"/>
          <a:stretch>
            <a:fillRect/>
          </a:stretch>
        </p:blipFill>
        <p:spPr>
          <a:xfrm rot="10800000">
            <a:off x="4499992" y="2060848"/>
            <a:ext cx="4027487" cy="4114800"/>
          </a:xfrm>
        </p:spPr>
      </p:pic>
      <p:cxnSp>
        <p:nvCxnSpPr>
          <p:cNvPr id="8" name="Straight Arrow Connector 7"/>
          <p:cNvCxnSpPr/>
          <p:nvPr/>
        </p:nvCxnSpPr>
        <p:spPr>
          <a:xfrm>
            <a:off x="3275856" y="2852936"/>
            <a:ext cx="4392488" cy="64807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3275856" y="4077072"/>
            <a:ext cx="4392488" cy="28803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5" name="Straight Arrow Connector 4"/>
          <p:cNvCxnSpPr/>
          <p:nvPr/>
        </p:nvCxnSpPr>
        <p:spPr>
          <a:xfrm flipH="1" flipV="1">
            <a:off x="6804248" y="3140968"/>
            <a:ext cx="936104" cy="21602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020272" y="3717032"/>
            <a:ext cx="792088" cy="21602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1041330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88640"/>
            <a:ext cx="7772400" cy="864096"/>
          </a:xfrm>
        </p:spPr>
        <p:txBody>
          <a:bodyPr/>
          <a:lstStyle/>
          <a:p>
            <a:r>
              <a:rPr lang="en-US" dirty="0" smtClean="0"/>
              <a:t>Pump Replacement</a:t>
            </a:r>
            <a:endParaRPr lang="en-US" dirty="0"/>
          </a:p>
        </p:txBody>
      </p:sp>
      <p:sp>
        <p:nvSpPr>
          <p:cNvPr id="3" name="Text Placeholder 2"/>
          <p:cNvSpPr>
            <a:spLocks noGrp="1"/>
          </p:cNvSpPr>
          <p:nvPr>
            <p:ph type="body" sz="half" idx="1"/>
          </p:nvPr>
        </p:nvSpPr>
        <p:spPr/>
        <p:txBody>
          <a:bodyPr/>
          <a:lstStyle/>
          <a:p>
            <a:r>
              <a:rPr lang="en-US" dirty="0" smtClean="0"/>
              <a:t>Using a small Phillips screwdriver, loosen the four screws on the top.</a:t>
            </a:r>
          </a:p>
          <a:p>
            <a:r>
              <a:rPr lang="en-US" dirty="0" smtClean="0"/>
              <a:t>Pull to separate.</a:t>
            </a:r>
            <a:endParaRPr lang="en-US" dirty="0"/>
          </a:p>
        </p:txBody>
      </p:sp>
      <p:pic>
        <p:nvPicPr>
          <p:cNvPr id="5" name="Content Placeholder 4" descr="Top Removal.jpg"/>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 t="-22669" r="7261" b="-22122"/>
          <a:stretch/>
        </p:blipFill>
        <p:spPr>
          <a:xfrm>
            <a:off x="4932040" y="1988840"/>
            <a:ext cx="3568576" cy="4114800"/>
          </a:xfrm>
        </p:spPr>
      </p:pic>
    </p:spTree>
    <p:extLst>
      <p:ext uri="{BB962C8B-B14F-4D97-AF65-F5344CB8AC3E}">
        <p14:creationId xmlns:p14="http://schemas.microsoft.com/office/powerpoint/2010/main" val="321765763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88640"/>
            <a:ext cx="7772400" cy="936104"/>
          </a:xfrm>
        </p:spPr>
        <p:txBody>
          <a:bodyPr/>
          <a:lstStyle/>
          <a:p>
            <a:r>
              <a:rPr lang="en-US" dirty="0" smtClean="0"/>
              <a:t>Pump Replacement</a:t>
            </a:r>
            <a:endParaRPr lang="en-US" dirty="0"/>
          </a:p>
        </p:txBody>
      </p:sp>
      <p:sp>
        <p:nvSpPr>
          <p:cNvPr id="3" name="Text Placeholder 2"/>
          <p:cNvSpPr>
            <a:spLocks noGrp="1"/>
          </p:cNvSpPr>
          <p:nvPr>
            <p:ph type="body" sz="half" idx="1"/>
          </p:nvPr>
        </p:nvSpPr>
        <p:spPr>
          <a:xfrm>
            <a:off x="539552" y="1988840"/>
            <a:ext cx="4102224" cy="4114800"/>
          </a:xfrm>
        </p:spPr>
        <p:txBody>
          <a:bodyPr/>
          <a:lstStyle/>
          <a:p>
            <a:r>
              <a:rPr lang="en-US" dirty="0" smtClean="0"/>
              <a:t>Grasp pump cable and unplug from PCB.</a:t>
            </a:r>
          </a:p>
          <a:p>
            <a:r>
              <a:rPr lang="en-US" dirty="0" smtClean="0"/>
              <a:t>Remove pump from top.</a:t>
            </a:r>
          </a:p>
          <a:p>
            <a:r>
              <a:rPr lang="en-US" dirty="0" smtClean="0"/>
              <a:t>Rebuild or replace as needed.</a:t>
            </a:r>
            <a:endParaRPr lang="en-US" dirty="0"/>
          </a:p>
        </p:txBody>
      </p:sp>
      <p:pic>
        <p:nvPicPr>
          <p:cNvPr id="6" name="Content Placeholder 5" descr="Pump Exposed.jpg"/>
          <p:cNvPicPr>
            <a:picLocks noGrp="1" noChangeAspect="1"/>
          </p:cNvPicPr>
          <p:nvPr>
            <p:ph sz="half" idx="2"/>
          </p:nvPr>
        </p:nvPicPr>
        <p:blipFill>
          <a:blip r:embed="rId2">
            <a:extLst>
              <a:ext uri="{28A0092B-C50C-407E-A947-70E740481C1C}">
                <a14:useLocalDpi xmlns:a14="http://schemas.microsoft.com/office/drawing/2010/main" val="0"/>
              </a:ext>
            </a:extLst>
          </a:blip>
          <a:srcRect t="-22000" b="-22000"/>
          <a:stretch>
            <a:fillRect/>
          </a:stretch>
        </p:blipFill>
        <p:spPr/>
      </p:pic>
      <p:sp>
        <p:nvSpPr>
          <p:cNvPr id="4" name="TextBox 3"/>
          <p:cNvSpPr txBox="1"/>
          <p:nvPr/>
        </p:nvSpPr>
        <p:spPr>
          <a:xfrm>
            <a:off x="5364088" y="5733256"/>
            <a:ext cx="2215833" cy="369332"/>
          </a:xfrm>
          <a:prstGeom prst="rect">
            <a:avLst/>
          </a:prstGeom>
          <a:noFill/>
        </p:spPr>
        <p:txBody>
          <a:bodyPr wrap="none" rtlCol="0">
            <a:spAutoFit/>
          </a:bodyPr>
          <a:lstStyle/>
          <a:p>
            <a:r>
              <a:rPr lang="en-US" dirty="0" smtClean="0"/>
              <a:t>Pump P/N 30-0022</a:t>
            </a:r>
            <a:endParaRPr lang="en-US" dirty="0"/>
          </a:p>
        </p:txBody>
      </p:sp>
    </p:spTree>
    <p:extLst>
      <p:ext uri="{BB962C8B-B14F-4D97-AF65-F5344CB8AC3E}">
        <p14:creationId xmlns:p14="http://schemas.microsoft.com/office/powerpoint/2010/main" val="306540695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GX-6000 Exploded View</a:t>
            </a:r>
            <a:endParaRPr lang="en-US" dirty="0"/>
          </a:p>
        </p:txBody>
      </p:sp>
      <p:pic>
        <p:nvPicPr>
          <p:cNvPr id="5" name="Picture 4" descr="Exploded View.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1556792"/>
            <a:ext cx="6984776" cy="4923166"/>
          </a:xfrm>
          <a:prstGeom prst="rect">
            <a:avLst/>
          </a:prstGeom>
        </p:spPr>
      </p:pic>
    </p:spTree>
    <p:extLst>
      <p:ext uri="{BB962C8B-B14F-4D97-AF65-F5344CB8AC3E}">
        <p14:creationId xmlns:p14="http://schemas.microsoft.com/office/powerpoint/2010/main" val="216167497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Removing the Main PCB</a:t>
            </a:r>
            <a:endParaRPr lang="en-US" dirty="0"/>
          </a:p>
        </p:txBody>
      </p:sp>
      <p:pic>
        <p:nvPicPr>
          <p:cNvPr id="6" name="Content Placeholder 5" descr="6000 with batt and sensor cover removed.jpg"/>
          <p:cNvPicPr>
            <a:picLocks noGrp="1" noChangeAspect="1"/>
          </p:cNvPicPr>
          <p:nvPr>
            <p:ph sz="half" idx="1"/>
          </p:nvPr>
        </p:nvPicPr>
        <p:blipFill>
          <a:blip r:embed="rId2">
            <a:extLst>
              <a:ext uri="{28A0092B-C50C-407E-A947-70E740481C1C}">
                <a14:useLocalDpi xmlns:a14="http://schemas.microsoft.com/office/drawing/2010/main" val="0"/>
              </a:ext>
            </a:extLst>
          </a:blip>
          <a:srcRect t="-24712" b="-24712"/>
          <a:stretch>
            <a:fillRect/>
          </a:stretch>
        </p:blipFill>
        <p:spPr>
          <a:xfrm rot="10800000">
            <a:off x="457200" y="1600201"/>
            <a:ext cx="4038600" cy="4525963"/>
          </a:xfrm>
        </p:spPr>
      </p:pic>
      <p:sp>
        <p:nvSpPr>
          <p:cNvPr id="5" name="Content Placeholder 4"/>
          <p:cNvSpPr>
            <a:spLocks noGrp="1"/>
          </p:cNvSpPr>
          <p:nvPr>
            <p:ph sz="half" idx="2"/>
          </p:nvPr>
        </p:nvSpPr>
        <p:spPr/>
        <p:txBody>
          <a:bodyPr/>
          <a:lstStyle/>
          <a:p>
            <a:r>
              <a:rPr lang="en-US" dirty="0" smtClean="0"/>
              <a:t>Remove battery and sensor cover from instrument.</a:t>
            </a:r>
          </a:p>
          <a:p>
            <a:r>
              <a:rPr lang="en-US" dirty="0" smtClean="0"/>
              <a:t>Remove rubber boot and scrubbers.</a:t>
            </a:r>
            <a:endParaRPr lang="en-US" dirty="0"/>
          </a:p>
        </p:txBody>
      </p:sp>
    </p:spTree>
    <p:extLst>
      <p:ext uri="{BB962C8B-B14F-4D97-AF65-F5344CB8AC3E}">
        <p14:creationId xmlns:p14="http://schemas.microsoft.com/office/powerpoint/2010/main" val="342775420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Removing the Main PCB</a:t>
            </a:r>
          </a:p>
        </p:txBody>
      </p:sp>
      <p:pic>
        <p:nvPicPr>
          <p:cNvPr id="5" name="Content Placeholder 4" descr="Remove Sensors.jpg"/>
          <p:cNvPicPr>
            <a:picLocks noGrp="1" noChangeAspect="1"/>
          </p:cNvPicPr>
          <p:nvPr>
            <p:ph sz="half" idx="1"/>
          </p:nvPr>
        </p:nvPicPr>
        <p:blipFill>
          <a:blip r:embed="rId2">
            <a:extLst>
              <a:ext uri="{28A0092B-C50C-407E-A947-70E740481C1C}">
                <a14:useLocalDpi xmlns:a14="http://schemas.microsoft.com/office/drawing/2010/main" val="0"/>
              </a:ext>
            </a:extLst>
          </a:blip>
          <a:srcRect t="-24712" b="-24712"/>
          <a:stretch>
            <a:fillRect/>
          </a:stretch>
        </p:blipFill>
        <p:spPr>
          <a:xfrm rot="10800000">
            <a:off x="457200" y="1600201"/>
            <a:ext cx="4038600" cy="4525963"/>
          </a:xfrm>
        </p:spPr>
      </p:pic>
      <p:sp>
        <p:nvSpPr>
          <p:cNvPr id="4" name="Content Placeholder 3"/>
          <p:cNvSpPr>
            <a:spLocks noGrp="1"/>
          </p:cNvSpPr>
          <p:nvPr>
            <p:ph sz="half" idx="2"/>
          </p:nvPr>
        </p:nvSpPr>
        <p:spPr/>
        <p:txBody>
          <a:bodyPr/>
          <a:lstStyle/>
          <a:p>
            <a:r>
              <a:rPr lang="en-US" dirty="0" smtClean="0"/>
              <a:t>Remove the sensors including sensors that are installed into the Smart 1 and Smart 2 locations.</a:t>
            </a:r>
            <a:endParaRPr lang="en-US" dirty="0"/>
          </a:p>
        </p:txBody>
      </p:sp>
    </p:spTree>
    <p:extLst>
      <p:ext uri="{BB962C8B-B14F-4D97-AF65-F5344CB8AC3E}">
        <p14:creationId xmlns:p14="http://schemas.microsoft.com/office/powerpoint/2010/main" val="385949624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Removing the Main PCB</a:t>
            </a:r>
            <a:endParaRPr lang="en-US" dirty="0"/>
          </a:p>
        </p:txBody>
      </p:sp>
      <p:pic>
        <p:nvPicPr>
          <p:cNvPr id="5" name="Content Placeholder 4" descr="GX-6000 with top removed.jpg"/>
          <p:cNvPicPr>
            <a:picLocks noGrp="1" noChangeAspect="1"/>
          </p:cNvPicPr>
          <p:nvPr>
            <p:ph sz="half" idx="1"/>
          </p:nvPr>
        </p:nvPicPr>
        <p:blipFill>
          <a:blip r:embed="rId2">
            <a:extLst>
              <a:ext uri="{28A0092B-C50C-407E-A947-70E740481C1C}">
                <a14:useLocalDpi xmlns:a14="http://schemas.microsoft.com/office/drawing/2010/main" val="0"/>
              </a:ext>
            </a:extLst>
          </a:blip>
          <a:srcRect t="-24712" b="-24712"/>
          <a:stretch>
            <a:fillRect/>
          </a:stretch>
        </p:blipFill>
        <p:spPr>
          <a:xfrm rot="10800000">
            <a:off x="457200" y="1600201"/>
            <a:ext cx="4038600" cy="4525963"/>
          </a:xfrm>
        </p:spPr>
      </p:pic>
      <p:sp>
        <p:nvSpPr>
          <p:cNvPr id="4" name="Content Placeholder 3"/>
          <p:cNvSpPr>
            <a:spLocks noGrp="1"/>
          </p:cNvSpPr>
          <p:nvPr>
            <p:ph sz="half" idx="2"/>
          </p:nvPr>
        </p:nvSpPr>
        <p:spPr/>
        <p:txBody>
          <a:bodyPr/>
          <a:lstStyle/>
          <a:p>
            <a:r>
              <a:rPr lang="en-US" dirty="0" smtClean="0"/>
              <a:t>Unscrew the four Phillips screws securing the top of the detector.</a:t>
            </a:r>
          </a:p>
          <a:p>
            <a:r>
              <a:rPr lang="en-US" dirty="0" smtClean="0"/>
              <a:t>Remove the top exposing the pump.</a:t>
            </a:r>
          </a:p>
          <a:p>
            <a:r>
              <a:rPr lang="en-US" dirty="0" smtClean="0"/>
              <a:t>Grasp the pump and remove it from the unit.</a:t>
            </a:r>
            <a:endParaRPr lang="en-US" dirty="0"/>
          </a:p>
        </p:txBody>
      </p:sp>
    </p:spTree>
    <p:extLst>
      <p:ext uri="{BB962C8B-B14F-4D97-AF65-F5344CB8AC3E}">
        <p14:creationId xmlns:p14="http://schemas.microsoft.com/office/powerpoint/2010/main" val="131382685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Removing the Main PCB</a:t>
            </a:r>
          </a:p>
        </p:txBody>
      </p:sp>
      <p:pic>
        <p:nvPicPr>
          <p:cNvPr id="5" name="Content Placeholder 4" descr="Removing Screw holding PCB.jpg"/>
          <p:cNvPicPr>
            <a:picLocks noGrp="1" noChangeAspect="1"/>
          </p:cNvPicPr>
          <p:nvPr>
            <p:ph sz="half" idx="1"/>
          </p:nvPr>
        </p:nvPicPr>
        <p:blipFill>
          <a:blip r:embed="rId2">
            <a:extLst>
              <a:ext uri="{28A0092B-C50C-407E-A947-70E740481C1C}">
                <a14:useLocalDpi xmlns:a14="http://schemas.microsoft.com/office/drawing/2010/main" val="0"/>
              </a:ext>
            </a:extLst>
          </a:blip>
          <a:srcRect t="-24712" b="-24712"/>
          <a:stretch>
            <a:fillRect/>
          </a:stretch>
        </p:blipFill>
        <p:spPr/>
      </p:pic>
      <p:sp>
        <p:nvSpPr>
          <p:cNvPr id="4" name="Content Placeholder 3"/>
          <p:cNvSpPr>
            <a:spLocks noGrp="1"/>
          </p:cNvSpPr>
          <p:nvPr>
            <p:ph sz="half" idx="2"/>
          </p:nvPr>
        </p:nvSpPr>
        <p:spPr/>
        <p:txBody>
          <a:bodyPr/>
          <a:lstStyle/>
          <a:p>
            <a:r>
              <a:rPr lang="en-US" dirty="0" smtClean="0"/>
              <a:t>Remove screw as shown.</a:t>
            </a:r>
            <a:endParaRPr lang="en-US" dirty="0"/>
          </a:p>
        </p:txBody>
      </p:sp>
    </p:spTree>
    <p:extLst>
      <p:ext uri="{BB962C8B-B14F-4D97-AF65-F5344CB8AC3E}">
        <p14:creationId xmlns:p14="http://schemas.microsoft.com/office/powerpoint/2010/main" val="1780975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Calibration &amp; Maintenance</a:t>
            </a:r>
            <a:endParaRPr lang="en-US" dirty="0"/>
          </a:p>
        </p:txBody>
      </p:sp>
      <p:pic>
        <p:nvPicPr>
          <p:cNvPr id="5" name="Picture 4"/>
          <p:cNvPicPr>
            <a:picLocks noChangeAspect="1"/>
          </p:cNvPicPr>
          <p:nvPr/>
        </p:nvPicPr>
        <p:blipFill>
          <a:blip r:embed="rId2"/>
          <a:stretch>
            <a:fillRect/>
          </a:stretch>
        </p:blipFill>
        <p:spPr>
          <a:xfrm>
            <a:off x="2987824" y="2348880"/>
            <a:ext cx="3657356" cy="2407760"/>
          </a:xfrm>
          <a:prstGeom prst="rect">
            <a:avLst/>
          </a:prstGeom>
        </p:spPr>
      </p:pic>
    </p:spTree>
    <p:extLst>
      <p:ext uri="{BB962C8B-B14F-4D97-AF65-F5344CB8AC3E}">
        <p14:creationId xmlns:p14="http://schemas.microsoft.com/office/powerpoint/2010/main" val="59219797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Removing the Main PCB</a:t>
            </a:r>
          </a:p>
        </p:txBody>
      </p:sp>
      <p:pic>
        <p:nvPicPr>
          <p:cNvPr id="5" name="Content Placeholder 4" descr="Chamber removed.jpg"/>
          <p:cNvPicPr>
            <a:picLocks noGrp="1" noChangeAspect="1"/>
          </p:cNvPicPr>
          <p:nvPr>
            <p:ph sz="half" idx="1"/>
          </p:nvPr>
        </p:nvPicPr>
        <p:blipFill>
          <a:blip r:embed="rId2">
            <a:extLst>
              <a:ext uri="{28A0092B-C50C-407E-A947-70E740481C1C}">
                <a14:useLocalDpi xmlns:a14="http://schemas.microsoft.com/office/drawing/2010/main" val="0"/>
              </a:ext>
            </a:extLst>
          </a:blip>
          <a:srcRect t="-24712" b="-24712"/>
          <a:stretch>
            <a:fillRect/>
          </a:stretch>
        </p:blipFill>
        <p:spPr>
          <a:xfrm rot="10800000">
            <a:off x="457200" y="1600201"/>
            <a:ext cx="4038600" cy="4525963"/>
          </a:xfrm>
        </p:spPr>
      </p:pic>
      <p:sp>
        <p:nvSpPr>
          <p:cNvPr id="4" name="Content Placeholder 3"/>
          <p:cNvSpPr>
            <a:spLocks noGrp="1"/>
          </p:cNvSpPr>
          <p:nvPr>
            <p:ph sz="half" idx="2"/>
          </p:nvPr>
        </p:nvSpPr>
        <p:spPr/>
        <p:txBody>
          <a:bodyPr/>
          <a:lstStyle/>
          <a:p>
            <a:r>
              <a:rPr lang="en-US" dirty="0" smtClean="0"/>
              <a:t>Lift chamber out of case.</a:t>
            </a:r>
            <a:endParaRPr lang="en-US" dirty="0"/>
          </a:p>
        </p:txBody>
      </p:sp>
    </p:spTree>
    <p:extLst>
      <p:ext uri="{BB962C8B-B14F-4D97-AF65-F5344CB8AC3E}">
        <p14:creationId xmlns:p14="http://schemas.microsoft.com/office/powerpoint/2010/main" val="25464245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Removing the Main PCB</a:t>
            </a:r>
          </a:p>
        </p:txBody>
      </p:sp>
      <p:sp>
        <p:nvSpPr>
          <p:cNvPr id="3" name="Content Placeholder 2"/>
          <p:cNvSpPr>
            <a:spLocks noGrp="1"/>
          </p:cNvSpPr>
          <p:nvPr>
            <p:ph sz="half" idx="1"/>
          </p:nvPr>
        </p:nvSpPr>
        <p:spPr/>
        <p:txBody>
          <a:bodyPr/>
          <a:lstStyle/>
          <a:p>
            <a:r>
              <a:rPr lang="en-US" dirty="0" smtClean="0"/>
              <a:t>Pull chamber out and remove ribbon connector from main circuit board.</a:t>
            </a:r>
            <a:endParaRPr lang="en-US" dirty="0"/>
          </a:p>
        </p:txBody>
      </p:sp>
      <p:pic>
        <p:nvPicPr>
          <p:cNvPr id="5" name="Content Placeholder 4" descr="Remove chamber.jpg"/>
          <p:cNvPicPr>
            <a:picLocks noGrp="1" noChangeAspect="1"/>
          </p:cNvPicPr>
          <p:nvPr>
            <p:ph sz="half" idx="2"/>
          </p:nvPr>
        </p:nvPicPr>
        <p:blipFill>
          <a:blip r:embed="rId2">
            <a:extLst>
              <a:ext uri="{28A0092B-C50C-407E-A947-70E740481C1C}">
                <a14:useLocalDpi xmlns:a14="http://schemas.microsoft.com/office/drawing/2010/main" val="0"/>
              </a:ext>
            </a:extLst>
          </a:blip>
          <a:srcRect t="-24712" b="-24712"/>
          <a:stretch>
            <a:fillRect/>
          </a:stretch>
        </p:blipFill>
        <p:spPr>
          <a:xfrm rot="10800000">
            <a:off x="4648200" y="1600201"/>
            <a:ext cx="4038600" cy="4525963"/>
          </a:xfrm>
        </p:spPr>
      </p:pic>
    </p:spTree>
    <p:extLst>
      <p:ext uri="{BB962C8B-B14F-4D97-AF65-F5344CB8AC3E}">
        <p14:creationId xmlns:p14="http://schemas.microsoft.com/office/powerpoint/2010/main" val="40303726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Removing the Main PCB</a:t>
            </a:r>
          </a:p>
        </p:txBody>
      </p:sp>
      <p:pic>
        <p:nvPicPr>
          <p:cNvPr id="5" name="Content Placeholder 4" descr="Chamber and ribbon cable removed.jpg"/>
          <p:cNvPicPr>
            <a:picLocks noGrp="1" noChangeAspect="1"/>
          </p:cNvPicPr>
          <p:nvPr>
            <p:ph sz="half" idx="1"/>
          </p:nvPr>
        </p:nvPicPr>
        <p:blipFill>
          <a:blip r:embed="rId2">
            <a:extLst>
              <a:ext uri="{28A0092B-C50C-407E-A947-70E740481C1C}">
                <a14:useLocalDpi xmlns:a14="http://schemas.microsoft.com/office/drawing/2010/main" val="0"/>
              </a:ext>
            </a:extLst>
          </a:blip>
          <a:srcRect t="-24712" b="-24712"/>
          <a:stretch>
            <a:fillRect/>
          </a:stretch>
        </p:blipFill>
        <p:spPr>
          <a:xfrm rot="10800000">
            <a:off x="467544" y="1556792"/>
            <a:ext cx="4038600" cy="4525963"/>
          </a:xfrm>
        </p:spPr>
      </p:pic>
      <p:sp>
        <p:nvSpPr>
          <p:cNvPr id="4" name="Content Placeholder 3"/>
          <p:cNvSpPr>
            <a:spLocks noGrp="1"/>
          </p:cNvSpPr>
          <p:nvPr>
            <p:ph sz="half" idx="2"/>
          </p:nvPr>
        </p:nvSpPr>
        <p:spPr/>
        <p:txBody>
          <a:bodyPr/>
          <a:lstStyle/>
          <a:p>
            <a:r>
              <a:rPr lang="en-US" dirty="0" smtClean="0"/>
              <a:t>Chamber and ribbon cable have been removed.</a:t>
            </a:r>
          </a:p>
          <a:p>
            <a:r>
              <a:rPr lang="en-US" dirty="0" smtClean="0"/>
              <a:t>Remove rubber joint for pressure sensor.  P/N 07-6039</a:t>
            </a:r>
            <a:endParaRPr lang="en-US" dirty="0"/>
          </a:p>
        </p:txBody>
      </p:sp>
      <p:cxnSp>
        <p:nvCxnSpPr>
          <p:cNvPr id="7" name="Straight Arrow Connector 6"/>
          <p:cNvCxnSpPr/>
          <p:nvPr/>
        </p:nvCxnSpPr>
        <p:spPr>
          <a:xfrm flipH="1" flipV="1">
            <a:off x="1835696" y="3717032"/>
            <a:ext cx="3168352" cy="360040"/>
          </a:xfrm>
          <a:prstGeom prst="straightConnector1">
            <a:avLst/>
          </a:prstGeom>
          <a:ln>
            <a:solidFill>
              <a:srgbClr val="F5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98853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Removing the Main PCB</a:t>
            </a:r>
          </a:p>
        </p:txBody>
      </p:sp>
      <p:pic>
        <p:nvPicPr>
          <p:cNvPr id="5" name="Content Placeholder 4" descr="All parts removed.jpg"/>
          <p:cNvPicPr>
            <a:picLocks noGrp="1" noChangeAspect="1"/>
          </p:cNvPicPr>
          <p:nvPr>
            <p:ph sz="half" idx="1"/>
          </p:nvPr>
        </p:nvPicPr>
        <p:blipFill>
          <a:blip r:embed="rId2">
            <a:extLst>
              <a:ext uri="{28A0092B-C50C-407E-A947-70E740481C1C}">
                <a14:useLocalDpi xmlns:a14="http://schemas.microsoft.com/office/drawing/2010/main" val="0"/>
              </a:ext>
            </a:extLst>
          </a:blip>
          <a:srcRect l="16538" r="16538"/>
          <a:stretch>
            <a:fillRect/>
          </a:stretch>
        </p:blipFill>
        <p:spPr>
          <a:xfrm rot="10800000">
            <a:off x="457200" y="1600201"/>
            <a:ext cx="4038600" cy="4525963"/>
          </a:xfrm>
        </p:spPr>
      </p:pic>
      <p:sp>
        <p:nvSpPr>
          <p:cNvPr id="4" name="Content Placeholder 3"/>
          <p:cNvSpPr>
            <a:spLocks noGrp="1"/>
          </p:cNvSpPr>
          <p:nvPr>
            <p:ph sz="half" idx="2"/>
          </p:nvPr>
        </p:nvSpPr>
        <p:spPr/>
        <p:txBody>
          <a:bodyPr/>
          <a:lstStyle/>
          <a:p>
            <a:r>
              <a:rPr lang="en-US" dirty="0" smtClean="0"/>
              <a:t>All parts removed.</a:t>
            </a:r>
            <a:endParaRPr lang="en-US" dirty="0"/>
          </a:p>
        </p:txBody>
      </p:sp>
    </p:spTree>
    <p:extLst>
      <p:ext uri="{BB962C8B-B14F-4D97-AF65-F5344CB8AC3E}">
        <p14:creationId xmlns:p14="http://schemas.microsoft.com/office/powerpoint/2010/main" val="37508874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Removing the Main PCB</a:t>
            </a:r>
          </a:p>
        </p:txBody>
      </p:sp>
      <p:sp>
        <p:nvSpPr>
          <p:cNvPr id="3" name="Content Placeholder 2"/>
          <p:cNvSpPr>
            <a:spLocks noGrp="1"/>
          </p:cNvSpPr>
          <p:nvPr>
            <p:ph sz="half" idx="1"/>
          </p:nvPr>
        </p:nvSpPr>
        <p:spPr/>
        <p:txBody>
          <a:bodyPr/>
          <a:lstStyle/>
          <a:p>
            <a:r>
              <a:rPr lang="en-US" dirty="0" smtClean="0"/>
              <a:t>Gently slide circuit board towards the top of the instrument to remove.</a:t>
            </a:r>
          </a:p>
          <a:p>
            <a:r>
              <a:rPr lang="en-US" dirty="0" smtClean="0"/>
              <a:t>Take care not to damage battery spring contacts.</a:t>
            </a:r>
            <a:endParaRPr lang="en-US" dirty="0"/>
          </a:p>
        </p:txBody>
      </p:sp>
      <p:pic>
        <p:nvPicPr>
          <p:cNvPr id="5" name="Content Placeholder 4" descr="Slide board out.jpg"/>
          <p:cNvPicPr>
            <a:picLocks noGrp="1" noChangeAspect="1"/>
          </p:cNvPicPr>
          <p:nvPr>
            <p:ph sz="half" idx="2"/>
          </p:nvPr>
        </p:nvPicPr>
        <p:blipFill>
          <a:blip r:embed="rId2">
            <a:extLst>
              <a:ext uri="{28A0092B-C50C-407E-A947-70E740481C1C}">
                <a14:useLocalDpi xmlns:a14="http://schemas.microsoft.com/office/drawing/2010/main" val="0"/>
              </a:ext>
            </a:extLst>
          </a:blip>
          <a:srcRect t="-24712" b="-24712"/>
          <a:stretch>
            <a:fillRect/>
          </a:stretch>
        </p:blipFill>
        <p:spPr>
          <a:xfrm rot="10800000">
            <a:off x="4648200" y="1196752"/>
            <a:ext cx="4038600" cy="4525963"/>
          </a:xfrm>
        </p:spPr>
      </p:pic>
      <p:cxnSp>
        <p:nvCxnSpPr>
          <p:cNvPr id="7" name="Straight Arrow Connector 6"/>
          <p:cNvCxnSpPr/>
          <p:nvPr/>
        </p:nvCxnSpPr>
        <p:spPr>
          <a:xfrm>
            <a:off x="4932040" y="4581128"/>
            <a:ext cx="3528392" cy="0"/>
          </a:xfrm>
          <a:prstGeom prst="straightConnector1">
            <a:avLst/>
          </a:prstGeom>
          <a:ln>
            <a:solidFill>
              <a:srgbClr val="F5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a:off x="5148064" y="4005064"/>
            <a:ext cx="7200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4" name="Oval 13"/>
          <p:cNvSpPr/>
          <p:nvPr/>
        </p:nvSpPr>
        <p:spPr>
          <a:xfrm>
            <a:off x="5148064" y="3356992"/>
            <a:ext cx="648072" cy="1008112"/>
          </a:xfrm>
          <a:prstGeom prst="ellipse">
            <a:avLst/>
          </a:prstGeom>
          <a:noFill/>
          <a:ln w="28575" cmpd="sng">
            <a:solidFill>
              <a:srgbClr val="F5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6372200" y="4653136"/>
            <a:ext cx="753970" cy="369332"/>
          </a:xfrm>
          <a:prstGeom prst="rect">
            <a:avLst/>
          </a:prstGeom>
          <a:noFill/>
        </p:spPr>
        <p:txBody>
          <a:bodyPr wrap="none" rtlCol="0">
            <a:spAutoFit/>
          </a:bodyPr>
          <a:lstStyle/>
          <a:p>
            <a:r>
              <a:rPr lang="en-US" dirty="0" smtClean="0"/>
              <a:t>SLIDE</a:t>
            </a:r>
            <a:endParaRPr lang="en-US" dirty="0"/>
          </a:p>
        </p:txBody>
      </p:sp>
    </p:spTree>
    <p:extLst>
      <p:ext uri="{BB962C8B-B14F-4D97-AF65-F5344CB8AC3E}">
        <p14:creationId xmlns:p14="http://schemas.microsoft.com/office/powerpoint/2010/main" val="15206856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Removing the Main PCB</a:t>
            </a:r>
          </a:p>
        </p:txBody>
      </p:sp>
      <p:pic>
        <p:nvPicPr>
          <p:cNvPr id="5" name="Content Placeholder 4" descr="PCB with LCD.jpg"/>
          <p:cNvPicPr>
            <a:picLocks noGrp="1" noChangeAspect="1"/>
          </p:cNvPicPr>
          <p:nvPr>
            <p:ph sz="half" idx="1"/>
          </p:nvPr>
        </p:nvPicPr>
        <p:blipFill>
          <a:blip r:embed="rId2">
            <a:extLst>
              <a:ext uri="{28A0092B-C50C-407E-A947-70E740481C1C}">
                <a14:useLocalDpi xmlns:a14="http://schemas.microsoft.com/office/drawing/2010/main" val="0"/>
              </a:ext>
            </a:extLst>
          </a:blip>
          <a:srcRect t="-24712" b="-24712"/>
          <a:stretch>
            <a:fillRect/>
          </a:stretch>
        </p:blipFill>
        <p:spPr>
          <a:xfrm rot="10800000">
            <a:off x="457200" y="1600201"/>
            <a:ext cx="4038600" cy="4525963"/>
          </a:xfrm>
        </p:spPr>
      </p:pic>
      <p:sp>
        <p:nvSpPr>
          <p:cNvPr id="4" name="Content Placeholder 3"/>
          <p:cNvSpPr>
            <a:spLocks noGrp="1"/>
          </p:cNvSpPr>
          <p:nvPr>
            <p:ph sz="half" idx="2"/>
          </p:nvPr>
        </p:nvSpPr>
        <p:spPr/>
        <p:txBody>
          <a:bodyPr/>
          <a:lstStyle/>
          <a:p>
            <a:r>
              <a:rPr lang="en-US" dirty="0" smtClean="0"/>
              <a:t>Main PCB with LCD shown.</a:t>
            </a:r>
          </a:p>
          <a:p>
            <a:r>
              <a:rPr lang="en-US" dirty="0" smtClean="0"/>
              <a:t>Buzzer facing up.</a:t>
            </a:r>
            <a:endParaRPr lang="en-US" dirty="0"/>
          </a:p>
        </p:txBody>
      </p:sp>
    </p:spTree>
    <p:extLst>
      <p:ext uri="{BB962C8B-B14F-4D97-AF65-F5344CB8AC3E}">
        <p14:creationId xmlns:p14="http://schemas.microsoft.com/office/powerpoint/2010/main" val="14619231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Removing the Main PCB</a:t>
            </a:r>
          </a:p>
        </p:txBody>
      </p:sp>
      <p:sp>
        <p:nvSpPr>
          <p:cNvPr id="3" name="Content Placeholder 2"/>
          <p:cNvSpPr>
            <a:spLocks noGrp="1"/>
          </p:cNvSpPr>
          <p:nvPr>
            <p:ph sz="half" idx="1"/>
          </p:nvPr>
        </p:nvSpPr>
        <p:spPr/>
        <p:txBody>
          <a:bodyPr/>
          <a:lstStyle/>
          <a:p>
            <a:r>
              <a:rPr lang="en-US" dirty="0" smtClean="0"/>
              <a:t>LCD connector has a lock that needs to be released before ribbon cable can be removed.</a:t>
            </a:r>
          </a:p>
          <a:p>
            <a:r>
              <a:rPr lang="en-US" dirty="0" smtClean="0"/>
              <a:t>Memory battery shown can be easily replaced.</a:t>
            </a:r>
          </a:p>
          <a:p>
            <a:r>
              <a:rPr lang="en-US" dirty="0" smtClean="0"/>
              <a:t>P/N 49-1050RK</a:t>
            </a:r>
            <a:endParaRPr lang="en-US" dirty="0"/>
          </a:p>
        </p:txBody>
      </p:sp>
      <p:pic>
        <p:nvPicPr>
          <p:cNvPr id="5" name="Content Placeholder 4" descr="PCB with LCD connector and memory battery.jpg"/>
          <p:cNvPicPr>
            <a:picLocks noGrp="1" noChangeAspect="1"/>
          </p:cNvPicPr>
          <p:nvPr>
            <p:ph sz="half" idx="2"/>
          </p:nvPr>
        </p:nvPicPr>
        <p:blipFill>
          <a:blip r:embed="rId2">
            <a:extLst>
              <a:ext uri="{28A0092B-C50C-407E-A947-70E740481C1C}">
                <a14:useLocalDpi xmlns:a14="http://schemas.microsoft.com/office/drawing/2010/main" val="0"/>
              </a:ext>
            </a:extLst>
          </a:blip>
          <a:srcRect t="-24712" b="-24712"/>
          <a:stretch>
            <a:fillRect/>
          </a:stretch>
        </p:blipFill>
        <p:spPr/>
      </p:pic>
      <p:sp>
        <p:nvSpPr>
          <p:cNvPr id="6" name="Oval 5"/>
          <p:cNvSpPr/>
          <p:nvPr/>
        </p:nvSpPr>
        <p:spPr>
          <a:xfrm>
            <a:off x="6516216" y="3429000"/>
            <a:ext cx="720080" cy="1152128"/>
          </a:xfrm>
          <a:prstGeom prst="ellipse">
            <a:avLst/>
          </a:prstGeom>
          <a:noFill/>
          <a:ln w="28575" cmpd="sng">
            <a:solidFill>
              <a:srgbClr val="F5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flipV="1">
            <a:off x="3419872" y="4941168"/>
            <a:ext cx="3744416" cy="432048"/>
          </a:xfrm>
          <a:prstGeom prst="straightConnector1">
            <a:avLst/>
          </a:prstGeom>
          <a:ln w="38100" cmpd="sng">
            <a:solidFill>
              <a:srgbClr val="F5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170473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Removing the Main PCB</a:t>
            </a:r>
          </a:p>
        </p:txBody>
      </p:sp>
      <p:pic>
        <p:nvPicPr>
          <p:cNvPr id="5" name="Content Placeholder 4" descr="GX-6000 LCD.jpg"/>
          <p:cNvPicPr>
            <a:picLocks noGrp="1" noChangeAspect="1"/>
          </p:cNvPicPr>
          <p:nvPr>
            <p:ph sz="half" idx="1"/>
          </p:nvPr>
        </p:nvPicPr>
        <p:blipFill>
          <a:blip r:embed="rId2">
            <a:extLst>
              <a:ext uri="{28A0092B-C50C-407E-A947-70E740481C1C}">
                <a14:useLocalDpi xmlns:a14="http://schemas.microsoft.com/office/drawing/2010/main" val="0"/>
              </a:ext>
            </a:extLst>
          </a:blip>
          <a:srcRect l="-9488" r="-9488"/>
          <a:stretch>
            <a:fillRect/>
          </a:stretch>
        </p:blipFill>
        <p:spPr>
          <a:xfrm rot="5400000">
            <a:off x="549516" y="1618836"/>
            <a:ext cx="3745359" cy="4197335"/>
          </a:xfrm>
        </p:spPr>
      </p:pic>
      <p:sp>
        <p:nvSpPr>
          <p:cNvPr id="4" name="Content Placeholder 3"/>
          <p:cNvSpPr>
            <a:spLocks noGrp="1"/>
          </p:cNvSpPr>
          <p:nvPr>
            <p:ph sz="half" idx="2"/>
          </p:nvPr>
        </p:nvSpPr>
        <p:spPr/>
        <p:txBody>
          <a:bodyPr/>
          <a:lstStyle/>
          <a:p>
            <a:r>
              <a:rPr lang="en-US" dirty="0" smtClean="0"/>
              <a:t>LCD P/N 51-1139</a:t>
            </a:r>
          </a:p>
          <a:p>
            <a:r>
              <a:rPr lang="en-US" dirty="0" smtClean="0"/>
              <a:t>Clean LCD before installing to remove any fingerprints.</a:t>
            </a:r>
            <a:endParaRPr lang="en-US" dirty="0"/>
          </a:p>
        </p:txBody>
      </p:sp>
    </p:spTree>
    <p:extLst>
      <p:ext uri="{BB962C8B-B14F-4D97-AF65-F5344CB8AC3E}">
        <p14:creationId xmlns:p14="http://schemas.microsoft.com/office/powerpoint/2010/main" val="5488993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Removing the Main PCB</a:t>
            </a:r>
          </a:p>
        </p:txBody>
      </p:sp>
      <p:sp>
        <p:nvSpPr>
          <p:cNvPr id="3" name="Content Placeholder 2"/>
          <p:cNvSpPr>
            <a:spLocks noGrp="1"/>
          </p:cNvSpPr>
          <p:nvPr>
            <p:ph sz="half" idx="1"/>
          </p:nvPr>
        </p:nvSpPr>
        <p:spPr/>
        <p:txBody>
          <a:bodyPr/>
          <a:lstStyle/>
          <a:p>
            <a:r>
              <a:rPr lang="en-US" dirty="0" smtClean="0"/>
              <a:t>Main PCB, Component side.</a:t>
            </a:r>
          </a:p>
          <a:p>
            <a:r>
              <a:rPr lang="en-US" dirty="0" smtClean="0"/>
              <a:t>P/N 57-1286</a:t>
            </a:r>
            <a:endParaRPr lang="en-US" dirty="0"/>
          </a:p>
        </p:txBody>
      </p:sp>
      <p:pic>
        <p:nvPicPr>
          <p:cNvPr id="5" name="Content Placeholder 4" descr="Main PCB Component Side.jpg"/>
          <p:cNvPicPr>
            <a:picLocks noGrp="1" noChangeAspect="1"/>
          </p:cNvPicPr>
          <p:nvPr>
            <p:ph sz="half" idx="2"/>
          </p:nvPr>
        </p:nvPicPr>
        <p:blipFill>
          <a:blip r:embed="rId2">
            <a:extLst>
              <a:ext uri="{28A0092B-C50C-407E-A947-70E740481C1C}">
                <a14:useLocalDpi xmlns:a14="http://schemas.microsoft.com/office/drawing/2010/main" val="0"/>
              </a:ext>
            </a:extLst>
          </a:blip>
          <a:srcRect t="-24712" b="-24712"/>
          <a:stretch>
            <a:fillRect/>
          </a:stretch>
        </p:blipFill>
        <p:spPr>
          <a:xfrm rot="10800000">
            <a:off x="4648200" y="1600201"/>
            <a:ext cx="4038600" cy="4525963"/>
          </a:xfrm>
        </p:spPr>
      </p:pic>
    </p:spTree>
    <p:extLst>
      <p:ext uri="{BB962C8B-B14F-4D97-AF65-F5344CB8AC3E}">
        <p14:creationId xmlns:p14="http://schemas.microsoft.com/office/powerpoint/2010/main" val="33041152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Removing the Main PCB</a:t>
            </a:r>
          </a:p>
        </p:txBody>
      </p:sp>
      <p:pic>
        <p:nvPicPr>
          <p:cNvPr id="5" name="Content Placeholder 4" descr="Main PCB, DP Switch side.jpg"/>
          <p:cNvPicPr>
            <a:picLocks noGrp="1" noChangeAspect="1"/>
          </p:cNvPicPr>
          <p:nvPr>
            <p:ph sz="half" idx="1"/>
          </p:nvPr>
        </p:nvPicPr>
        <p:blipFill>
          <a:blip r:embed="rId2">
            <a:extLst>
              <a:ext uri="{28A0092B-C50C-407E-A947-70E740481C1C}">
                <a14:useLocalDpi xmlns:a14="http://schemas.microsoft.com/office/drawing/2010/main" val="0"/>
              </a:ext>
            </a:extLst>
          </a:blip>
          <a:srcRect t="7975" b="7975"/>
          <a:stretch>
            <a:fillRect/>
          </a:stretch>
        </p:blipFill>
        <p:spPr>
          <a:xfrm>
            <a:off x="457200" y="1600201"/>
            <a:ext cx="4038600" cy="4525963"/>
          </a:xfrm>
        </p:spPr>
      </p:pic>
      <p:sp>
        <p:nvSpPr>
          <p:cNvPr id="4" name="Content Placeholder 3"/>
          <p:cNvSpPr>
            <a:spLocks noGrp="1"/>
          </p:cNvSpPr>
          <p:nvPr>
            <p:ph sz="half" idx="2"/>
          </p:nvPr>
        </p:nvSpPr>
        <p:spPr/>
        <p:txBody>
          <a:bodyPr/>
          <a:lstStyle/>
          <a:p>
            <a:r>
              <a:rPr lang="en-US" dirty="0" smtClean="0"/>
              <a:t>Main PCB, sensor side shown.</a:t>
            </a:r>
          </a:p>
          <a:p>
            <a:r>
              <a:rPr lang="en-US" dirty="0" smtClean="0"/>
              <a:t>Differential Pressure switch.</a:t>
            </a:r>
            <a:endParaRPr lang="en-US" dirty="0"/>
          </a:p>
        </p:txBody>
      </p:sp>
      <p:sp>
        <p:nvSpPr>
          <p:cNvPr id="6" name="Oval 5"/>
          <p:cNvSpPr/>
          <p:nvPr/>
        </p:nvSpPr>
        <p:spPr>
          <a:xfrm>
            <a:off x="2555776" y="3501008"/>
            <a:ext cx="936104" cy="936104"/>
          </a:xfrm>
          <a:prstGeom prst="ellipse">
            <a:avLst/>
          </a:prstGeom>
          <a:noFill/>
          <a:ln w="38100" cmpd="sng">
            <a:solidFill>
              <a:srgbClr val="F5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H="1">
            <a:off x="3203848" y="3068960"/>
            <a:ext cx="1800200" cy="792088"/>
          </a:xfrm>
          <a:prstGeom prst="straightConnector1">
            <a:avLst/>
          </a:prstGeom>
          <a:ln w="38100" cmpd="sng">
            <a:solidFill>
              <a:srgbClr val="F5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44485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Calibration, Standard 4 Gas Unit</a:t>
            </a:r>
            <a:endParaRPr lang="en-US" dirty="0"/>
          </a:p>
        </p:txBody>
      </p:sp>
      <p:sp>
        <p:nvSpPr>
          <p:cNvPr id="3" name="Content Placeholder 2"/>
          <p:cNvSpPr>
            <a:spLocks noGrp="1"/>
          </p:cNvSpPr>
          <p:nvPr>
            <p:ph idx="1"/>
          </p:nvPr>
        </p:nvSpPr>
        <p:spPr/>
        <p:txBody>
          <a:bodyPr/>
          <a:lstStyle/>
          <a:p>
            <a:r>
              <a:rPr lang="en-US" sz="2800" dirty="0" smtClean="0"/>
              <a:t>Turn the GX-6000 on and allow to warm up.</a:t>
            </a:r>
          </a:p>
          <a:p>
            <a:r>
              <a:rPr lang="en-US" sz="2800" dirty="0" smtClean="0"/>
              <a:t>Once warmed up, perform an AIR adjustment by pressing and holding the AIR key until “Release Air Key” is displayed.</a:t>
            </a:r>
          </a:p>
          <a:p>
            <a:r>
              <a:rPr lang="en-US" sz="2800" dirty="0" smtClean="0"/>
              <a:t>Briefly press and hold the SHIFT key then press the DISP key.  CAL will be displayed at the top of the LCD indicating that the GX-6000 is in the calibration mode.</a:t>
            </a:r>
          </a:p>
          <a:p>
            <a:pPr lvl="1"/>
            <a:r>
              <a:rPr lang="en-US" sz="2400" dirty="0" smtClean="0"/>
              <a:t>AIR CAL, AUTO CAL, SINGLE CAL and NORMAL MODE will be displayed.</a:t>
            </a:r>
          </a:p>
          <a:p>
            <a:endParaRPr lang="en-US" dirty="0"/>
          </a:p>
        </p:txBody>
      </p:sp>
    </p:spTree>
    <p:extLst>
      <p:ext uri="{BB962C8B-B14F-4D97-AF65-F5344CB8AC3E}">
        <p14:creationId xmlns:p14="http://schemas.microsoft.com/office/powerpoint/2010/main" val="19307506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88640"/>
            <a:ext cx="7772400" cy="1143000"/>
          </a:xfrm>
        </p:spPr>
        <p:txBody>
          <a:bodyPr/>
          <a:lstStyle/>
          <a:p>
            <a:r>
              <a:rPr lang="en-US" dirty="0" smtClean="0"/>
              <a:t>Li-ion Battery Replacement</a:t>
            </a:r>
            <a:endParaRPr lang="en-US" dirty="0"/>
          </a:p>
        </p:txBody>
      </p:sp>
      <p:sp>
        <p:nvSpPr>
          <p:cNvPr id="3" name="Text Placeholder 2"/>
          <p:cNvSpPr>
            <a:spLocks noGrp="1"/>
          </p:cNvSpPr>
          <p:nvPr>
            <p:ph type="body" sz="half" idx="1"/>
          </p:nvPr>
        </p:nvSpPr>
        <p:spPr/>
        <p:txBody>
          <a:bodyPr/>
          <a:lstStyle/>
          <a:p>
            <a:r>
              <a:rPr lang="en-US" sz="2800" dirty="0" smtClean="0"/>
              <a:t>Slide battery release tab in the direction of the arrow and push to release battery pack.</a:t>
            </a:r>
          </a:p>
          <a:p>
            <a:r>
              <a:rPr lang="en-US" sz="2800" dirty="0" smtClean="0"/>
              <a:t>Pull up to remove battery pack.</a:t>
            </a:r>
          </a:p>
        </p:txBody>
      </p:sp>
      <p:pic>
        <p:nvPicPr>
          <p:cNvPr id="5" name="Content Placeholder 4" descr="Battery Pack.jpg"/>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l="-333" t="1961" r="333" b="-20391"/>
          <a:stretch/>
        </p:blipFill>
        <p:spPr>
          <a:xfrm>
            <a:off x="4644008" y="2060848"/>
            <a:ext cx="3810000" cy="3835400"/>
          </a:xfrm>
        </p:spPr>
      </p:pic>
    </p:spTree>
    <p:extLst>
      <p:ext uri="{BB962C8B-B14F-4D97-AF65-F5344CB8AC3E}">
        <p14:creationId xmlns:p14="http://schemas.microsoft.com/office/powerpoint/2010/main" val="353596567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Programming Modes</a:t>
            </a:r>
            <a:endParaRPr lang="en-US" dirty="0"/>
          </a:p>
        </p:txBody>
      </p:sp>
      <p:pic>
        <p:nvPicPr>
          <p:cNvPr id="6" name="Picture 5"/>
          <p:cNvPicPr>
            <a:picLocks noChangeAspect="1"/>
          </p:cNvPicPr>
          <p:nvPr/>
        </p:nvPicPr>
        <p:blipFill>
          <a:blip r:embed="rId2"/>
          <a:stretch>
            <a:fillRect/>
          </a:stretch>
        </p:blipFill>
        <p:spPr>
          <a:xfrm>
            <a:off x="2743200" y="2222500"/>
            <a:ext cx="3657356" cy="2407760"/>
          </a:xfrm>
          <a:prstGeom prst="rect">
            <a:avLst/>
          </a:prstGeom>
        </p:spPr>
      </p:pic>
    </p:spTree>
    <p:extLst>
      <p:ext uri="{BB962C8B-B14F-4D97-AF65-F5344CB8AC3E}">
        <p14:creationId xmlns:p14="http://schemas.microsoft.com/office/powerpoint/2010/main" val="423000788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Mode</a:t>
            </a:r>
            <a:endParaRPr lang="en-US" dirty="0"/>
          </a:p>
        </p:txBody>
      </p:sp>
      <p:sp>
        <p:nvSpPr>
          <p:cNvPr id="3" name="Text Placeholder 2"/>
          <p:cNvSpPr>
            <a:spLocks noGrp="1"/>
          </p:cNvSpPr>
          <p:nvPr>
            <p:ph idx="1"/>
          </p:nvPr>
        </p:nvSpPr>
        <p:spPr/>
        <p:txBody>
          <a:bodyPr/>
          <a:lstStyle/>
          <a:p>
            <a:r>
              <a:rPr lang="en-US" sz="2800" dirty="0" smtClean="0"/>
              <a:t>With the unit OFF, press and hold the AIR and SHIFT keys.</a:t>
            </a:r>
          </a:p>
          <a:p>
            <a:r>
              <a:rPr lang="en-US" sz="2800" dirty="0" smtClean="0"/>
              <a:t>Press the POWER key to turn ON.</a:t>
            </a:r>
          </a:p>
          <a:p>
            <a:r>
              <a:rPr lang="en-US" sz="2800" dirty="0" smtClean="0"/>
              <a:t>USER MODE and MAINTENANCE mode will be displayed.</a:t>
            </a:r>
          </a:p>
          <a:p>
            <a:r>
              <a:rPr lang="en-US" sz="2800" dirty="0" smtClean="0"/>
              <a:t>Cursor will be next to USER MODE, press the POWER key to select.</a:t>
            </a:r>
          </a:p>
          <a:p>
            <a:r>
              <a:rPr lang="en-US" sz="2800" dirty="0" smtClean="0"/>
              <a:t>USER will be displayed on the top.</a:t>
            </a:r>
          </a:p>
        </p:txBody>
      </p:sp>
    </p:spTree>
    <p:extLst>
      <p:ext uri="{BB962C8B-B14F-4D97-AF65-F5344CB8AC3E}">
        <p14:creationId xmlns:p14="http://schemas.microsoft.com/office/powerpoint/2010/main" val="735647586"/>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Mode</a:t>
            </a:r>
            <a:endParaRPr lang="en-US" dirty="0"/>
          </a:p>
        </p:txBody>
      </p:sp>
      <p:sp>
        <p:nvSpPr>
          <p:cNvPr id="3" name="Text Placeholder 2"/>
          <p:cNvSpPr>
            <a:spLocks noGrp="1"/>
          </p:cNvSpPr>
          <p:nvPr>
            <p:ph idx="1"/>
          </p:nvPr>
        </p:nvSpPr>
        <p:spPr/>
        <p:txBody>
          <a:bodyPr/>
          <a:lstStyle/>
          <a:p>
            <a:r>
              <a:rPr lang="en-US" sz="2800" dirty="0" smtClean="0"/>
              <a:t>The following menu will be displayed:</a:t>
            </a:r>
          </a:p>
          <a:p>
            <a:pPr lvl="1"/>
            <a:r>
              <a:rPr lang="en-US" sz="2400" dirty="0" smtClean="0"/>
              <a:t>DATE</a:t>
            </a:r>
          </a:p>
          <a:p>
            <a:pPr lvl="1"/>
            <a:r>
              <a:rPr lang="en-US" sz="2400" dirty="0" smtClean="0"/>
              <a:t>DATE FORMAT</a:t>
            </a:r>
          </a:p>
          <a:p>
            <a:pPr lvl="1"/>
            <a:r>
              <a:rPr lang="en-US" sz="2400" dirty="0" smtClean="0"/>
              <a:t>CONFIGURE CH</a:t>
            </a:r>
          </a:p>
          <a:p>
            <a:pPr lvl="1"/>
            <a:r>
              <a:rPr lang="en-US" sz="2400" dirty="0" smtClean="0"/>
              <a:t>LANGUAGE</a:t>
            </a:r>
          </a:p>
          <a:p>
            <a:pPr lvl="1"/>
            <a:r>
              <a:rPr lang="en-US" sz="2400" dirty="0" smtClean="0"/>
              <a:t>ROM/SUM</a:t>
            </a:r>
          </a:p>
          <a:p>
            <a:pPr lvl="1"/>
            <a:r>
              <a:rPr lang="en-US" sz="2400" dirty="0" smtClean="0"/>
              <a:t>PASSWORD</a:t>
            </a:r>
          </a:p>
          <a:p>
            <a:pPr lvl="1"/>
            <a:r>
              <a:rPr lang="en-US" sz="2400" dirty="0" smtClean="0"/>
              <a:t>START MEASURE</a:t>
            </a:r>
          </a:p>
        </p:txBody>
      </p:sp>
    </p:spTree>
    <p:extLst>
      <p:ext uri="{BB962C8B-B14F-4D97-AF65-F5344CB8AC3E}">
        <p14:creationId xmlns:p14="http://schemas.microsoft.com/office/powerpoint/2010/main" val="48163974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Mode</a:t>
            </a:r>
            <a:endParaRPr lang="en-US" dirty="0"/>
          </a:p>
        </p:txBody>
      </p:sp>
      <p:sp>
        <p:nvSpPr>
          <p:cNvPr id="3" name="Text Placeholder 2"/>
          <p:cNvSpPr>
            <a:spLocks noGrp="1"/>
          </p:cNvSpPr>
          <p:nvPr>
            <p:ph idx="1"/>
          </p:nvPr>
        </p:nvSpPr>
        <p:spPr/>
        <p:txBody>
          <a:bodyPr/>
          <a:lstStyle/>
          <a:p>
            <a:r>
              <a:rPr lang="en-US" sz="2800" dirty="0" smtClean="0"/>
              <a:t>Using the AIR or SHIFT keys, select the function that you want and press the POWER/ENTER key to select.</a:t>
            </a:r>
          </a:p>
          <a:p>
            <a:r>
              <a:rPr lang="en-US" sz="2800" dirty="0" smtClean="0"/>
              <a:t>When completed use the SHIFT key to scroll to START MEASURE to return to normal operation.</a:t>
            </a:r>
          </a:p>
        </p:txBody>
      </p:sp>
    </p:spTree>
    <p:extLst>
      <p:ext uri="{BB962C8B-B14F-4D97-AF65-F5344CB8AC3E}">
        <p14:creationId xmlns:p14="http://schemas.microsoft.com/office/powerpoint/2010/main" val="414596676"/>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Mode</a:t>
            </a:r>
            <a:endParaRPr lang="en-US" dirty="0"/>
          </a:p>
        </p:txBody>
      </p:sp>
      <p:sp>
        <p:nvSpPr>
          <p:cNvPr id="3" name="Text Placeholder 2"/>
          <p:cNvSpPr>
            <a:spLocks noGrp="1"/>
          </p:cNvSpPr>
          <p:nvPr>
            <p:ph idx="1"/>
          </p:nvPr>
        </p:nvSpPr>
        <p:spPr/>
        <p:txBody>
          <a:bodyPr/>
          <a:lstStyle/>
          <a:p>
            <a:r>
              <a:rPr lang="en-US" sz="2800" dirty="0"/>
              <a:t>With the unit OFF, press and hold the AIR and SHIFT </a:t>
            </a:r>
            <a:r>
              <a:rPr lang="en-US" sz="2800" dirty="0" smtClean="0"/>
              <a:t>keys.</a:t>
            </a:r>
            <a:endParaRPr lang="en-US" sz="2800" dirty="0"/>
          </a:p>
          <a:p>
            <a:r>
              <a:rPr lang="en-US" sz="2800" dirty="0"/>
              <a:t>Press the POWER </a:t>
            </a:r>
            <a:r>
              <a:rPr lang="en-US" sz="2800" dirty="0" smtClean="0"/>
              <a:t>key </a:t>
            </a:r>
            <a:r>
              <a:rPr lang="en-US" sz="2800" dirty="0"/>
              <a:t>to turn </a:t>
            </a:r>
            <a:r>
              <a:rPr lang="en-US" sz="2800" dirty="0" smtClean="0"/>
              <a:t>instrument ON</a:t>
            </a:r>
            <a:r>
              <a:rPr lang="en-US" sz="2800" dirty="0"/>
              <a:t>.</a:t>
            </a:r>
          </a:p>
          <a:p>
            <a:r>
              <a:rPr lang="en-US" sz="2800" dirty="0"/>
              <a:t>USER MODE and MAINTENANCE mode will be displayed.</a:t>
            </a:r>
          </a:p>
          <a:p>
            <a:r>
              <a:rPr lang="en-US" sz="2800" dirty="0"/>
              <a:t>Cursor will be next to USER MODE, press the </a:t>
            </a:r>
            <a:r>
              <a:rPr lang="en-US" sz="2800" dirty="0" smtClean="0"/>
              <a:t>SHIFT key to move cursor to MAINTENANCE, then press POWER/ENTER.</a:t>
            </a:r>
          </a:p>
          <a:p>
            <a:r>
              <a:rPr lang="en-US" sz="2800" dirty="0" smtClean="0"/>
              <a:t>INPUT PASSWORD will be displayed.</a:t>
            </a:r>
            <a:endParaRPr lang="en-US" sz="2800" dirty="0"/>
          </a:p>
          <a:p>
            <a:endParaRPr lang="en-US" dirty="0" smtClean="0"/>
          </a:p>
        </p:txBody>
      </p:sp>
    </p:spTree>
    <p:extLst>
      <p:ext uri="{BB962C8B-B14F-4D97-AF65-F5344CB8AC3E}">
        <p14:creationId xmlns:p14="http://schemas.microsoft.com/office/powerpoint/2010/main" val="4264030682"/>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Mode</a:t>
            </a:r>
            <a:endParaRPr lang="en-US" dirty="0"/>
          </a:p>
        </p:txBody>
      </p:sp>
      <p:sp>
        <p:nvSpPr>
          <p:cNvPr id="3" name="Text Placeholder 2"/>
          <p:cNvSpPr>
            <a:spLocks noGrp="1"/>
          </p:cNvSpPr>
          <p:nvPr>
            <p:ph idx="1"/>
          </p:nvPr>
        </p:nvSpPr>
        <p:spPr/>
        <p:txBody>
          <a:bodyPr/>
          <a:lstStyle/>
          <a:p>
            <a:r>
              <a:rPr lang="en-US" sz="2800" dirty="0" smtClean="0"/>
              <a:t>The password is </a:t>
            </a:r>
            <a:r>
              <a:rPr lang="en-US" sz="2800" dirty="0" smtClean="0">
                <a:solidFill>
                  <a:srgbClr val="FF0000"/>
                </a:solidFill>
              </a:rPr>
              <a:t>0006</a:t>
            </a:r>
          </a:p>
          <a:p>
            <a:r>
              <a:rPr lang="en-US" sz="2800" dirty="0" smtClean="0"/>
              <a:t>Enter the password then press POWER/ENTER.</a:t>
            </a:r>
          </a:p>
          <a:p>
            <a:r>
              <a:rPr lang="en-US" sz="2800" dirty="0" smtClean="0">
                <a:solidFill>
                  <a:srgbClr val="FF0000"/>
                </a:solidFill>
              </a:rPr>
              <a:t>MAINTE</a:t>
            </a:r>
            <a:r>
              <a:rPr lang="en-US" sz="2800" dirty="0" smtClean="0"/>
              <a:t> will be displayed and the following menu will appear:</a:t>
            </a:r>
          </a:p>
          <a:p>
            <a:pPr lvl="1"/>
            <a:r>
              <a:rPr lang="en-US" sz="2400" dirty="0" smtClean="0"/>
              <a:t>DATE</a:t>
            </a:r>
          </a:p>
          <a:p>
            <a:pPr lvl="1"/>
            <a:r>
              <a:rPr lang="en-US" sz="2400" dirty="0" smtClean="0"/>
              <a:t>DATE FORMAT</a:t>
            </a:r>
            <a:endParaRPr lang="en-US" sz="2400" dirty="0"/>
          </a:p>
          <a:p>
            <a:pPr lvl="1"/>
            <a:r>
              <a:rPr lang="en-US" sz="2400" dirty="0" smtClean="0"/>
              <a:t>GAS CALIBRATION</a:t>
            </a:r>
          </a:p>
        </p:txBody>
      </p:sp>
    </p:spTree>
    <p:extLst>
      <p:ext uri="{BB962C8B-B14F-4D97-AF65-F5344CB8AC3E}">
        <p14:creationId xmlns:p14="http://schemas.microsoft.com/office/powerpoint/2010/main" val="34567348"/>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Mode</a:t>
            </a:r>
            <a:endParaRPr lang="en-US" dirty="0"/>
          </a:p>
        </p:txBody>
      </p:sp>
      <p:sp>
        <p:nvSpPr>
          <p:cNvPr id="3" name="Text Placeholder 2"/>
          <p:cNvSpPr>
            <a:spLocks noGrp="1"/>
          </p:cNvSpPr>
          <p:nvPr>
            <p:ph idx="1"/>
          </p:nvPr>
        </p:nvSpPr>
        <p:spPr/>
        <p:txBody>
          <a:bodyPr/>
          <a:lstStyle/>
          <a:p>
            <a:r>
              <a:rPr lang="en-US" sz="2800" dirty="0" smtClean="0"/>
              <a:t>MAINTENANCE MODE CONTINUED</a:t>
            </a:r>
          </a:p>
          <a:p>
            <a:pPr lvl="1"/>
            <a:r>
              <a:rPr lang="en-US" sz="2400" dirty="0" smtClean="0">
                <a:solidFill>
                  <a:srgbClr val="0000FF"/>
                </a:solidFill>
              </a:rPr>
              <a:t>CAL SETTING*</a:t>
            </a:r>
          </a:p>
          <a:p>
            <a:pPr lvl="1"/>
            <a:r>
              <a:rPr lang="en-US" sz="2400" dirty="0" smtClean="0">
                <a:solidFill>
                  <a:srgbClr val="0000FF"/>
                </a:solidFill>
              </a:rPr>
              <a:t>BUMP SETTING*</a:t>
            </a:r>
          </a:p>
          <a:p>
            <a:pPr lvl="1"/>
            <a:r>
              <a:rPr lang="en-US" sz="2400" dirty="0" smtClean="0">
                <a:solidFill>
                  <a:srgbClr val="0000FF"/>
                </a:solidFill>
              </a:rPr>
              <a:t>ALARM SETTING*</a:t>
            </a:r>
          </a:p>
          <a:p>
            <a:pPr lvl="1"/>
            <a:r>
              <a:rPr lang="en-US" sz="2400" dirty="0" smtClean="0"/>
              <a:t>PUMP OFF DISP</a:t>
            </a:r>
          </a:p>
          <a:p>
            <a:pPr lvl="1"/>
            <a:r>
              <a:rPr lang="en-US" sz="2400" dirty="0" smtClean="0"/>
              <a:t>ID DISPLAY</a:t>
            </a:r>
          </a:p>
          <a:p>
            <a:pPr lvl="1"/>
            <a:r>
              <a:rPr lang="en-US" sz="2400" dirty="0" smtClean="0"/>
              <a:t>BACK LIGHT TIME</a:t>
            </a:r>
          </a:p>
          <a:p>
            <a:pPr lvl="1"/>
            <a:r>
              <a:rPr lang="en-US" sz="2400" dirty="0" smtClean="0"/>
              <a:t>LANGUAGE</a:t>
            </a:r>
          </a:p>
          <a:p>
            <a:pPr lvl="1"/>
            <a:r>
              <a:rPr lang="en-US" sz="2400" dirty="0" smtClean="0"/>
              <a:t>LUNCH BREAK</a:t>
            </a:r>
          </a:p>
          <a:p>
            <a:pPr lvl="1"/>
            <a:r>
              <a:rPr lang="en-US" sz="2400" dirty="0" smtClean="0"/>
              <a:t>AUTO ZERO</a:t>
            </a:r>
          </a:p>
          <a:p>
            <a:pPr lvl="1"/>
            <a:endParaRPr lang="en-US" dirty="0" smtClean="0"/>
          </a:p>
        </p:txBody>
      </p:sp>
    </p:spTree>
    <p:extLst>
      <p:ext uri="{BB962C8B-B14F-4D97-AF65-F5344CB8AC3E}">
        <p14:creationId xmlns:p14="http://schemas.microsoft.com/office/powerpoint/2010/main" val="3245052632"/>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Mode</a:t>
            </a:r>
            <a:endParaRPr lang="en-US" dirty="0"/>
          </a:p>
        </p:txBody>
      </p:sp>
      <p:sp>
        <p:nvSpPr>
          <p:cNvPr id="3" name="Text Placeholder 2"/>
          <p:cNvSpPr>
            <a:spLocks noGrp="1"/>
          </p:cNvSpPr>
          <p:nvPr>
            <p:ph idx="1"/>
          </p:nvPr>
        </p:nvSpPr>
        <p:spPr/>
        <p:txBody>
          <a:bodyPr/>
          <a:lstStyle/>
          <a:p>
            <a:r>
              <a:rPr lang="en-US" sz="2800" dirty="0" smtClean="0"/>
              <a:t>MAINTENANCE MODE CONTINUED</a:t>
            </a:r>
          </a:p>
          <a:p>
            <a:pPr lvl="1"/>
            <a:r>
              <a:rPr lang="en-US" sz="2400" dirty="0" smtClean="0"/>
              <a:t>DEMAND ZERO</a:t>
            </a:r>
          </a:p>
          <a:p>
            <a:pPr lvl="1"/>
            <a:r>
              <a:rPr lang="en-US" sz="2400" dirty="0" smtClean="0"/>
              <a:t>ZERO FOLLOWER</a:t>
            </a:r>
          </a:p>
          <a:p>
            <a:pPr lvl="1"/>
            <a:r>
              <a:rPr lang="en-US" sz="2400" dirty="0" smtClean="0"/>
              <a:t>ZERO SUPPRESS</a:t>
            </a:r>
          </a:p>
          <a:p>
            <a:pPr lvl="1"/>
            <a:r>
              <a:rPr lang="en-US" sz="2400" dirty="0" smtClean="0"/>
              <a:t>IR AUTO RANGE</a:t>
            </a:r>
          </a:p>
          <a:p>
            <a:pPr lvl="1"/>
            <a:r>
              <a:rPr lang="en-US" sz="2400" dirty="0" smtClean="0"/>
              <a:t>CONFIGURATION</a:t>
            </a:r>
          </a:p>
          <a:p>
            <a:pPr lvl="1"/>
            <a:r>
              <a:rPr lang="en-US" sz="2400" dirty="0" smtClean="0"/>
              <a:t>KEY TONE</a:t>
            </a:r>
          </a:p>
          <a:p>
            <a:pPr lvl="1"/>
            <a:r>
              <a:rPr lang="en-US" sz="2400" dirty="0" smtClean="0"/>
              <a:t>INERT MODE</a:t>
            </a:r>
          </a:p>
          <a:p>
            <a:pPr lvl="1"/>
            <a:r>
              <a:rPr lang="en-US" sz="2400" dirty="0" smtClean="0"/>
              <a:t>L./B. MODE</a:t>
            </a:r>
          </a:p>
          <a:p>
            <a:pPr lvl="1"/>
            <a:r>
              <a:rPr lang="en-US" sz="2400" dirty="0" smtClean="0"/>
              <a:t>BAR HOLE TIME</a:t>
            </a:r>
          </a:p>
        </p:txBody>
      </p:sp>
    </p:spTree>
    <p:extLst>
      <p:ext uri="{BB962C8B-B14F-4D97-AF65-F5344CB8AC3E}">
        <p14:creationId xmlns:p14="http://schemas.microsoft.com/office/powerpoint/2010/main" val="62206530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Mode</a:t>
            </a:r>
            <a:endParaRPr lang="en-US" dirty="0"/>
          </a:p>
        </p:txBody>
      </p:sp>
      <p:sp>
        <p:nvSpPr>
          <p:cNvPr id="3" name="Text Placeholder 2"/>
          <p:cNvSpPr>
            <a:spLocks noGrp="1"/>
          </p:cNvSpPr>
          <p:nvPr>
            <p:ph idx="1"/>
          </p:nvPr>
        </p:nvSpPr>
        <p:spPr/>
        <p:txBody>
          <a:bodyPr/>
          <a:lstStyle/>
          <a:p>
            <a:r>
              <a:rPr lang="en-US" sz="2800" dirty="0" smtClean="0"/>
              <a:t>MAINTENANCE MODE CONTINUED</a:t>
            </a:r>
          </a:p>
          <a:p>
            <a:pPr lvl="1"/>
            <a:r>
              <a:rPr lang="en-US" sz="2400" dirty="0" smtClean="0"/>
              <a:t>CO DISPLAY</a:t>
            </a:r>
          </a:p>
          <a:p>
            <a:pPr lvl="1"/>
            <a:r>
              <a:rPr lang="en-US" sz="2400" dirty="0" smtClean="0">
                <a:solidFill>
                  <a:srgbClr val="0000FF"/>
                </a:solidFill>
              </a:rPr>
              <a:t>MAN DOWN*</a:t>
            </a:r>
          </a:p>
          <a:p>
            <a:pPr lvl="1"/>
            <a:r>
              <a:rPr lang="en-US" sz="2400" dirty="0" smtClean="0">
                <a:solidFill>
                  <a:srgbClr val="0000FF"/>
                </a:solidFill>
              </a:rPr>
              <a:t>LOG SETTING*</a:t>
            </a:r>
          </a:p>
          <a:p>
            <a:pPr lvl="1"/>
            <a:r>
              <a:rPr lang="en-US" sz="2400" dirty="0" smtClean="0"/>
              <a:t>FLOW ADJUST</a:t>
            </a:r>
          </a:p>
          <a:p>
            <a:pPr lvl="1"/>
            <a:r>
              <a:rPr lang="en-US" sz="2400" dirty="0" smtClean="0"/>
              <a:t>ROM/SUM</a:t>
            </a:r>
          </a:p>
          <a:p>
            <a:pPr lvl="1"/>
            <a:r>
              <a:rPr lang="en-US" sz="2400" dirty="0" smtClean="0"/>
              <a:t>PASSWORD</a:t>
            </a:r>
          </a:p>
          <a:p>
            <a:pPr lvl="1"/>
            <a:r>
              <a:rPr lang="en-US" sz="2400" dirty="0" smtClean="0"/>
              <a:t>RESTORE DEFAULT</a:t>
            </a:r>
          </a:p>
          <a:p>
            <a:pPr lvl="1"/>
            <a:r>
              <a:rPr lang="en-US" sz="2400" dirty="0" smtClean="0"/>
              <a:t>START MEASURE</a:t>
            </a:r>
          </a:p>
        </p:txBody>
      </p:sp>
    </p:spTree>
    <p:extLst>
      <p:ext uri="{BB962C8B-B14F-4D97-AF65-F5344CB8AC3E}">
        <p14:creationId xmlns:p14="http://schemas.microsoft.com/office/powerpoint/2010/main" val="347894876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Calibration	</a:t>
            </a:r>
            <a:endParaRPr lang="en-US" dirty="0"/>
          </a:p>
        </p:txBody>
      </p:sp>
      <p:sp>
        <p:nvSpPr>
          <p:cNvPr id="3" name="Content Placeholder 2"/>
          <p:cNvSpPr>
            <a:spLocks noGrp="1"/>
          </p:cNvSpPr>
          <p:nvPr>
            <p:ph idx="1"/>
          </p:nvPr>
        </p:nvSpPr>
        <p:spPr/>
        <p:txBody>
          <a:bodyPr/>
          <a:lstStyle/>
          <a:p>
            <a:r>
              <a:rPr lang="en-US" sz="2800" dirty="0" smtClean="0"/>
              <a:t>Press the </a:t>
            </a:r>
            <a:r>
              <a:rPr lang="en-US" sz="2800" dirty="0" smtClean="0">
                <a:ea typeface="ＭＳ ゴシック"/>
                <a:cs typeface="ＭＳ ゴシック"/>
              </a:rPr>
              <a:t>SHIFT key </a:t>
            </a:r>
            <a:r>
              <a:rPr lang="en-US" sz="2800" dirty="0">
                <a:ea typeface="ＭＳ ゴシック"/>
                <a:cs typeface="ＭＳ ゴシック"/>
              </a:rPr>
              <a:t>to select AUTO CAL then press the POWER/ENTER key</a:t>
            </a:r>
            <a:r>
              <a:rPr lang="en-US" sz="2800" dirty="0" smtClean="0">
                <a:ea typeface="ＭＳ ゴシック"/>
                <a:cs typeface="ＭＳ ゴシック"/>
              </a:rPr>
              <a:t>.</a:t>
            </a:r>
            <a:endParaRPr lang="en-US" sz="2800" dirty="0" smtClean="0">
              <a:latin typeface="+mj-lt"/>
              <a:ea typeface="ＭＳ ゴシック"/>
              <a:cs typeface="ＭＳ ゴシック"/>
            </a:endParaRPr>
          </a:p>
          <a:p>
            <a:r>
              <a:rPr lang="en-US" sz="2800" dirty="0" smtClean="0">
                <a:latin typeface="+mj-lt"/>
                <a:ea typeface="ＭＳ ゴシック"/>
                <a:cs typeface="ＭＳ ゴシック"/>
              </a:rPr>
              <a:t>You will now see CONCENTRATION, GAS SELECT and ESCAPE.</a:t>
            </a:r>
          </a:p>
          <a:p>
            <a:r>
              <a:rPr lang="en-US" sz="2800" dirty="0" smtClean="0">
                <a:latin typeface="+mj-lt"/>
                <a:ea typeface="ＭＳ ゴシック"/>
                <a:cs typeface="ＭＳ ゴシック"/>
              </a:rPr>
              <a:t>Press the ENTER key to select CONCENTRATION to verify that the gas concentrations programmed in the instrument match the cylinder values.</a:t>
            </a:r>
          </a:p>
          <a:p>
            <a:endParaRPr lang="en-US" sz="2800" dirty="0">
              <a:latin typeface="+mj-lt"/>
            </a:endParaRPr>
          </a:p>
        </p:txBody>
      </p:sp>
    </p:spTree>
    <p:extLst>
      <p:ext uri="{BB962C8B-B14F-4D97-AF65-F5344CB8AC3E}">
        <p14:creationId xmlns:p14="http://schemas.microsoft.com/office/powerpoint/2010/main" val="240945345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Mode</a:t>
            </a:r>
            <a:endParaRPr lang="en-US" dirty="0"/>
          </a:p>
        </p:txBody>
      </p:sp>
      <p:sp>
        <p:nvSpPr>
          <p:cNvPr id="3" name="Text Placeholder 2"/>
          <p:cNvSpPr>
            <a:spLocks noGrp="1"/>
          </p:cNvSpPr>
          <p:nvPr>
            <p:ph idx="1"/>
          </p:nvPr>
        </p:nvSpPr>
        <p:spPr/>
        <p:txBody>
          <a:bodyPr/>
          <a:lstStyle/>
          <a:p>
            <a:r>
              <a:rPr lang="en-US" sz="2800" dirty="0"/>
              <a:t>Use the SHIFT or AIR keys to select the feature you would like</a:t>
            </a:r>
            <a:r>
              <a:rPr lang="en-US" sz="2800" dirty="0" smtClean="0"/>
              <a:t>.</a:t>
            </a:r>
          </a:p>
          <a:p>
            <a:r>
              <a:rPr lang="en-US" sz="2800" dirty="0" smtClean="0"/>
              <a:t>Press the POWER/ENTER key to select.</a:t>
            </a:r>
          </a:p>
          <a:p>
            <a:r>
              <a:rPr lang="en-US" sz="2800" dirty="0" smtClean="0"/>
              <a:t>Once completed, use the SHIFT key to scroll to START MEASUREMENT to return to normal operation.</a:t>
            </a:r>
            <a:endParaRPr lang="en-US" sz="2800" dirty="0"/>
          </a:p>
        </p:txBody>
      </p:sp>
    </p:spTree>
    <p:extLst>
      <p:ext uri="{BB962C8B-B14F-4D97-AF65-F5344CB8AC3E}">
        <p14:creationId xmlns:p14="http://schemas.microsoft.com/office/powerpoint/2010/main" val="3754722620"/>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Factory Mode	</a:t>
            </a:r>
            <a:endParaRPr lang="en-US" dirty="0"/>
          </a:p>
        </p:txBody>
      </p:sp>
      <p:sp>
        <p:nvSpPr>
          <p:cNvPr id="3" name="Text Placeholder 2"/>
          <p:cNvSpPr>
            <a:spLocks noGrp="1"/>
          </p:cNvSpPr>
          <p:nvPr>
            <p:ph idx="1"/>
          </p:nvPr>
        </p:nvSpPr>
        <p:spPr/>
        <p:txBody>
          <a:bodyPr/>
          <a:lstStyle/>
          <a:p>
            <a:r>
              <a:rPr lang="en-US" sz="2800" dirty="0"/>
              <a:t>With the unit OFF, press and hold the AIR and SHIFT keys.</a:t>
            </a:r>
          </a:p>
          <a:p>
            <a:r>
              <a:rPr lang="en-US" sz="2800" dirty="0"/>
              <a:t>Press the POWER key to turn instrument ON.</a:t>
            </a:r>
          </a:p>
          <a:p>
            <a:r>
              <a:rPr lang="en-US" sz="2800" dirty="0"/>
              <a:t>USER MODE and MAINTENANCE mode will be displayed.</a:t>
            </a:r>
          </a:p>
          <a:p>
            <a:r>
              <a:rPr lang="en-US" sz="2800" dirty="0"/>
              <a:t>Cursor will be next to USER MODE, press the SHIFT key to move cursor to MAINTENANCE, then press POWER/ENTER</a:t>
            </a:r>
            <a:r>
              <a:rPr lang="en-US" sz="2800" dirty="0" smtClean="0"/>
              <a:t>.</a:t>
            </a:r>
          </a:p>
          <a:p>
            <a:pPr lvl="1"/>
            <a:r>
              <a:rPr lang="en-US" sz="2400" dirty="0" smtClean="0">
                <a:solidFill>
                  <a:srgbClr val="FF0000"/>
                </a:solidFill>
              </a:rPr>
              <a:t>Note: There are two modes selected by unique passwords.</a:t>
            </a:r>
            <a:endParaRPr lang="en-US" sz="2400" dirty="0">
              <a:solidFill>
                <a:srgbClr val="FF0000"/>
              </a:solidFill>
            </a:endParaRPr>
          </a:p>
        </p:txBody>
      </p:sp>
    </p:spTree>
    <p:extLst>
      <p:ext uri="{BB962C8B-B14F-4D97-AF65-F5344CB8AC3E}">
        <p14:creationId xmlns:p14="http://schemas.microsoft.com/office/powerpoint/2010/main" val="3329756710"/>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Factory Mode	</a:t>
            </a:r>
            <a:endParaRPr lang="en-US" dirty="0"/>
          </a:p>
        </p:txBody>
      </p:sp>
      <p:sp>
        <p:nvSpPr>
          <p:cNvPr id="3" name="Text Placeholder 2"/>
          <p:cNvSpPr>
            <a:spLocks noGrp="1"/>
          </p:cNvSpPr>
          <p:nvPr>
            <p:ph idx="1"/>
          </p:nvPr>
        </p:nvSpPr>
        <p:spPr/>
        <p:txBody>
          <a:bodyPr/>
          <a:lstStyle/>
          <a:p>
            <a:r>
              <a:rPr lang="en-US" sz="2800" dirty="0"/>
              <a:t>INPUT PASSWORD will be displayed.</a:t>
            </a:r>
          </a:p>
          <a:p>
            <a:r>
              <a:rPr lang="en-US" sz="2800" dirty="0"/>
              <a:t>Input: </a:t>
            </a:r>
            <a:r>
              <a:rPr lang="en-US" sz="2800" dirty="0">
                <a:solidFill>
                  <a:srgbClr val="FF0000"/>
                </a:solidFill>
              </a:rPr>
              <a:t>1994</a:t>
            </a:r>
            <a:r>
              <a:rPr lang="en-US" sz="2800" dirty="0"/>
              <a:t>.  You will see the following menu</a:t>
            </a:r>
            <a:r>
              <a:rPr lang="en-US" sz="2800" dirty="0" smtClean="0"/>
              <a:t>:</a:t>
            </a:r>
            <a:endParaRPr lang="en-US" sz="2800" dirty="0" smtClean="0">
              <a:solidFill>
                <a:srgbClr val="FF0000"/>
              </a:solidFill>
            </a:endParaRPr>
          </a:p>
          <a:p>
            <a:r>
              <a:rPr lang="en-US" sz="2800" dirty="0" smtClean="0">
                <a:solidFill>
                  <a:srgbClr val="FF0000"/>
                </a:solidFill>
              </a:rPr>
              <a:t>FACTORY</a:t>
            </a:r>
          </a:p>
          <a:p>
            <a:pPr lvl="1"/>
            <a:r>
              <a:rPr lang="en-US" sz="2400" dirty="0" smtClean="0"/>
              <a:t>DATE</a:t>
            </a:r>
          </a:p>
          <a:p>
            <a:pPr lvl="1"/>
            <a:r>
              <a:rPr lang="en-US" sz="2400" dirty="0" smtClean="0"/>
              <a:t>DATE FORMAT</a:t>
            </a:r>
          </a:p>
          <a:p>
            <a:pPr lvl="1"/>
            <a:r>
              <a:rPr lang="en-US" sz="2400" dirty="0" smtClean="0"/>
              <a:t>GAS COMB</a:t>
            </a:r>
          </a:p>
          <a:p>
            <a:pPr lvl="1"/>
            <a:r>
              <a:rPr lang="en-US" sz="2400" dirty="0" smtClean="0"/>
              <a:t>HC SELECT</a:t>
            </a:r>
          </a:p>
          <a:p>
            <a:pPr lvl="1"/>
            <a:r>
              <a:rPr lang="en-US" sz="2400" dirty="0" smtClean="0"/>
              <a:t>LOG TIME DISP</a:t>
            </a:r>
          </a:p>
          <a:p>
            <a:pPr lvl="1"/>
            <a:r>
              <a:rPr lang="en-US" sz="2400" dirty="0" smtClean="0"/>
              <a:t>CSA SETTING</a:t>
            </a:r>
          </a:p>
        </p:txBody>
      </p:sp>
    </p:spTree>
    <p:extLst>
      <p:ext uri="{BB962C8B-B14F-4D97-AF65-F5344CB8AC3E}">
        <p14:creationId xmlns:p14="http://schemas.microsoft.com/office/powerpoint/2010/main" val="1737345047"/>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Factory Mode	</a:t>
            </a:r>
            <a:endParaRPr lang="en-US" dirty="0"/>
          </a:p>
        </p:txBody>
      </p:sp>
      <p:sp>
        <p:nvSpPr>
          <p:cNvPr id="3" name="Text Placeholder 2"/>
          <p:cNvSpPr>
            <a:spLocks noGrp="1"/>
          </p:cNvSpPr>
          <p:nvPr>
            <p:ph idx="1"/>
          </p:nvPr>
        </p:nvSpPr>
        <p:spPr/>
        <p:txBody>
          <a:bodyPr/>
          <a:lstStyle/>
          <a:p>
            <a:r>
              <a:rPr lang="en-US" sz="2800" dirty="0" smtClean="0"/>
              <a:t>Maintenance Mode</a:t>
            </a:r>
          </a:p>
          <a:p>
            <a:pPr lvl="1"/>
            <a:r>
              <a:rPr lang="en-US" sz="2400" dirty="0"/>
              <a:t>ALARM POINTS</a:t>
            </a:r>
          </a:p>
          <a:p>
            <a:pPr lvl="1"/>
            <a:r>
              <a:rPr lang="en-US" sz="2400" dirty="0"/>
              <a:t>FLOW ADJUST</a:t>
            </a:r>
          </a:p>
          <a:p>
            <a:pPr lvl="1"/>
            <a:r>
              <a:rPr lang="en-US" sz="2400" dirty="0"/>
              <a:t>ROM/</a:t>
            </a:r>
            <a:r>
              <a:rPr lang="en-US" sz="2400" dirty="0" smtClean="0"/>
              <a:t>SUM</a:t>
            </a:r>
          </a:p>
          <a:p>
            <a:pPr lvl="1"/>
            <a:r>
              <a:rPr lang="en-US" sz="2400" dirty="0" smtClean="0"/>
              <a:t>A/D VALUE</a:t>
            </a:r>
          </a:p>
          <a:p>
            <a:pPr lvl="1"/>
            <a:r>
              <a:rPr lang="en-US" sz="2400" dirty="0" smtClean="0"/>
              <a:t>SAVE DEFAULT</a:t>
            </a:r>
          </a:p>
          <a:p>
            <a:pPr lvl="1"/>
            <a:r>
              <a:rPr lang="en-US" sz="2400" dirty="0" smtClean="0"/>
              <a:t>LCD CONTRAST</a:t>
            </a:r>
          </a:p>
          <a:p>
            <a:pPr lvl="1"/>
            <a:r>
              <a:rPr lang="en-US" sz="2400" dirty="0" smtClean="0"/>
              <a:t>FACTORY DEFAULT</a:t>
            </a:r>
          </a:p>
          <a:p>
            <a:pPr lvl="1"/>
            <a:r>
              <a:rPr lang="en-US" sz="2400" dirty="0" smtClean="0"/>
              <a:t>START MEASURE</a:t>
            </a:r>
          </a:p>
        </p:txBody>
      </p:sp>
    </p:spTree>
    <p:extLst>
      <p:ext uri="{BB962C8B-B14F-4D97-AF65-F5344CB8AC3E}">
        <p14:creationId xmlns:p14="http://schemas.microsoft.com/office/powerpoint/2010/main" val="67415561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Factory Mode	</a:t>
            </a:r>
            <a:endParaRPr lang="en-US" dirty="0"/>
          </a:p>
        </p:txBody>
      </p:sp>
      <p:sp>
        <p:nvSpPr>
          <p:cNvPr id="3" name="Text Placeholder 2"/>
          <p:cNvSpPr>
            <a:spLocks noGrp="1"/>
          </p:cNvSpPr>
          <p:nvPr>
            <p:ph idx="1"/>
          </p:nvPr>
        </p:nvSpPr>
        <p:spPr/>
        <p:txBody>
          <a:bodyPr/>
          <a:lstStyle/>
          <a:p>
            <a:r>
              <a:rPr lang="en-US" sz="2800" dirty="0"/>
              <a:t>Using the AIR/SHIFT key, scroll to the function that you want to view then press the POWER/ENTER key</a:t>
            </a:r>
            <a:r>
              <a:rPr lang="en-US" sz="2800" dirty="0" smtClean="0"/>
              <a:t>.</a:t>
            </a:r>
          </a:p>
          <a:p>
            <a:r>
              <a:rPr lang="en-US" sz="2800" dirty="0" smtClean="0"/>
              <a:t>When completed, use the SHIFT key to scroll to START MEASURE then press the POWER/ENTER key to return to normal operation.</a:t>
            </a:r>
          </a:p>
        </p:txBody>
      </p:sp>
    </p:spTree>
    <p:extLst>
      <p:ext uri="{BB962C8B-B14F-4D97-AF65-F5344CB8AC3E}">
        <p14:creationId xmlns:p14="http://schemas.microsoft.com/office/powerpoint/2010/main" val="358582364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7"/>
          <p:cNvSpPr/>
          <p:nvPr/>
        </p:nvSpPr>
        <p:spPr bwMode="auto">
          <a:xfrm>
            <a:off x="3849115" y="3464854"/>
            <a:ext cx="4893847" cy="1443479"/>
          </a:xfrm>
          <a:prstGeom prst="roundRect">
            <a:avLst>
              <a:gd name="adj" fmla="val 2011"/>
            </a:avLst>
          </a:prstGeom>
          <a:solidFill>
            <a:schemeClr val="bg1"/>
          </a:solidFill>
          <a:ln w="952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marR="0" lvl="0" defTabSz="914400" eaLnBrk="0" fontAlgn="base" latinLnBrk="0" hangingPunct="0">
              <a:lnSpc>
                <a:spcPct val="100000"/>
              </a:lnSpc>
              <a:spcBef>
                <a:spcPct val="0"/>
              </a:spcBef>
              <a:spcAft>
                <a:spcPct val="0"/>
              </a:spcAft>
              <a:buClrTx/>
              <a:buSzTx/>
              <a:tabLst/>
              <a:defRPr/>
            </a:pPr>
            <a:r>
              <a:rPr kumimoji="0" lang="en-US" altLang="ja-JP" kern="0" dirty="0" smtClean="0">
                <a:latin typeface="+mn-lt"/>
              </a:rPr>
              <a:t>Smart sensors</a:t>
            </a:r>
          </a:p>
          <a:p>
            <a:pPr marR="0" lvl="0" defTabSz="914400" eaLnBrk="0" fontAlgn="base" latinLnBrk="0" hangingPunct="0">
              <a:lnSpc>
                <a:spcPct val="100000"/>
              </a:lnSpc>
              <a:spcBef>
                <a:spcPct val="0"/>
              </a:spcBef>
              <a:spcAft>
                <a:spcPct val="0"/>
              </a:spcAft>
              <a:buClrTx/>
              <a:buSzTx/>
              <a:tabLst/>
              <a:defRPr/>
            </a:pPr>
            <a:r>
              <a:rPr kumimoji="0" lang="en-US" altLang="ja-JP" sz="2000" b="0" kern="0" dirty="0" smtClean="0">
                <a:latin typeface="+mn-lt"/>
              </a:rPr>
              <a:t>PID …..PIS-00x (White)</a:t>
            </a:r>
          </a:p>
          <a:p>
            <a:pPr marR="0" lvl="0" defTabSz="914400" eaLnBrk="0" fontAlgn="base" latinLnBrk="0" hangingPunct="0">
              <a:lnSpc>
                <a:spcPct val="100000"/>
              </a:lnSpc>
              <a:spcBef>
                <a:spcPct val="0"/>
              </a:spcBef>
              <a:spcAft>
                <a:spcPct val="0"/>
              </a:spcAft>
              <a:buClrTx/>
              <a:buSzTx/>
              <a:tabLst/>
              <a:defRPr/>
            </a:pPr>
            <a:r>
              <a:rPr kumimoji="0" lang="en-US" altLang="ja-JP" sz="2000" b="0" kern="0" dirty="0" smtClean="0">
                <a:latin typeface="+mn-lt"/>
              </a:rPr>
              <a:t>ES …..ESS-03xx (Grey)</a:t>
            </a:r>
          </a:p>
          <a:p>
            <a:pPr marR="0" lvl="0" defTabSz="914400" eaLnBrk="0" fontAlgn="base" latinLnBrk="0" hangingPunct="0">
              <a:lnSpc>
                <a:spcPct val="100000"/>
              </a:lnSpc>
              <a:spcBef>
                <a:spcPct val="0"/>
              </a:spcBef>
              <a:spcAft>
                <a:spcPct val="0"/>
              </a:spcAft>
              <a:buClrTx/>
              <a:buSzTx/>
              <a:tabLst/>
              <a:defRPr/>
            </a:pPr>
            <a:r>
              <a:rPr kumimoji="0" lang="en-US" altLang="ja-JP" sz="2000" b="0" kern="0" dirty="0" smtClean="0">
                <a:latin typeface="+mn-lt"/>
              </a:rPr>
              <a:t>IR …..DES-3311-x (Black)</a:t>
            </a:r>
          </a:p>
          <a:p>
            <a:pPr marR="0" lvl="0" defTabSz="914400" eaLnBrk="0" fontAlgn="base" latinLnBrk="0" hangingPunct="0">
              <a:lnSpc>
                <a:spcPct val="100000"/>
              </a:lnSpc>
              <a:spcBef>
                <a:spcPct val="0"/>
              </a:spcBef>
              <a:spcAft>
                <a:spcPct val="0"/>
              </a:spcAft>
              <a:buClrTx/>
              <a:buSzTx/>
              <a:tabLst/>
              <a:defRPr/>
            </a:pPr>
            <a:endParaRPr kumimoji="0" lang="en-US" altLang="ja-JP" sz="2000" b="0" kern="0" dirty="0">
              <a:latin typeface="+mn-lt"/>
            </a:endParaRPr>
          </a:p>
          <a:p>
            <a:pPr marR="0" lvl="0" defTabSz="914400" eaLnBrk="0" fontAlgn="base" latinLnBrk="0" hangingPunct="0">
              <a:lnSpc>
                <a:spcPct val="100000"/>
              </a:lnSpc>
              <a:spcBef>
                <a:spcPct val="0"/>
              </a:spcBef>
              <a:spcAft>
                <a:spcPct val="0"/>
              </a:spcAft>
              <a:buClrTx/>
              <a:buSzTx/>
              <a:tabLst/>
              <a:defRPr/>
            </a:pPr>
            <a:endParaRPr kumimoji="0" lang="en-US" altLang="ja-JP" sz="2000" b="0" kern="0" dirty="0" smtClean="0">
              <a:latin typeface="+mn-lt"/>
            </a:endParaRPr>
          </a:p>
          <a:p>
            <a:pPr marR="0" lvl="0" defTabSz="914400" eaLnBrk="0" fontAlgn="base" latinLnBrk="0" hangingPunct="0">
              <a:lnSpc>
                <a:spcPct val="100000"/>
              </a:lnSpc>
              <a:spcBef>
                <a:spcPct val="0"/>
              </a:spcBef>
              <a:spcAft>
                <a:spcPct val="0"/>
              </a:spcAft>
              <a:buClrTx/>
              <a:buSzTx/>
              <a:tabLst/>
              <a:defRPr/>
            </a:pPr>
            <a:r>
              <a:rPr kumimoji="0" lang="en-US" altLang="ja-JP" b="0" kern="0" dirty="0" smtClean="0">
                <a:latin typeface="+mn-lt"/>
              </a:rPr>
              <a:t> </a:t>
            </a:r>
            <a:r>
              <a:rPr kumimoji="0" lang="en-US" altLang="ja-JP" b="0" kern="0" noProof="0" dirty="0" smtClean="0">
                <a:latin typeface="+mn-lt"/>
              </a:rPr>
              <a:t> </a:t>
            </a:r>
            <a:endParaRPr kumimoji="0" lang="en-GB" altLang="ja-JP" b="0" i="0" u="none" strike="noStrike" kern="0" cap="none" spc="0" normalizeH="0" baseline="0" noProof="0" dirty="0" smtClean="0">
              <a:ln>
                <a:noFill/>
              </a:ln>
              <a:uLnTx/>
              <a:uFillTx/>
              <a:latin typeface="+mn-lt"/>
            </a:endParaRPr>
          </a:p>
        </p:txBody>
      </p:sp>
      <p:pic>
        <p:nvPicPr>
          <p:cNvPr id="7" name="図 6"/>
          <p:cNvPicPr/>
          <p:nvPr/>
        </p:nvPicPr>
        <p:blipFill rotWithShape="1">
          <a:blip r:embed="rId2" cstate="print">
            <a:extLst>
              <a:ext uri="{28A0092B-C50C-407E-A947-70E740481C1C}">
                <a14:useLocalDpi xmlns:a14="http://schemas.microsoft.com/office/drawing/2010/main" val="0"/>
              </a:ext>
            </a:extLst>
          </a:blip>
          <a:srcRect t="7584"/>
          <a:stretch/>
        </p:blipFill>
        <p:spPr>
          <a:xfrm>
            <a:off x="678208" y="1507206"/>
            <a:ext cx="2433137" cy="2194483"/>
          </a:xfrm>
          <a:prstGeom prst="rect">
            <a:avLst/>
          </a:prstGeom>
        </p:spPr>
      </p:pic>
      <p:pic>
        <p:nvPicPr>
          <p:cNvPr id="8" name="図 7"/>
          <p:cNvPicPr/>
          <p:nvPr/>
        </p:nvPicPr>
        <p:blipFill>
          <a:blip r:embed="rId3">
            <a:extLst>
              <a:ext uri="{28A0092B-C50C-407E-A947-70E740481C1C}">
                <a14:useLocalDpi xmlns:a14="http://schemas.microsoft.com/office/drawing/2010/main" val="0"/>
              </a:ext>
            </a:extLst>
          </a:blip>
          <a:stretch>
            <a:fillRect/>
          </a:stretch>
        </p:blipFill>
        <p:spPr>
          <a:xfrm>
            <a:off x="467544" y="3764076"/>
            <a:ext cx="2736304" cy="2778525"/>
          </a:xfrm>
          <a:prstGeom prst="rect">
            <a:avLst/>
          </a:prstGeom>
        </p:spPr>
      </p:pic>
      <p:pic>
        <p:nvPicPr>
          <p:cNvPr id="3074" name="図 1"/>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8752" t="34483" r="15150" b="12225"/>
          <a:stretch>
            <a:fillRect/>
          </a:stretch>
        </p:blipFill>
        <p:spPr bwMode="auto">
          <a:xfrm>
            <a:off x="6588224" y="3429000"/>
            <a:ext cx="2160821" cy="1052649"/>
          </a:xfrm>
          <a:prstGeom prst="rect">
            <a:avLst/>
          </a:prstGeom>
          <a:solidFill>
            <a:schemeClr val="bg1"/>
          </a:solidFill>
          <a:ln>
            <a:noFill/>
          </a:ln>
        </p:spPr>
      </p:pic>
      <p:sp>
        <p:nvSpPr>
          <p:cNvPr id="9" name="Rounded Rectangle 7"/>
          <p:cNvSpPr/>
          <p:nvPr/>
        </p:nvSpPr>
        <p:spPr bwMode="auto">
          <a:xfrm>
            <a:off x="3851920" y="5157192"/>
            <a:ext cx="4893847" cy="1258533"/>
          </a:xfrm>
          <a:prstGeom prst="roundRect">
            <a:avLst>
              <a:gd name="adj" fmla="val 4266"/>
            </a:avLst>
          </a:prstGeom>
          <a:solidFill>
            <a:schemeClr val="bg1"/>
          </a:solidFill>
          <a:ln w="952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lvl="0" eaLnBrk="0" fontAlgn="base" hangingPunct="0">
              <a:spcBef>
                <a:spcPct val="0"/>
              </a:spcBef>
              <a:spcAft>
                <a:spcPct val="0"/>
              </a:spcAft>
              <a:defRPr/>
            </a:pPr>
            <a:r>
              <a:rPr kumimoji="0" lang="en-US" altLang="ja-JP" sz="2000" b="0" kern="0" dirty="0">
                <a:latin typeface="Calibri"/>
              </a:rPr>
              <a:t>*Any </a:t>
            </a:r>
            <a:r>
              <a:rPr kumimoji="0" lang="en-US" altLang="ja-JP" sz="2000" b="0" kern="0" dirty="0" smtClean="0">
                <a:latin typeface="Calibri"/>
              </a:rPr>
              <a:t>two “smart” sensors can </a:t>
            </a:r>
            <a:r>
              <a:rPr kumimoji="0" lang="en-US" altLang="ja-JP" sz="2000" b="0" kern="0" dirty="0">
                <a:latin typeface="Calibri"/>
              </a:rPr>
              <a:t>be </a:t>
            </a:r>
            <a:r>
              <a:rPr kumimoji="0" lang="en-US" altLang="ja-JP" sz="2000" b="0" kern="0" dirty="0" smtClean="0">
                <a:latin typeface="Calibri"/>
              </a:rPr>
              <a:t>combined in GX-6000, as long as </a:t>
            </a:r>
            <a:r>
              <a:rPr kumimoji="0" lang="en-US" altLang="ja-JP" sz="2000" b="0" kern="0" dirty="0">
                <a:latin typeface="Calibri"/>
              </a:rPr>
              <a:t>PID </a:t>
            </a:r>
            <a:r>
              <a:rPr kumimoji="0" lang="en-US" altLang="ja-JP" sz="2000" b="0" kern="0" dirty="0" smtClean="0">
                <a:latin typeface="Calibri"/>
              </a:rPr>
              <a:t>sensor is located in the first position of gas through path</a:t>
            </a:r>
            <a:r>
              <a:rPr kumimoji="0" lang="en-US" altLang="ja-JP" sz="2000" b="0" kern="0" dirty="0">
                <a:latin typeface="Calibri"/>
              </a:rPr>
              <a:t>.</a:t>
            </a:r>
            <a:endParaRPr kumimoji="0" lang="en-US" altLang="ja-JP" b="0" kern="0" dirty="0" smtClean="0">
              <a:latin typeface="+mn-lt"/>
            </a:endParaRPr>
          </a:p>
          <a:p>
            <a:pPr lvl="0" eaLnBrk="0" fontAlgn="base" hangingPunct="0">
              <a:spcBef>
                <a:spcPct val="0"/>
              </a:spcBef>
              <a:spcAft>
                <a:spcPct val="0"/>
              </a:spcAft>
              <a:defRPr/>
            </a:pPr>
            <a:endParaRPr kumimoji="0" lang="en-US" altLang="ja-JP" b="0" kern="0" dirty="0" smtClean="0">
              <a:latin typeface="+mn-lt"/>
            </a:endParaRPr>
          </a:p>
          <a:p>
            <a:pPr marR="0" lvl="0" defTabSz="914400" eaLnBrk="0" fontAlgn="base" latinLnBrk="0" hangingPunct="0">
              <a:lnSpc>
                <a:spcPct val="100000"/>
              </a:lnSpc>
              <a:spcBef>
                <a:spcPct val="0"/>
              </a:spcBef>
              <a:spcAft>
                <a:spcPct val="0"/>
              </a:spcAft>
              <a:buClrTx/>
              <a:buSzTx/>
              <a:tabLst/>
              <a:defRPr/>
            </a:pPr>
            <a:endParaRPr kumimoji="0" lang="en-US" altLang="ja-JP" b="0" kern="0" dirty="0">
              <a:latin typeface="+mn-lt"/>
            </a:endParaRPr>
          </a:p>
          <a:p>
            <a:pPr marR="0" lvl="0" defTabSz="914400" eaLnBrk="0" fontAlgn="base" latinLnBrk="0" hangingPunct="0">
              <a:lnSpc>
                <a:spcPct val="100000"/>
              </a:lnSpc>
              <a:spcBef>
                <a:spcPct val="0"/>
              </a:spcBef>
              <a:spcAft>
                <a:spcPct val="0"/>
              </a:spcAft>
              <a:buClrTx/>
              <a:buSzTx/>
              <a:tabLst/>
              <a:defRPr/>
            </a:pPr>
            <a:r>
              <a:rPr kumimoji="0" lang="en-US" altLang="ja-JP" b="0" kern="0" dirty="0" smtClean="0">
                <a:latin typeface="+mn-lt"/>
              </a:rPr>
              <a:t> </a:t>
            </a:r>
            <a:r>
              <a:rPr kumimoji="0" lang="en-US" altLang="ja-JP" b="0" kern="0" noProof="0" dirty="0" smtClean="0">
                <a:latin typeface="+mn-lt"/>
              </a:rPr>
              <a:t> </a:t>
            </a:r>
            <a:endParaRPr kumimoji="0" lang="en-GB" altLang="ja-JP" b="0" i="0" u="none" strike="noStrike" kern="0" cap="none" spc="0" normalizeH="0" baseline="0" noProof="0" dirty="0" smtClean="0">
              <a:ln>
                <a:noFill/>
              </a:ln>
              <a:uLnTx/>
              <a:uFillTx/>
              <a:latin typeface="+mn-lt"/>
            </a:endParaRPr>
          </a:p>
        </p:txBody>
      </p:sp>
      <p:sp>
        <p:nvSpPr>
          <p:cNvPr id="10" name="Rounded Rectangle 7"/>
          <p:cNvSpPr/>
          <p:nvPr/>
        </p:nvSpPr>
        <p:spPr bwMode="auto">
          <a:xfrm>
            <a:off x="3851920" y="1340768"/>
            <a:ext cx="4893847" cy="1875228"/>
          </a:xfrm>
          <a:prstGeom prst="roundRect">
            <a:avLst>
              <a:gd name="adj" fmla="val 2011"/>
            </a:avLst>
          </a:prstGeom>
          <a:solidFill>
            <a:schemeClr val="bg1"/>
          </a:solidFill>
          <a:ln w="952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marR="0" lvl="0" defTabSz="914400" eaLnBrk="0" fontAlgn="base" latinLnBrk="0" hangingPunct="0">
              <a:lnSpc>
                <a:spcPct val="100000"/>
              </a:lnSpc>
              <a:spcBef>
                <a:spcPct val="0"/>
              </a:spcBef>
              <a:spcAft>
                <a:spcPct val="0"/>
              </a:spcAft>
              <a:buClrTx/>
              <a:buSzTx/>
              <a:tabLst/>
              <a:defRPr/>
            </a:pPr>
            <a:r>
              <a:rPr kumimoji="0" lang="en-US" altLang="ja-JP" kern="0" dirty="0" smtClean="0">
                <a:latin typeface="+mn-lt"/>
              </a:rPr>
              <a:t>Standard 4 gas</a:t>
            </a:r>
            <a:r>
              <a:rPr kumimoji="0" lang="ja-JP" altLang="en-US" kern="0" dirty="0">
                <a:latin typeface="+mn-lt"/>
              </a:rPr>
              <a:t> </a:t>
            </a:r>
            <a:r>
              <a:rPr kumimoji="0" lang="en-US" altLang="ja-JP" kern="0" dirty="0" smtClean="0">
                <a:latin typeface="+mn-lt"/>
              </a:rPr>
              <a:t>sensors</a:t>
            </a:r>
          </a:p>
          <a:p>
            <a:pPr marR="0" lvl="0" defTabSz="914400" eaLnBrk="0" fontAlgn="base" latinLnBrk="0" hangingPunct="0">
              <a:lnSpc>
                <a:spcPct val="100000"/>
              </a:lnSpc>
              <a:spcBef>
                <a:spcPct val="0"/>
              </a:spcBef>
              <a:spcAft>
                <a:spcPct val="0"/>
              </a:spcAft>
              <a:buClrTx/>
              <a:buSzTx/>
              <a:defRPr/>
            </a:pPr>
            <a:r>
              <a:rPr kumimoji="0" lang="en-US" altLang="ja-JP" sz="2000" b="0" kern="0" dirty="0" smtClean="0">
                <a:latin typeface="+mn-lt"/>
              </a:rPr>
              <a:t>CH4 or HC …..NC-6264A        </a:t>
            </a:r>
          </a:p>
          <a:p>
            <a:pPr marR="0" lvl="0" defTabSz="914400" eaLnBrk="0" fontAlgn="base" latinLnBrk="0" hangingPunct="0">
              <a:lnSpc>
                <a:spcPct val="100000"/>
              </a:lnSpc>
              <a:spcBef>
                <a:spcPct val="0"/>
              </a:spcBef>
              <a:spcAft>
                <a:spcPct val="0"/>
              </a:spcAft>
              <a:buClrTx/>
              <a:buSzTx/>
              <a:defRPr/>
            </a:pPr>
            <a:r>
              <a:rPr kumimoji="0" lang="en-US" altLang="ja-JP" sz="2000" b="0" kern="0" dirty="0" smtClean="0">
                <a:latin typeface="+mn-lt"/>
              </a:rPr>
              <a:t>O2 …..OS-BM2 </a:t>
            </a:r>
          </a:p>
          <a:p>
            <a:pPr marR="0" lvl="0" defTabSz="914400" eaLnBrk="0" fontAlgn="base" latinLnBrk="0" hangingPunct="0">
              <a:lnSpc>
                <a:spcPct val="100000"/>
              </a:lnSpc>
              <a:spcBef>
                <a:spcPct val="0"/>
              </a:spcBef>
              <a:spcAft>
                <a:spcPct val="0"/>
              </a:spcAft>
              <a:buClrTx/>
              <a:buSzTx/>
              <a:defRPr/>
            </a:pPr>
            <a:r>
              <a:rPr kumimoji="0" lang="en-US" altLang="ja-JP" sz="2000" b="0" kern="0" dirty="0" smtClean="0">
                <a:latin typeface="+mn-lt"/>
              </a:rPr>
              <a:t>H2S ..…ES-1827i                      </a:t>
            </a:r>
          </a:p>
          <a:p>
            <a:pPr marR="0" lvl="0" defTabSz="914400" eaLnBrk="0" fontAlgn="base" latinLnBrk="0" hangingPunct="0">
              <a:lnSpc>
                <a:spcPct val="100000"/>
              </a:lnSpc>
              <a:spcBef>
                <a:spcPct val="0"/>
              </a:spcBef>
              <a:spcAft>
                <a:spcPct val="0"/>
              </a:spcAft>
              <a:buClrTx/>
              <a:buSzTx/>
              <a:defRPr/>
            </a:pPr>
            <a:r>
              <a:rPr kumimoji="0" lang="en-US" altLang="ja-JP" sz="2000" b="0" kern="0" dirty="0" smtClean="0">
                <a:latin typeface="+mn-lt"/>
              </a:rPr>
              <a:t>CO …..ES-1821</a:t>
            </a:r>
          </a:p>
        </p:txBody>
      </p:sp>
      <p:pic>
        <p:nvPicPr>
          <p:cNvPr id="12" name="図 11"/>
          <p:cNvPicPr/>
          <p:nvPr/>
        </p:nvPicPr>
        <p:blipFill rotWithShape="1">
          <a:blip r:embed="rId5" cstate="print">
            <a:extLst>
              <a:ext uri="{28A0092B-C50C-407E-A947-70E740481C1C}">
                <a14:useLocalDpi xmlns:a14="http://schemas.microsoft.com/office/drawing/2010/main" val="0"/>
              </a:ext>
            </a:extLst>
          </a:blip>
          <a:srcRect l="66361" t="11441" r="20" b="14190"/>
          <a:stretch/>
        </p:blipFill>
        <p:spPr>
          <a:xfrm>
            <a:off x="7307510" y="1884814"/>
            <a:ext cx="578232" cy="599996"/>
          </a:xfrm>
          <a:prstGeom prst="rect">
            <a:avLst/>
          </a:prstGeom>
        </p:spPr>
      </p:pic>
      <p:pic>
        <p:nvPicPr>
          <p:cNvPr id="13" name="図 12"/>
          <p:cNvPicPr/>
          <p:nvPr/>
        </p:nvPicPr>
        <p:blipFill rotWithShape="1">
          <a:blip r:embed="rId6" cstate="print">
            <a:extLst>
              <a:ext uri="{28A0092B-C50C-407E-A947-70E740481C1C}">
                <a14:useLocalDpi xmlns:a14="http://schemas.microsoft.com/office/drawing/2010/main" val="0"/>
              </a:ext>
            </a:extLst>
          </a:blip>
          <a:srcRect l="63673" t="-7035" r="-3726" b="64030"/>
          <a:stretch/>
        </p:blipFill>
        <p:spPr>
          <a:xfrm>
            <a:off x="7307510" y="2406232"/>
            <a:ext cx="578232" cy="355835"/>
          </a:xfrm>
          <a:prstGeom prst="rect">
            <a:avLst/>
          </a:prstGeom>
        </p:spPr>
      </p:pic>
      <p:sp>
        <p:nvSpPr>
          <p:cNvPr id="2" name="正方形/長方形 1"/>
          <p:cNvSpPr/>
          <p:nvPr/>
        </p:nvSpPr>
        <p:spPr>
          <a:xfrm>
            <a:off x="7812361" y="2425758"/>
            <a:ext cx="73382" cy="336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Rounded Rectangle 7"/>
          <p:cNvSpPr/>
          <p:nvPr/>
        </p:nvSpPr>
        <p:spPr bwMode="auto">
          <a:xfrm>
            <a:off x="1259632" y="332657"/>
            <a:ext cx="7488832" cy="504056"/>
          </a:xfrm>
          <a:prstGeom prst="roundRect">
            <a:avLst>
              <a:gd name="adj" fmla="val 2011"/>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marR="0" lvl="0" algn="ctr" defTabSz="914400" eaLnBrk="0" fontAlgn="base" latinLnBrk="0" hangingPunct="0">
              <a:lnSpc>
                <a:spcPct val="100000"/>
              </a:lnSpc>
              <a:spcBef>
                <a:spcPct val="0"/>
              </a:spcBef>
              <a:spcAft>
                <a:spcPct val="0"/>
              </a:spcAft>
              <a:buClrTx/>
              <a:buSzTx/>
              <a:tabLst/>
              <a:defRPr/>
            </a:pPr>
            <a:r>
              <a:rPr kumimoji="0" lang="en-US" altLang="ja-JP" sz="3200" b="0" kern="0" dirty="0" smtClean="0">
                <a:latin typeface="+mj-lt"/>
              </a:rPr>
              <a:t>Sensors</a:t>
            </a:r>
          </a:p>
        </p:txBody>
      </p:sp>
    </p:spTree>
    <p:extLst>
      <p:ext uri="{BB962C8B-B14F-4D97-AF65-F5344CB8AC3E}">
        <p14:creationId xmlns:p14="http://schemas.microsoft.com/office/powerpoint/2010/main" val="485161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7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P spid="10" grpId="0" animBg="1"/>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図 1"/>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4901" t="34483" r="15150" b="14916"/>
          <a:stretch/>
        </p:blipFill>
        <p:spPr bwMode="auto">
          <a:xfrm>
            <a:off x="758299" y="1771231"/>
            <a:ext cx="652143" cy="999502"/>
          </a:xfrm>
          <a:prstGeom prst="rect">
            <a:avLst/>
          </a:prstGeom>
          <a:solidFill>
            <a:schemeClr val="bg1"/>
          </a:solidFill>
          <a:ln>
            <a:noFill/>
          </a:ln>
        </p:spPr>
      </p:pic>
      <p:sp>
        <p:nvSpPr>
          <p:cNvPr id="10" name="Rounded Rectangle 7"/>
          <p:cNvSpPr/>
          <p:nvPr/>
        </p:nvSpPr>
        <p:spPr bwMode="auto">
          <a:xfrm>
            <a:off x="1691680" y="1124744"/>
            <a:ext cx="7056784" cy="1512168"/>
          </a:xfrm>
          <a:prstGeom prst="roundRect">
            <a:avLst>
              <a:gd name="adj" fmla="val 7172"/>
            </a:avLst>
          </a:prstGeom>
          <a:solidFill>
            <a:schemeClr val="bg1"/>
          </a:solidFill>
          <a:ln w="952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marR="0" lvl="0" defTabSz="914400" eaLnBrk="0" fontAlgn="base" latinLnBrk="0" hangingPunct="0">
              <a:lnSpc>
                <a:spcPct val="100000"/>
              </a:lnSpc>
              <a:spcBef>
                <a:spcPct val="0"/>
              </a:spcBef>
              <a:spcAft>
                <a:spcPct val="0"/>
              </a:spcAft>
              <a:buClrTx/>
              <a:buSzTx/>
              <a:tabLst/>
              <a:defRPr/>
            </a:pPr>
            <a:r>
              <a:rPr kumimoji="0" lang="en-US" altLang="ja-JP" kern="0" dirty="0" smtClean="0">
                <a:latin typeface="+mn-lt"/>
              </a:rPr>
              <a:t>PID</a:t>
            </a:r>
          </a:p>
          <a:p>
            <a:pPr marR="0" lvl="0" defTabSz="914400" eaLnBrk="0" fontAlgn="base" latinLnBrk="0" hangingPunct="0">
              <a:lnSpc>
                <a:spcPct val="100000"/>
              </a:lnSpc>
              <a:spcBef>
                <a:spcPct val="0"/>
              </a:spcBef>
              <a:spcAft>
                <a:spcPct val="0"/>
              </a:spcAft>
              <a:buClrTx/>
              <a:buSzTx/>
              <a:tabLst/>
              <a:defRPr/>
            </a:pPr>
            <a:r>
              <a:rPr kumimoji="0" lang="en-US" altLang="ja-JP" sz="2000" b="0" kern="0" dirty="0" smtClean="0">
                <a:latin typeface="+mn-lt"/>
              </a:rPr>
              <a:t>Library of </a:t>
            </a:r>
            <a:r>
              <a:rPr kumimoji="0" lang="en-US" altLang="ja-JP" sz="2000" b="0" kern="0" dirty="0">
                <a:latin typeface="+mn-lt"/>
              </a:rPr>
              <a:t>o</a:t>
            </a:r>
            <a:r>
              <a:rPr kumimoji="0" lang="en-US" altLang="ja-JP" sz="2000" b="0" kern="0" dirty="0" smtClean="0">
                <a:latin typeface="+mn-lt"/>
              </a:rPr>
              <a:t>ver 600 target gases</a:t>
            </a:r>
          </a:p>
          <a:p>
            <a:pPr marR="0" lvl="0" defTabSz="914400" eaLnBrk="0" fontAlgn="base" latinLnBrk="0" hangingPunct="0">
              <a:lnSpc>
                <a:spcPct val="100000"/>
              </a:lnSpc>
              <a:spcBef>
                <a:spcPct val="0"/>
              </a:spcBef>
              <a:spcAft>
                <a:spcPct val="0"/>
              </a:spcAft>
              <a:buClrTx/>
              <a:buSzTx/>
              <a:tabLst/>
              <a:defRPr/>
            </a:pPr>
            <a:r>
              <a:rPr kumimoji="0" lang="en-US" altLang="ja-JP" sz="2000" b="0" kern="0" dirty="0" smtClean="0">
                <a:latin typeface="+mn-lt"/>
              </a:rPr>
              <a:t>Iso-Butylene (C4H8) will be calibration gas standard</a:t>
            </a:r>
            <a:r>
              <a:rPr kumimoji="0" lang="en-US" altLang="ja-JP" sz="2000" b="0" kern="0" dirty="0" smtClean="0">
                <a:latin typeface="+mn-lt"/>
              </a:rPr>
              <a:t>.</a:t>
            </a:r>
          </a:p>
          <a:p>
            <a:pPr marR="0" lvl="0" defTabSz="914400" eaLnBrk="0" fontAlgn="base" latinLnBrk="0" hangingPunct="0">
              <a:lnSpc>
                <a:spcPct val="100000"/>
              </a:lnSpc>
              <a:spcBef>
                <a:spcPct val="0"/>
              </a:spcBef>
              <a:spcAft>
                <a:spcPct val="0"/>
              </a:spcAft>
              <a:buClrTx/>
              <a:buSzTx/>
              <a:tabLst/>
              <a:defRPr/>
            </a:pPr>
            <a:r>
              <a:rPr kumimoji="0" lang="en-US" altLang="ja-JP" sz="2000" b="0" kern="0" dirty="0" smtClean="0">
                <a:latin typeface="+mn-lt"/>
              </a:rPr>
              <a:t>0-50,000 ppb P/N PID-001, 0-6,000 ppm P/N PID-002</a:t>
            </a:r>
            <a:r>
              <a:rPr kumimoji="0" lang="en-US" altLang="ja-JP" sz="2000" b="0" kern="0" dirty="0" smtClean="0">
                <a:latin typeface="+mn-lt"/>
              </a:rPr>
              <a:t> </a:t>
            </a:r>
            <a:endParaRPr kumimoji="0" lang="en-US" altLang="ja-JP" sz="2000" b="0" kern="0" dirty="0" smtClean="0">
              <a:latin typeface="+mn-lt"/>
            </a:endParaRPr>
          </a:p>
        </p:txBody>
      </p:sp>
      <p:pic>
        <p:nvPicPr>
          <p:cNvPr id="14" name="図 1"/>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0835" t="34483" r="37138" b="12225"/>
          <a:stretch/>
        </p:blipFill>
        <p:spPr bwMode="auto">
          <a:xfrm>
            <a:off x="758299" y="3017610"/>
            <a:ext cx="720080" cy="1052649"/>
          </a:xfrm>
          <a:prstGeom prst="rect">
            <a:avLst/>
          </a:prstGeom>
          <a:solidFill>
            <a:schemeClr val="bg1"/>
          </a:solidFill>
          <a:ln>
            <a:noFill/>
          </a:ln>
        </p:spPr>
      </p:pic>
      <p:pic>
        <p:nvPicPr>
          <p:cNvPr id="15" name="図 1"/>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6466" t="34483" r="59305" b="6734"/>
          <a:stretch/>
        </p:blipFill>
        <p:spPr bwMode="auto">
          <a:xfrm>
            <a:off x="688326" y="4685153"/>
            <a:ext cx="792087" cy="1161093"/>
          </a:xfrm>
          <a:prstGeom prst="rect">
            <a:avLst/>
          </a:prstGeom>
          <a:solidFill>
            <a:schemeClr val="bg1"/>
          </a:solidFill>
          <a:ln>
            <a:noFill/>
          </a:ln>
        </p:spPr>
      </p:pic>
      <p:sp>
        <p:nvSpPr>
          <p:cNvPr id="12" name="Rounded Rectangle 7"/>
          <p:cNvSpPr/>
          <p:nvPr/>
        </p:nvSpPr>
        <p:spPr bwMode="auto">
          <a:xfrm>
            <a:off x="1259632" y="332657"/>
            <a:ext cx="7488832" cy="504056"/>
          </a:xfrm>
          <a:prstGeom prst="roundRect">
            <a:avLst>
              <a:gd name="adj" fmla="val 2011"/>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marR="0" lvl="0" algn="r" defTabSz="914400" eaLnBrk="0" fontAlgn="base" latinLnBrk="0" hangingPunct="0">
              <a:lnSpc>
                <a:spcPct val="100000"/>
              </a:lnSpc>
              <a:spcBef>
                <a:spcPct val="0"/>
              </a:spcBef>
              <a:spcAft>
                <a:spcPct val="0"/>
              </a:spcAft>
              <a:buClrTx/>
              <a:buSzTx/>
              <a:tabLst/>
              <a:defRPr/>
            </a:pPr>
            <a:r>
              <a:rPr kumimoji="0" lang="en-US" altLang="ja-JP" sz="2800" kern="0" dirty="0" smtClean="0">
                <a:latin typeface="+mj-lt"/>
              </a:rPr>
              <a:t>Smart Sensor Gases</a:t>
            </a:r>
          </a:p>
        </p:txBody>
      </p:sp>
      <p:sp>
        <p:nvSpPr>
          <p:cNvPr id="2" name="TextBox 1"/>
          <p:cNvSpPr txBox="1"/>
          <p:nvPr/>
        </p:nvSpPr>
        <p:spPr>
          <a:xfrm>
            <a:off x="683568" y="6381328"/>
            <a:ext cx="7560840" cy="338554"/>
          </a:xfrm>
          <a:prstGeom prst="rect">
            <a:avLst/>
          </a:prstGeom>
          <a:noFill/>
        </p:spPr>
        <p:txBody>
          <a:bodyPr wrap="square" rtlCol="0">
            <a:spAutoFit/>
          </a:bodyPr>
          <a:lstStyle/>
          <a:p>
            <a:pPr lvl="0" eaLnBrk="0" fontAlgn="base" hangingPunct="0">
              <a:spcBef>
                <a:spcPct val="0"/>
              </a:spcBef>
              <a:spcAft>
                <a:spcPct val="0"/>
              </a:spcAft>
              <a:defRPr/>
            </a:pPr>
            <a:r>
              <a:rPr kumimoji="0" lang="en-US" altLang="ja-JP" sz="1600" kern="0" dirty="0" smtClean="0"/>
              <a:t>*Sensors currently under development.</a:t>
            </a:r>
            <a:endParaRPr kumimoji="0" lang="en-US" altLang="ja-JP" sz="1600" kern="0" dirty="0"/>
          </a:p>
        </p:txBody>
      </p:sp>
      <p:grpSp>
        <p:nvGrpSpPr>
          <p:cNvPr id="4" name="Group 3"/>
          <p:cNvGrpSpPr/>
          <p:nvPr/>
        </p:nvGrpSpPr>
        <p:grpSpPr>
          <a:xfrm>
            <a:off x="1691680" y="2708920"/>
            <a:ext cx="7051282" cy="1728192"/>
            <a:chOff x="1691680" y="2708920"/>
            <a:chExt cx="7051282" cy="1728192"/>
          </a:xfrm>
        </p:grpSpPr>
        <p:sp>
          <p:nvSpPr>
            <p:cNvPr id="11" name="Rounded Rectangle 7"/>
            <p:cNvSpPr/>
            <p:nvPr/>
          </p:nvSpPr>
          <p:spPr bwMode="auto">
            <a:xfrm>
              <a:off x="1691680" y="3068960"/>
              <a:ext cx="7051282" cy="1368152"/>
            </a:xfrm>
            <a:prstGeom prst="roundRect">
              <a:avLst>
                <a:gd name="adj" fmla="val 4847"/>
              </a:avLst>
            </a:prstGeom>
            <a:solidFill>
              <a:schemeClr val="bg1"/>
            </a:solidFill>
            <a:ln w="952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numCol="2"/>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marR="0" lvl="0" defTabSz="914400" eaLnBrk="0" fontAlgn="base" latinLnBrk="0" hangingPunct="0">
                <a:lnSpc>
                  <a:spcPct val="100000"/>
                </a:lnSpc>
                <a:spcBef>
                  <a:spcPct val="0"/>
                </a:spcBef>
                <a:spcAft>
                  <a:spcPct val="0"/>
                </a:spcAft>
                <a:buClrTx/>
                <a:buSzTx/>
                <a:tabLst/>
                <a:defRPr/>
              </a:pPr>
              <a:r>
                <a:rPr kumimoji="0" lang="en-US" altLang="ja-JP" sz="2000" b="0" kern="0" dirty="0" smtClean="0">
                  <a:latin typeface="+mn-lt"/>
                </a:rPr>
                <a:t>SO2 0-6 ppm</a:t>
              </a:r>
            </a:p>
            <a:p>
              <a:pPr marR="0" lvl="0" defTabSz="914400" eaLnBrk="0" fontAlgn="base" latinLnBrk="0" hangingPunct="0">
                <a:lnSpc>
                  <a:spcPct val="100000"/>
                </a:lnSpc>
                <a:spcBef>
                  <a:spcPct val="0"/>
                </a:spcBef>
                <a:spcAft>
                  <a:spcPct val="0"/>
                </a:spcAft>
                <a:buClrTx/>
                <a:buSzTx/>
                <a:tabLst/>
                <a:defRPr/>
              </a:pPr>
              <a:r>
                <a:rPr kumimoji="0" lang="en-US" altLang="ja-JP" sz="2000" b="0" kern="0" dirty="0" smtClean="0">
                  <a:latin typeface="+mn-lt"/>
                </a:rPr>
                <a:t>NO2 0-9 ppm</a:t>
              </a:r>
            </a:p>
            <a:p>
              <a:pPr marR="0" lvl="0" defTabSz="914400" eaLnBrk="0" fontAlgn="base" latinLnBrk="0" hangingPunct="0">
                <a:lnSpc>
                  <a:spcPct val="100000"/>
                </a:lnSpc>
                <a:spcBef>
                  <a:spcPct val="0"/>
                </a:spcBef>
                <a:spcAft>
                  <a:spcPct val="0"/>
                </a:spcAft>
                <a:buClrTx/>
                <a:buSzTx/>
                <a:tabLst/>
                <a:defRPr/>
              </a:pPr>
              <a:r>
                <a:rPr kumimoji="0" lang="en-US" altLang="ja-JP" sz="2000" b="0" kern="0" dirty="0" smtClean="0">
                  <a:latin typeface="+mn-lt"/>
                </a:rPr>
                <a:t>HCN 0-15 ppm</a:t>
              </a:r>
            </a:p>
            <a:p>
              <a:pPr marR="0" lvl="0" defTabSz="914400" eaLnBrk="0" fontAlgn="base" latinLnBrk="0" hangingPunct="0">
                <a:lnSpc>
                  <a:spcPct val="100000"/>
                </a:lnSpc>
                <a:spcBef>
                  <a:spcPct val="0"/>
                </a:spcBef>
                <a:spcAft>
                  <a:spcPct val="0"/>
                </a:spcAft>
                <a:buClrTx/>
                <a:buSzTx/>
                <a:tabLst/>
                <a:defRPr/>
              </a:pPr>
              <a:r>
                <a:rPr kumimoji="0" lang="en-US" altLang="ja-JP" sz="2000" b="0" kern="0" dirty="0" smtClean="0">
                  <a:latin typeface="+mn-lt"/>
                </a:rPr>
                <a:t>NH3 0-75 ppm*</a:t>
              </a:r>
            </a:p>
            <a:p>
              <a:pPr marR="0" lvl="0" defTabSz="914400" eaLnBrk="0" fontAlgn="base" latinLnBrk="0" hangingPunct="0">
                <a:lnSpc>
                  <a:spcPct val="100000"/>
                </a:lnSpc>
                <a:spcBef>
                  <a:spcPct val="0"/>
                </a:spcBef>
                <a:spcAft>
                  <a:spcPct val="0"/>
                </a:spcAft>
                <a:buClrTx/>
                <a:buSzTx/>
                <a:tabLst/>
                <a:defRPr/>
              </a:pPr>
              <a:r>
                <a:rPr kumimoji="0" lang="en-US" altLang="ja-JP" sz="2000" b="0" kern="0" dirty="0" smtClean="0">
                  <a:latin typeface="+mn-lt"/>
                </a:rPr>
                <a:t>NH3 0-400 ppm*</a:t>
              </a:r>
            </a:p>
            <a:p>
              <a:pPr marR="0" lvl="0" defTabSz="914400" eaLnBrk="0" fontAlgn="base" latinLnBrk="0" hangingPunct="0">
                <a:lnSpc>
                  <a:spcPct val="100000"/>
                </a:lnSpc>
                <a:spcBef>
                  <a:spcPct val="0"/>
                </a:spcBef>
                <a:spcAft>
                  <a:spcPct val="0"/>
                </a:spcAft>
                <a:buClrTx/>
                <a:buSzTx/>
                <a:tabLst/>
                <a:defRPr/>
              </a:pPr>
              <a:r>
                <a:rPr kumimoji="0" lang="en-US" altLang="ja-JP" sz="2000" b="0" kern="0" dirty="0" smtClean="0">
                  <a:latin typeface="+mn-lt"/>
                </a:rPr>
                <a:t>Cl2 0-3 ppm*</a:t>
              </a:r>
            </a:p>
            <a:p>
              <a:pPr marR="0" lvl="0" defTabSz="914400" eaLnBrk="0" fontAlgn="base" latinLnBrk="0" hangingPunct="0">
                <a:lnSpc>
                  <a:spcPct val="100000"/>
                </a:lnSpc>
                <a:spcBef>
                  <a:spcPct val="0"/>
                </a:spcBef>
                <a:spcAft>
                  <a:spcPct val="0"/>
                </a:spcAft>
                <a:buClrTx/>
                <a:buSzTx/>
                <a:tabLst/>
                <a:defRPr/>
              </a:pPr>
              <a:r>
                <a:rPr kumimoji="0" lang="en-US" altLang="ja-JP" sz="2000" b="0" kern="0" dirty="0" smtClean="0">
                  <a:latin typeface="+mn-lt"/>
                </a:rPr>
                <a:t>Cl2 0-10 ppm*</a:t>
              </a:r>
            </a:p>
          </p:txBody>
        </p:sp>
        <p:sp>
          <p:nvSpPr>
            <p:cNvPr id="3" name="TextBox 2"/>
            <p:cNvSpPr txBox="1"/>
            <p:nvPr/>
          </p:nvSpPr>
          <p:spPr>
            <a:xfrm>
              <a:off x="1691680" y="2708920"/>
              <a:ext cx="6840760" cy="400110"/>
            </a:xfrm>
            <a:prstGeom prst="rect">
              <a:avLst/>
            </a:prstGeom>
            <a:noFill/>
          </p:spPr>
          <p:txBody>
            <a:bodyPr wrap="square" rtlCol="0">
              <a:spAutoFit/>
            </a:bodyPr>
            <a:lstStyle/>
            <a:p>
              <a:pPr eaLnBrk="0" fontAlgn="base" hangingPunct="0">
                <a:spcBef>
                  <a:spcPct val="0"/>
                </a:spcBef>
                <a:spcAft>
                  <a:spcPct val="0"/>
                </a:spcAft>
                <a:defRPr/>
              </a:pPr>
              <a:r>
                <a:rPr kumimoji="0" lang="en-US" altLang="ja-JP" sz="2000" b="1" kern="0" dirty="0" smtClean="0"/>
                <a:t>EC</a:t>
              </a:r>
              <a:endParaRPr kumimoji="0" lang="en-US" altLang="ja-JP" kern="0" dirty="0"/>
            </a:p>
          </p:txBody>
        </p:sp>
      </p:grpSp>
      <p:grpSp>
        <p:nvGrpSpPr>
          <p:cNvPr id="9" name="Group 8"/>
          <p:cNvGrpSpPr/>
          <p:nvPr/>
        </p:nvGrpSpPr>
        <p:grpSpPr>
          <a:xfrm>
            <a:off x="1691680" y="4509120"/>
            <a:ext cx="7051282" cy="1728192"/>
            <a:chOff x="1763688" y="4653136"/>
            <a:chExt cx="7051282" cy="1728192"/>
          </a:xfrm>
        </p:grpSpPr>
        <p:sp>
          <p:nvSpPr>
            <p:cNvPr id="18" name="Rounded Rectangle 7"/>
            <p:cNvSpPr/>
            <p:nvPr/>
          </p:nvSpPr>
          <p:spPr bwMode="auto">
            <a:xfrm>
              <a:off x="1763688" y="5013176"/>
              <a:ext cx="7051282" cy="1368152"/>
            </a:xfrm>
            <a:prstGeom prst="roundRect">
              <a:avLst>
                <a:gd name="adj" fmla="val 4847"/>
              </a:avLst>
            </a:prstGeom>
            <a:solidFill>
              <a:schemeClr val="bg1"/>
            </a:solidFill>
            <a:ln w="952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numCol="2"/>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lvl="0" eaLnBrk="0" fontAlgn="base" hangingPunct="0">
                <a:spcBef>
                  <a:spcPct val="0"/>
                </a:spcBef>
                <a:spcAft>
                  <a:spcPct val="0"/>
                </a:spcAft>
                <a:defRPr/>
              </a:pPr>
              <a:r>
                <a:rPr kumimoji="0" lang="en-US" altLang="ja-JP" sz="2000" b="0" kern="0" dirty="0"/>
                <a:t>CO2 0-5% </a:t>
              </a:r>
              <a:r>
                <a:rPr kumimoji="0" lang="en-US" altLang="ja-JP" sz="2000" b="0" kern="0" dirty="0" err="1" smtClean="0"/>
                <a:t>vol</a:t>
              </a:r>
              <a:r>
                <a:rPr kumimoji="0" lang="en-US" altLang="ja-JP" sz="2000" b="0" kern="0" dirty="0" smtClean="0"/>
                <a:t> (DES-3311-1)</a:t>
              </a:r>
              <a:endParaRPr kumimoji="0" lang="en-US" altLang="ja-JP" sz="2000" b="0" kern="0" dirty="0"/>
            </a:p>
            <a:p>
              <a:pPr lvl="0" eaLnBrk="0" fontAlgn="base" hangingPunct="0">
                <a:spcBef>
                  <a:spcPct val="0"/>
                </a:spcBef>
                <a:spcAft>
                  <a:spcPct val="0"/>
                </a:spcAft>
                <a:defRPr/>
              </a:pPr>
              <a:r>
                <a:rPr kumimoji="0" lang="en-US" altLang="ja-JP" sz="2000" b="0" kern="0" dirty="0"/>
                <a:t>HC 0-100% </a:t>
              </a:r>
              <a:r>
                <a:rPr kumimoji="0" lang="en-US" altLang="ja-JP" sz="2000" b="0" kern="0" dirty="0" smtClean="0"/>
                <a:t>LEL</a:t>
              </a:r>
              <a:endParaRPr kumimoji="0" lang="en-US" altLang="ja-JP" sz="2000" b="0" kern="0" dirty="0"/>
            </a:p>
            <a:p>
              <a:pPr lvl="0" eaLnBrk="0" fontAlgn="base" hangingPunct="0">
                <a:spcBef>
                  <a:spcPct val="0"/>
                </a:spcBef>
                <a:spcAft>
                  <a:spcPct val="0"/>
                </a:spcAft>
                <a:defRPr/>
              </a:pPr>
              <a:r>
                <a:rPr kumimoji="0" lang="en-US" altLang="ja-JP" sz="2000" b="0" kern="0" dirty="0"/>
                <a:t>HC 0-30% </a:t>
              </a:r>
              <a:r>
                <a:rPr kumimoji="0" lang="en-US" altLang="ja-JP" sz="2000" b="0" kern="0" dirty="0" err="1" smtClean="0"/>
                <a:t>vol</a:t>
              </a:r>
              <a:r>
                <a:rPr kumimoji="0" lang="en-US" altLang="ja-JP" sz="2000" b="0" kern="0" dirty="0" smtClean="0"/>
                <a:t> (DES-3311-2)</a:t>
              </a:r>
              <a:endParaRPr kumimoji="0" lang="en-US" altLang="ja-JP" sz="2000" b="0" kern="0" dirty="0"/>
            </a:p>
            <a:p>
              <a:pPr lvl="0" eaLnBrk="0" fontAlgn="base" hangingPunct="0">
                <a:spcBef>
                  <a:spcPct val="0"/>
                </a:spcBef>
                <a:spcAft>
                  <a:spcPct val="0"/>
                </a:spcAft>
                <a:defRPr/>
              </a:pPr>
              <a:r>
                <a:rPr kumimoji="0" lang="en-US" altLang="ja-JP" sz="2000" b="0" kern="0" dirty="0"/>
                <a:t>CH4 0-100% </a:t>
              </a:r>
              <a:r>
                <a:rPr kumimoji="0" lang="en-US" altLang="ja-JP" sz="2000" b="0" kern="0" dirty="0" smtClean="0"/>
                <a:t>LEL*</a:t>
              </a:r>
              <a:endParaRPr kumimoji="0" lang="en-US" altLang="ja-JP" sz="2000" b="0" kern="0" dirty="0"/>
            </a:p>
            <a:p>
              <a:pPr lvl="0" eaLnBrk="0" fontAlgn="base" hangingPunct="0">
                <a:spcBef>
                  <a:spcPct val="0"/>
                </a:spcBef>
                <a:spcAft>
                  <a:spcPct val="0"/>
                </a:spcAft>
                <a:defRPr/>
              </a:pPr>
              <a:r>
                <a:rPr kumimoji="0" lang="en-US" altLang="ja-JP" sz="2000" b="0" kern="0" dirty="0"/>
                <a:t>CH4 0-100% </a:t>
              </a:r>
              <a:r>
                <a:rPr kumimoji="0" lang="en-US" altLang="ja-JP" sz="2000" b="0" kern="0" dirty="0" smtClean="0"/>
                <a:t>vol*</a:t>
              </a:r>
              <a:endParaRPr kumimoji="0" lang="en-US" altLang="ja-JP" sz="2000" b="0" kern="0" dirty="0"/>
            </a:p>
            <a:p>
              <a:pPr lvl="0" eaLnBrk="0" fontAlgn="base" hangingPunct="0">
                <a:spcBef>
                  <a:spcPct val="0"/>
                </a:spcBef>
                <a:spcAft>
                  <a:spcPct val="0"/>
                </a:spcAft>
                <a:defRPr/>
              </a:pPr>
              <a:r>
                <a:rPr kumimoji="0" lang="en-US" altLang="ja-JP" sz="2000" b="0" kern="0" dirty="0"/>
                <a:t>CO2 0-5000 </a:t>
              </a:r>
              <a:r>
                <a:rPr kumimoji="0" lang="en-US" altLang="ja-JP" sz="2000" b="0" kern="0" dirty="0" smtClean="0"/>
                <a:t>ppm*</a:t>
              </a:r>
              <a:endParaRPr kumimoji="0" lang="en-US" altLang="ja-JP" sz="2000" b="0" kern="0" dirty="0"/>
            </a:p>
            <a:p>
              <a:pPr lvl="0" eaLnBrk="0" fontAlgn="base" hangingPunct="0">
                <a:spcBef>
                  <a:spcPct val="0"/>
                </a:spcBef>
                <a:spcAft>
                  <a:spcPct val="0"/>
                </a:spcAft>
                <a:defRPr/>
              </a:pPr>
              <a:r>
                <a:rPr kumimoji="0" lang="en-US" altLang="ja-JP" sz="2000" b="0" kern="0" dirty="0"/>
                <a:t>CO2 0-10000 </a:t>
              </a:r>
              <a:r>
                <a:rPr kumimoji="0" lang="en-US" altLang="ja-JP" sz="2000" b="0" kern="0" dirty="0" smtClean="0"/>
                <a:t>ppm*</a:t>
              </a:r>
              <a:endParaRPr kumimoji="0" lang="en-US" altLang="ja-JP" sz="2000" b="0" kern="0" dirty="0"/>
            </a:p>
          </p:txBody>
        </p:sp>
        <p:sp>
          <p:nvSpPr>
            <p:cNvPr id="19" name="TextBox 18"/>
            <p:cNvSpPr txBox="1"/>
            <p:nvPr/>
          </p:nvSpPr>
          <p:spPr>
            <a:xfrm>
              <a:off x="1763688" y="4653136"/>
              <a:ext cx="6840760" cy="400110"/>
            </a:xfrm>
            <a:prstGeom prst="rect">
              <a:avLst/>
            </a:prstGeom>
            <a:noFill/>
          </p:spPr>
          <p:txBody>
            <a:bodyPr wrap="square" rtlCol="0">
              <a:spAutoFit/>
            </a:bodyPr>
            <a:lstStyle/>
            <a:p>
              <a:pPr eaLnBrk="0" fontAlgn="base" hangingPunct="0">
                <a:spcBef>
                  <a:spcPct val="0"/>
                </a:spcBef>
                <a:spcAft>
                  <a:spcPct val="0"/>
                </a:spcAft>
                <a:defRPr/>
              </a:pPr>
              <a:r>
                <a:rPr kumimoji="0" lang="en-US" altLang="ja-JP" sz="2000" b="1" kern="0" dirty="0" smtClean="0"/>
                <a:t>IR</a:t>
              </a:r>
              <a:r>
                <a:rPr kumimoji="0" lang="en-US" altLang="ja-JP" kern="0" dirty="0" smtClean="0"/>
                <a:t> </a:t>
              </a:r>
              <a:endParaRPr kumimoji="0" lang="en-US" altLang="ja-JP" kern="0" dirty="0"/>
            </a:p>
          </p:txBody>
        </p:sp>
      </p:grpSp>
    </p:spTree>
    <p:extLst>
      <p:ext uri="{BB962C8B-B14F-4D97-AF65-F5344CB8AC3E}">
        <p14:creationId xmlns:p14="http://schemas.microsoft.com/office/powerpoint/2010/main" val="10250651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7"/>
          <p:cNvSpPr/>
          <p:nvPr/>
        </p:nvSpPr>
        <p:spPr bwMode="auto">
          <a:xfrm>
            <a:off x="2192220" y="3449968"/>
            <a:ext cx="6479391" cy="2931360"/>
          </a:xfrm>
          <a:prstGeom prst="roundRect">
            <a:avLst>
              <a:gd name="adj" fmla="val 3522"/>
            </a:avLst>
          </a:prstGeom>
          <a:solidFill>
            <a:schemeClr val="bg1"/>
          </a:solidFill>
          <a:ln w="952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lvl="0" eaLnBrk="0" fontAlgn="base" hangingPunct="0">
              <a:spcBef>
                <a:spcPct val="0"/>
              </a:spcBef>
              <a:spcAft>
                <a:spcPct val="0"/>
              </a:spcAft>
              <a:defRPr/>
            </a:pPr>
            <a:r>
              <a:rPr kumimoji="0" lang="en-US" altLang="ja-JP" kern="0" dirty="0" smtClean="0">
                <a:latin typeface="+mn-lt"/>
              </a:rPr>
              <a:t>Rechargeable</a:t>
            </a:r>
            <a:r>
              <a:rPr kumimoji="0" lang="en-US" altLang="ja-JP" b="0" kern="0" dirty="0" smtClean="0">
                <a:latin typeface="+mn-lt"/>
              </a:rPr>
              <a:t>   </a:t>
            </a:r>
          </a:p>
          <a:p>
            <a:pPr lvl="0" eaLnBrk="0" fontAlgn="base" hangingPunct="0">
              <a:spcBef>
                <a:spcPct val="0"/>
              </a:spcBef>
              <a:spcAft>
                <a:spcPct val="0"/>
              </a:spcAft>
              <a:defRPr/>
            </a:pPr>
            <a:r>
              <a:rPr kumimoji="0" lang="en-US" altLang="ja-JP" sz="2000" b="0" kern="0" dirty="0" smtClean="0">
                <a:latin typeface="+mn-lt"/>
              </a:rPr>
              <a:t>BUL-</a:t>
            </a:r>
            <a:r>
              <a:rPr kumimoji="0" lang="en-US" altLang="ja-JP" sz="2000" b="0" kern="0" dirty="0" smtClean="0">
                <a:latin typeface="+mn-lt"/>
              </a:rPr>
              <a:t>6000 (49-1619)</a:t>
            </a:r>
            <a:endParaRPr kumimoji="0" lang="en-US" altLang="ja-JP" sz="2000" b="0" kern="0" dirty="0" smtClean="0">
              <a:latin typeface="+mn-lt"/>
            </a:endParaRPr>
          </a:p>
          <a:p>
            <a:pPr lvl="0" eaLnBrk="0" fontAlgn="base" hangingPunct="0">
              <a:spcBef>
                <a:spcPct val="0"/>
              </a:spcBef>
              <a:spcAft>
                <a:spcPct val="0"/>
              </a:spcAft>
              <a:defRPr/>
            </a:pPr>
            <a:r>
              <a:rPr kumimoji="0" lang="en-US" altLang="ja-JP" sz="1800" b="0" kern="0" dirty="0" smtClean="0">
                <a:latin typeface="+mn-lt"/>
              </a:rPr>
              <a:t>More than </a:t>
            </a:r>
            <a:r>
              <a:rPr kumimoji="0" lang="en-US" altLang="ja-JP" sz="1800" b="0" u="sng" kern="0" dirty="0" smtClean="0">
                <a:latin typeface="+mn-lt"/>
              </a:rPr>
              <a:t>14 hours</a:t>
            </a:r>
            <a:r>
              <a:rPr kumimoji="0" lang="en-US" altLang="ja-JP" sz="1800" b="0" kern="0" dirty="0" smtClean="0">
                <a:latin typeface="+mn-lt"/>
              </a:rPr>
              <a:t> operation</a:t>
            </a:r>
          </a:p>
          <a:p>
            <a:pPr lvl="0" eaLnBrk="0" fontAlgn="base" hangingPunct="0">
              <a:spcBef>
                <a:spcPct val="0"/>
              </a:spcBef>
              <a:spcAft>
                <a:spcPct val="0"/>
              </a:spcAft>
              <a:defRPr/>
            </a:pPr>
            <a:r>
              <a:rPr kumimoji="0" lang="en-US" altLang="ja-JP" sz="1800" b="0" kern="0" dirty="0" smtClean="0">
                <a:latin typeface="+mn-lt"/>
              </a:rPr>
              <a:t>Battery charger BC-6000 </a:t>
            </a:r>
          </a:p>
        </p:txBody>
      </p:sp>
      <p:sp>
        <p:nvSpPr>
          <p:cNvPr id="7" name="Rounded Rectangle 7"/>
          <p:cNvSpPr/>
          <p:nvPr/>
        </p:nvSpPr>
        <p:spPr bwMode="auto">
          <a:xfrm>
            <a:off x="2192220" y="1756674"/>
            <a:ext cx="6479391" cy="1516207"/>
          </a:xfrm>
          <a:prstGeom prst="roundRect">
            <a:avLst>
              <a:gd name="adj" fmla="val 3522"/>
            </a:avLst>
          </a:prstGeom>
          <a:solidFill>
            <a:schemeClr val="bg1"/>
          </a:solidFill>
          <a:ln w="952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lvl="0" eaLnBrk="0" fontAlgn="base" hangingPunct="0">
              <a:spcBef>
                <a:spcPct val="0"/>
              </a:spcBef>
              <a:spcAft>
                <a:spcPct val="0"/>
              </a:spcAft>
              <a:defRPr/>
            </a:pPr>
            <a:r>
              <a:rPr kumimoji="0" lang="en-US" altLang="ja-JP" kern="0" dirty="0" smtClean="0">
                <a:latin typeface="+mn-lt"/>
              </a:rPr>
              <a:t>Alkaline</a:t>
            </a:r>
            <a:r>
              <a:rPr kumimoji="0" lang="en-US" altLang="ja-JP" b="0" kern="0" dirty="0" smtClean="0">
                <a:latin typeface="+mn-lt"/>
              </a:rPr>
              <a:t>   </a:t>
            </a:r>
          </a:p>
          <a:p>
            <a:pPr lvl="0" eaLnBrk="0" fontAlgn="base" hangingPunct="0">
              <a:spcBef>
                <a:spcPct val="0"/>
              </a:spcBef>
              <a:spcAft>
                <a:spcPct val="0"/>
              </a:spcAft>
              <a:defRPr/>
            </a:pPr>
            <a:r>
              <a:rPr kumimoji="0" lang="en-US" altLang="ja-JP" sz="2000" b="0" kern="0" dirty="0" smtClean="0">
                <a:latin typeface="+mn-lt"/>
              </a:rPr>
              <a:t>BUD-</a:t>
            </a:r>
            <a:r>
              <a:rPr kumimoji="0" lang="en-US" altLang="ja-JP" sz="2000" b="0" kern="0" dirty="0" smtClean="0">
                <a:latin typeface="+mn-lt"/>
              </a:rPr>
              <a:t>6000 (49-1620) </a:t>
            </a:r>
            <a:endParaRPr kumimoji="0" lang="en-US" altLang="ja-JP" sz="2000" b="0" kern="0" dirty="0" smtClean="0">
              <a:latin typeface="+mn-lt"/>
            </a:endParaRPr>
          </a:p>
          <a:p>
            <a:pPr lvl="0" eaLnBrk="0" fontAlgn="base" hangingPunct="0">
              <a:spcBef>
                <a:spcPct val="0"/>
              </a:spcBef>
              <a:spcAft>
                <a:spcPct val="0"/>
              </a:spcAft>
              <a:defRPr/>
            </a:pPr>
            <a:r>
              <a:rPr kumimoji="0" lang="en-US" altLang="ja-JP" sz="1800" b="0" kern="0" dirty="0" smtClean="0">
                <a:latin typeface="+mn-lt"/>
              </a:rPr>
              <a:t>AA size battery x 3 pieces</a:t>
            </a:r>
          </a:p>
          <a:p>
            <a:pPr lvl="0" eaLnBrk="0" fontAlgn="base" hangingPunct="0">
              <a:spcBef>
                <a:spcPct val="0"/>
              </a:spcBef>
              <a:spcAft>
                <a:spcPct val="0"/>
              </a:spcAft>
              <a:defRPr/>
            </a:pPr>
            <a:r>
              <a:rPr kumimoji="0" lang="en-US" altLang="ja-JP" sz="1800" b="0" kern="0" dirty="0" smtClean="0">
                <a:latin typeface="+mn-lt"/>
              </a:rPr>
              <a:t>More than </a:t>
            </a:r>
            <a:r>
              <a:rPr kumimoji="0" lang="en-US" altLang="ja-JP" sz="1800" b="0" u="sng" kern="0" dirty="0" smtClean="0">
                <a:latin typeface="+mn-lt"/>
              </a:rPr>
              <a:t>8 hours</a:t>
            </a:r>
            <a:r>
              <a:rPr kumimoji="0" lang="en-US" altLang="ja-JP" sz="1800" b="0" kern="0" dirty="0" smtClean="0">
                <a:latin typeface="+mn-lt"/>
              </a:rPr>
              <a:t> operation</a:t>
            </a:r>
          </a:p>
        </p:txBody>
      </p:sp>
      <p:pic>
        <p:nvPicPr>
          <p:cNvPr id="9" name="図 8"/>
          <p:cNvPicPr/>
          <p:nvPr/>
        </p:nvPicPr>
        <p:blipFill>
          <a:blip r:embed="rId2" cstate="print">
            <a:extLst>
              <a:ext uri="{28A0092B-C50C-407E-A947-70E740481C1C}">
                <a14:useLocalDpi xmlns:a14="http://schemas.microsoft.com/office/drawing/2010/main" val="0"/>
              </a:ext>
            </a:extLst>
          </a:blip>
          <a:stretch>
            <a:fillRect/>
          </a:stretch>
        </p:blipFill>
        <p:spPr>
          <a:xfrm>
            <a:off x="6228184" y="3651774"/>
            <a:ext cx="1042199" cy="997363"/>
          </a:xfrm>
          <a:prstGeom prst="rect">
            <a:avLst/>
          </a:prstGeom>
        </p:spPr>
      </p:pic>
      <p:pic>
        <p:nvPicPr>
          <p:cNvPr id="10" name="図 9"/>
          <p:cNvPicPr/>
          <p:nvPr/>
        </p:nvPicPr>
        <p:blipFill>
          <a:blip r:embed="rId3" cstate="print">
            <a:extLst>
              <a:ext uri="{28A0092B-C50C-407E-A947-70E740481C1C}">
                <a14:useLocalDpi xmlns:a14="http://schemas.microsoft.com/office/drawing/2010/main" val="0"/>
              </a:ext>
            </a:extLst>
          </a:blip>
          <a:stretch>
            <a:fillRect/>
          </a:stretch>
        </p:blipFill>
        <p:spPr>
          <a:xfrm>
            <a:off x="5602758" y="1982948"/>
            <a:ext cx="1076908" cy="1070509"/>
          </a:xfrm>
          <a:prstGeom prst="rect">
            <a:avLst/>
          </a:prstGeom>
        </p:spPr>
      </p:pic>
      <p:pic>
        <p:nvPicPr>
          <p:cNvPr id="12" name="図 11"/>
          <p:cNvPicPr/>
          <p:nvPr/>
        </p:nvPicPr>
        <p:blipFill>
          <a:blip r:embed="rId4"/>
          <a:stretch>
            <a:fillRect/>
          </a:stretch>
        </p:blipFill>
        <p:spPr>
          <a:xfrm>
            <a:off x="7346058" y="3651774"/>
            <a:ext cx="1169577" cy="997363"/>
          </a:xfrm>
          <a:prstGeom prst="rect">
            <a:avLst/>
          </a:prstGeom>
          <a:ln>
            <a:solidFill>
              <a:schemeClr val="tx1"/>
            </a:solidFill>
          </a:ln>
        </p:spPr>
      </p:pic>
      <p:pic>
        <p:nvPicPr>
          <p:cNvPr id="13" name="図 12"/>
          <p:cNvPicPr/>
          <p:nvPr/>
        </p:nvPicPr>
        <p:blipFill>
          <a:blip r:embed="rId5"/>
          <a:stretch>
            <a:fillRect/>
          </a:stretch>
        </p:blipFill>
        <p:spPr>
          <a:xfrm>
            <a:off x="7346058" y="4761517"/>
            <a:ext cx="1169577" cy="939377"/>
          </a:xfrm>
          <a:prstGeom prst="rect">
            <a:avLst/>
          </a:prstGeom>
          <a:ln>
            <a:solidFill>
              <a:schemeClr val="tx1"/>
            </a:solidFill>
          </a:ln>
        </p:spPr>
      </p:pic>
      <p:pic>
        <p:nvPicPr>
          <p:cNvPr id="14" name="図 13"/>
          <p:cNvPicPr/>
          <p:nvPr/>
        </p:nvPicPr>
        <p:blipFill>
          <a:blip r:embed="rId6" cstate="print">
            <a:extLst>
              <a:ext uri="{28A0092B-C50C-407E-A947-70E740481C1C}">
                <a14:useLocalDpi xmlns:a14="http://schemas.microsoft.com/office/drawing/2010/main" val="0"/>
              </a:ext>
            </a:extLst>
          </a:blip>
          <a:stretch>
            <a:fillRect/>
          </a:stretch>
        </p:blipFill>
        <p:spPr>
          <a:xfrm>
            <a:off x="7736789" y="1982948"/>
            <a:ext cx="867659" cy="1070509"/>
          </a:xfrm>
          <a:prstGeom prst="rect">
            <a:avLst/>
          </a:prstGeom>
        </p:spPr>
      </p:pic>
      <p:pic>
        <p:nvPicPr>
          <p:cNvPr id="15" name="図 14"/>
          <p:cNvPicPr/>
          <p:nvPr/>
        </p:nvPicPr>
        <p:blipFill>
          <a:blip r:embed="rId7" cstate="print">
            <a:extLst>
              <a:ext uri="{28A0092B-C50C-407E-A947-70E740481C1C}">
                <a14:useLocalDpi xmlns:a14="http://schemas.microsoft.com/office/drawing/2010/main" val="0"/>
              </a:ext>
            </a:extLst>
          </a:blip>
          <a:stretch>
            <a:fillRect/>
          </a:stretch>
        </p:blipFill>
        <p:spPr>
          <a:xfrm>
            <a:off x="6699520" y="1974188"/>
            <a:ext cx="994082" cy="1079269"/>
          </a:xfrm>
          <a:prstGeom prst="rect">
            <a:avLst/>
          </a:prstGeom>
        </p:spPr>
      </p:pic>
      <p:pic>
        <p:nvPicPr>
          <p:cNvPr id="1026" name="図 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11760" y="5112696"/>
            <a:ext cx="1342975" cy="989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図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50936" y="5112696"/>
            <a:ext cx="2144542" cy="99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ounded Rectangle 7"/>
          <p:cNvSpPr/>
          <p:nvPr/>
        </p:nvSpPr>
        <p:spPr bwMode="auto">
          <a:xfrm>
            <a:off x="1259632" y="332657"/>
            <a:ext cx="7488832" cy="504056"/>
          </a:xfrm>
          <a:prstGeom prst="roundRect">
            <a:avLst>
              <a:gd name="adj" fmla="val 2011"/>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marR="0" lvl="0" algn="r" defTabSz="914400" eaLnBrk="0" fontAlgn="base" latinLnBrk="0" hangingPunct="0">
              <a:lnSpc>
                <a:spcPct val="100000"/>
              </a:lnSpc>
              <a:spcBef>
                <a:spcPct val="0"/>
              </a:spcBef>
              <a:spcAft>
                <a:spcPct val="0"/>
              </a:spcAft>
              <a:buClrTx/>
              <a:buSzTx/>
              <a:tabLst/>
              <a:defRPr/>
            </a:pPr>
            <a:r>
              <a:rPr kumimoji="0" lang="en-US" altLang="ja-JP" sz="2800" kern="0" dirty="0" smtClean="0">
                <a:latin typeface="+mj-lt"/>
              </a:rPr>
              <a:t>Power Supply</a:t>
            </a:r>
          </a:p>
        </p:txBody>
      </p:sp>
      <p:pic>
        <p:nvPicPr>
          <p:cNvPr id="21" name="Picture 20" descr="GX-6000_front.jpg"/>
          <p:cNvPicPr>
            <a:picLocks noChangeAspect="1"/>
          </p:cNvPicPr>
          <p:nvPr/>
        </p:nvPicPr>
        <p:blipFill rotWithShape="1">
          <a:blip r:embed="rId10" cstate="print">
            <a:extLst>
              <a:ext uri="{28A0092B-C50C-407E-A947-70E740481C1C}">
                <a14:useLocalDpi xmlns:a14="http://schemas.microsoft.com/office/drawing/2010/main" val="0"/>
              </a:ext>
            </a:extLst>
          </a:blip>
          <a:srcRect l="18923" t="3160" r="25063" b="6701"/>
          <a:stretch/>
        </p:blipFill>
        <p:spPr>
          <a:xfrm>
            <a:off x="523919" y="1701800"/>
            <a:ext cx="1469937" cy="4742285"/>
          </a:xfrm>
          <a:prstGeom prst="rect">
            <a:avLst/>
          </a:prstGeom>
        </p:spPr>
      </p:pic>
    </p:spTree>
    <p:extLst>
      <p:ext uri="{BB962C8B-B14F-4D97-AF65-F5344CB8AC3E}">
        <p14:creationId xmlns:p14="http://schemas.microsoft.com/office/powerpoint/2010/main" val="3042163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7"/>
          <p:cNvSpPr/>
          <p:nvPr/>
        </p:nvSpPr>
        <p:spPr bwMode="auto">
          <a:xfrm>
            <a:off x="3347864" y="1738605"/>
            <a:ext cx="5472608" cy="2482483"/>
          </a:xfrm>
          <a:prstGeom prst="roundRect">
            <a:avLst>
              <a:gd name="adj" fmla="val 3522"/>
            </a:avLst>
          </a:prstGeom>
          <a:solidFill>
            <a:schemeClr val="bg1"/>
          </a:solidFill>
          <a:ln w="9525" cap="flat" cmpd="sng" algn="ctr">
            <a:solidFill>
              <a:srgbClr val="FFFFFF"/>
            </a:solidFill>
            <a:prstDash val="solid"/>
            <a:round/>
            <a:headEnd type="none" w="med" len="med"/>
            <a:tailEnd type="none" w="med" len="med"/>
          </a:ln>
          <a:effectLst>
            <a:outerShdw blurRad="50800" dist="38100" dir="2700000" algn="tl" rotWithShape="0">
              <a:prstClr val="black">
                <a:alpha val="40000"/>
              </a:prstClr>
            </a:outerShdw>
          </a:effectLst>
        </p:spPr>
        <p:txBody>
          <a:bodyPr/>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marL="57150" indent="-342900" eaLnBrk="0" fontAlgn="base" hangingPunct="0">
              <a:spcBef>
                <a:spcPct val="0"/>
              </a:spcBef>
              <a:spcAft>
                <a:spcPct val="0"/>
              </a:spcAft>
              <a:buFont typeface="Arial"/>
              <a:buChar char="•"/>
              <a:defRPr/>
            </a:pPr>
            <a:r>
              <a:rPr kumimoji="0" lang="en-US" altLang="ja-JP" sz="2000" b="0" kern="0" dirty="0" smtClean="0">
                <a:latin typeface="+mn-lt"/>
              </a:rPr>
              <a:t>Docking station </a:t>
            </a:r>
            <a:r>
              <a:rPr kumimoji="0" lang="en-US" altLang="ja-JP" sz="2000" b="0" kern="0" dirty="0">
                <a:latin typeface="+mn-lt"/>
              </a:rPr>
              <a:t>can </a:t>
            </a:r>
            <a:r>
              <a:rPr kumimoji="0" lang="en-US" altLang="ja-JP" sz="2000" b="0" kern="0" dirty="0" smtClean="0">
                <a:latin typeface="+mn-lt"/>
              </a:rPr>
              <a:t>be connected to single PC (up </a:t>
            </a:r>
            <a:r>
              <a:rPr kumimoji="0" lang="en-US" altLang="ja-JP" sz="2000" b="0" kern="0" dirty="0">
                <a:latin typeface="+mn-lt"/>
              </a:rPr>
              <a:t>to 10 </a:t>
            </a:r>
            <a:r>
              <a:rPr kumimoji="0" lang="en-US" altLang="ja-JP" sz="2000" b="0" kern="0" dirty="0" smtClean="0">
                <a:latin typeface="+mn-lt"/>
              </a:rPr>
              <a:t>units). </a:t>
            </a:r>
          </a:p>
        </p:txBody>
      </p:sp>
      <p:sp>
        <p:nvSpPr>
          <p:cNvPr id="37" name="Rounded Rectangle 7"/>
          <p:cNvSpPr/>
          <p:nvPr/>
        </p:nvSpPr>
        <p:spPr bwMode="auto">
          <a:xfrm>
            <a:off x="1259632" y="332657"/>
            <a:ext cx="7488832" cy="504056"/>
          </a:xfrm>
          <a:prstGeom prst="roundRect">
            <a:avLst>
              <a:gd name="adj" fmla="val 2011"/>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marR="0" lvl="0" algn="r" defTabSz="914400" eaLnBrk="0" fontAlgn="base" latinLnBrk="0" hangingPunct="0">
              <a:lnSpc>
                <a:spcPct val="100000"/>
              </a:lnSpc>
              <a:spcBef>
                <a:spcPct val="0"/>
              </a:spcBef>
              <a:spcAft>
                <a:spcPct val="0"/>
              </a:spcAft>
              <a:buClrTx/>
              <a:buSzTx/>
              <a:tabLst/>
              <a:defRPr/>
            </a:pPr>
            <a:r>
              <a:rPr kumimoji="0" lang="en-US" altLang="ja-JP" sz="2800" kern="0" dirty="0" smtClean="0">
                <a:latin typeface="+mj-lt"/>
              </a:rPr>
              <a:t>SDM-6000 Docking Station</a:t>
            </a:r>
          </a:p>
        </p:txBody>
      </p:sp>
      <p:pic>
        <p:nvPicPr>
          <p:cNvPr id="2" name="Picture 1" descr="sdm-600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1340768"/>
            <a:ext cx="2957756" cy="5240038"/>
          </a:xfrm>
          <a:prstGeom prst="rect">
            <a:avLst/>
          </a:prstGeom>
        </p:spPr>
      </p:pic>
    </p:spTree>
    <p:extLst>
      <p:ext uri="{BB962C8B-B14F-4D97-AF65-F5344CB8AC3E}">
        <p14:creationId xmlns:p14="http://schemas.microsoft.com/office/powerpoint/2010/main" val="31122127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r"/>
            <a:r>
              <a:rPr lang="en-US" sz="2800" b="1" dirty="0" smtClean="0"/>
              <a:t>Questions?</a:t>
            </a:r>
            <a:endParaRPr lang="en-US" sz="2800" b="1" dirty="0"/>
          </a:p>
        </p:txBody>
      </p:sp>
      <p:pic>
        <p:nvPicPr>
          <p:cNvPr id="5" name="Picture 4" descr="GX-6000_final.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3848" y="548680"/>
            <a:ext cx="2883887" cy="5696901"/>
          </a:xfrm>
          <a:prstGeom prst="rect">
            <a:avLst/>
          </a:prstGeom>
        </p:spPr>
      </p:pic>
    </p:spTree>
    <p:extLst>
      <p:ext uri="{BB962C8B-B14F-4D97-AF65-F5344CB8AC3E}">
        <p14:creationId xmlns:p14="http://schemas.microsoft.com/office/powerpoint/2010/main" val="173227189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Calibration</a:t>
            </a:r>
            <a:endParaRPr lang="en-US" b="1" dirty="0"/>
          </a:p>
        </p:txBody>
      </p:sp>
      <p:sp>
        <p:nvSpPr>
          <p:cNvPr id="3" name="Content Placeholder 2"/>
          <p:cNvSpPr>
            <a:spLocks noGrp="1"/>
          </p:cNvSpPr>
          <p:nvPr>
            <p:ph idx="1"/>
          </p:nvPr>
        </p:nvSpPr>
        <p:spPr/>
        <p:txBody>
          <a:bodyPr/>
          <a:lstStyle/>
          <a:p>
            <a:r>
              <a:rPr lang="en-US" sz="2800" dirty="0" smtClean="0"/>
              <a:t>The cursor will be next to CH4.  If the displayed value does not match the cylinder value, press the ENTER key to select CH4. The gas value will start blinking.</a:t>
            </a:r>
          </a:p>
          <a:p>
            <a:r>
              <a:rPr lang="en-US" sz="2800" dirty="0" smtClean="0"/>
              <a:t>Using the AIR or SHIFT keys, raise or lower the reading to match the gas value in the cylinder.</a:t>
            </a:r>
          </a:p>
          <a:p>
            <a:r>
              <a:rPr lang="en-US" sz="2800" dirty="0" smtClean="0"/>
              <a:t>Once completed, press the POWER / ENTER key to set.</a:t>
            </a:r>
          </a:p>
          <a:p>
            <a:r>
              <a:rPr lang="en-US" sz="2800" dirty="0" smtClean="0"/>
              <a:t>Press the SHIFT key to scroll to the next gas.</a:t>
            </a:r>
          </a:p>
        </p:txBody>
      </p:sp>
    </p:spTree>
    <p:extLst>
      <p:ext uri="{BB962C8B-B14F-4D97-AF65-F5344CB8AC3E}">
        <p14:creationId xmlns:p14="http://schemas.microsoft.com/office/powerpoint/2010/main" val="33117856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Calibration</a:t>
            </a:r>
            <a:endParaRPr lang="en-US" b="1" dirty="0"/>
          </a:p>
        </p:txBody>
      </p:sp>
      <p:sp>
        <p:nvSpPr>
          <p:cNvPr id="3" name="Content Placeholder 2"/>
          <p:cNvSpPr>
            <a:spLocks noGrp="1"/>
          </p:cNvSpPr>
          <p:nvPr>
            <p:ph idx="1"/>
          </p:nvPr>
        </p:nvSpPr>
        <p:spPr/>
        <p:txBody>
          <a:bodyPr/>
          <a:lstStyle/>
          <a:p>
            <a:r>
              <a:rPr lang="en-US" sz="2800" dirty="0" smtClean="0"/>
              <a:t>Adjust as required.  Once completed use the SHIFT key to scroll to ESCAPE then press the POWER / ENTER key.</a:t>
            </a:r>
          </a:p>
          <a:p>
            <a:r>
              <a:rPr lang="en-US" sz="2800" dirty="0"/>
              <a:t>Press the SHIFT </a:t>
            </a:r>
            <a:r>
              <a:rPr lang="en-US" sz="2800" dirty="0" smtClean="0"/>
              <a:t>key </a:t>
            </a:r>
            <a:r>
              <a:rPr lang="en-US" sz="2800" dirty="0"/>
              <a:t>to select GAS SELECT.  Press the ENTER key.</a:t>
            </a:r>
          </a:p>
          <a:p>
            <a:r>
              <a:rPr lang="en-US" sz="2800" dirty="0"/>
              <a:t>All gases and calibration values will be displayed.</a:t>
            </a:r>
          </a:p>
          <a:p>
            <a:endParaRPr lang="en-US" sz="2800" dirty="0" smtClean="0"/>
          </a:p>
        </p:txBody>
      </p:sp>
    </p:spTree>
    <p:extLst>
      <p:ext uri="{BB962C8B-B14F-4D97-AF65-F5344CB8AC3E}">
        <p14:creationId xmlns:p14="http://schemas.microsoft.com/office/powerpoint/2010/main" val="173793662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Calibration</a:t>
            </a:r>
            <a:endParaRPr lang="en-US" dirty="0"/>
          </a:p>
        </p:txBody>
      </p:sp>
      <p:sp>
        <p:nvSpPr>
          <p:cNvPr id="3" name="Content Placeholder 2"/>
          <p:cNvSpPr>
            <a:spLocks noGrp="1"/>
          </p:cNvSpPr>
          <p:nvPr>
            <p:ph idx="1"/>
          </p:nvPr>
        </p:nvSpPr>
        <p:spPr/>
        <p:txBody>
          <a:bodyPr/>
          <a:lstStyle/>
          <a:p>
            <a:r>
              <a:rPr lang="en-US" sz="2800" dirty="0" smtClean="0"/>
              <a:t>Press the ENTER key and “APPLYGAS” will be flashing on the top of the LCD and all gases values will be flashing indicating that the instrument is ready for calibration gas.</a:t>
            </a:r>
          </a:p>
          <a:p>
            <a:r>
              <a:rPr lang="en-US" sz="2800" dirty="0" smtClean="0"/>
              <a:t>Remove the red rubber tube from the top of the instrument and attach tube from gas cylinder to inlet fitting.  </a:t>
            </a:r>
            <a:r>
              <a:rPr lang="en-US" sz="2800" dirty="0" smtClean="0">
                <a:solidFill>
                  <a:srgbClr val="FF0000"/>
                </a:solidFill>
              </a:rPr>
              <a:t>Note: Must use a demand flow regulator or gas bag.</a:t>
            </a:r>
          </a:p>
          <a:p>
            <a:r>
              <a:rPr lang="en-US" sz="2800" dirty="0"/>
              <a:t>Allow gas to flow for a maximum of two minutes. </a:t>
            </a:r>
          </a:p>
          <a:p>
            <a:endParaRPr lang="en-US" dirty="0"/>
          </a:p>
        </p:txBody>
      </p:sp>
    </p:spTree>
    <p:extLst>
      <p:ext uri="{BB962C8B-B14F-4D97-AF65-F5344CB8AC3E}">
        <p14:creationId xmlns:p14="http://schemas.microsoft.com/office/powerpoint/2010/main" val="130437259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Calibration</a:t>
            </a:r>
            <a:endParaRPr lang="en-US" dirty="0"/>
          </a:p>
        </p:txBody>
      </p:sp>
      <p:sp>
        <p:nvSpPr>
          <p:cNvPr id="3" name="Content Placeholder 2"/>
          <p:cNvSpPr>
            <a:spLocks noGrp="1"/>
          </p:cNvSpPr>
          <p:nvPr>
            <p:ph idx="1"/>
          </p:nvPr>
        </p:nvSpPr>
        <p:spPr/>
        <p:txBody>
          <a:bodyPr/>
          <a:lstStyle/>
          <a:p>
            <a:r>
              <a:rPr lang="en-US" sz="2800" dirty="0"/>
              <a:t>Once reading stabilizes, press the POWER / ENTER </a:t>
            </a:r>
            <a:r>
              <a:rPr lang="en-US" sz="2800" dirty="0" smtClean="0"/>
              <a:t>key </a:t>
            </a:r>
            <a:r>
              <a:rPr lang="en-US" sz="2800" dirty="0"/>
              <a:t>to calibrate the unit</a:t>
            </a:r>
            <a:r>
              <a:rPr lang="en-US" sz="2800" dirty="0" smtClean="0"/>
              <a:t>.</a:t>
            </a:r>
          </a:p>
          <a:p>
            <a:r>
              <a:rPr lang="en-US" sz="2800" dirty="0" smtClean="0"/>
              <a:t>Once completed, the GX-6000 will show you the calibrated values.</a:t>
            </a:r>
          </a:p>
          <a:p>
            <a:r>
              <a:rPr lang="en-US" sz="2800" dirty="0" smtClean="0"/>
              <a:t>Remove the tubing from the top of the GX-6000 and reattach the rubber tube.</a:t>
            </a:r>
          </a:p>
          <a:p>
            <a:r>
              <a:rPr lang="en-US" sz="2800" dirty="0" smtClean="0"/>
              <a:t>Remove the demand flow regulator from the cylinder and store kit for future use.</a:t>
            </a:r>
            <a:endParaRPr lang="en-US" sz="2800" dirty="0"/>
          </a:p>
        </p:txBody>
      </p:sp>
    </p:spTree>
    <p:extLst>
      <p:ext uri="{BB962C8B-B14F-4D97-AF65-F5344CB8AC3E}">
        <p14:creationId xmlns:p14="http://schemas.microsoft.com/office/powerpoint/2010/main" val="155467012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Sensor Replacement</a:t>
            </a:r>
            <a:endParaRPr lang="en-US" dirty="0"/>
          </a:p>
        </p:txBody>
      </p:sp>
      <p:sp>
        <p:nvSpPr>
          <p:cNvPr id="3" name="Content Placeholder 2"/>
          <p:cNvSpPr>
            <a:spLocks noGrp="1"/>
          </p:cNvSpPr>
          <p:nvPr>
            <p:ph idx="1"/>
          </p:nvPr>
        </p:nvSpPr>
        <p:spPr>
          <a:xfrm>
            <a:off x="457200" y="1600200"/>
            <a:ext cx="3970784" cy="4525963"/>
          </a:xfrm>
        </p:spPr>
        <p:txBody>
          <a:bodyPr/>
          <a:lstStyle/>
          <a:p>
            <a:r>
              <a:rPr lang="en-US" sz="2800" dirty="0" smtClean="0"/>
              <a:t>Turn GX-6000 OFF</a:t>
            </a:r>
          </a:p>
          <a:p>
            <a:r>
              <a:rPr lang="en-US" sz="2800" dirty="0" smtClean="0"/>
              <a:t>Remove rubber boot covering instrument</a:t>
            </a:r>
          </a:p>
          <a:p>
            <a:r>
              <a:rPr lang="en-US" sz="2800" dirty="0" smtClean="0"/>
              <a:t>Loosen screws over flow chamber.</a:t>
            </a:r>
          </a:p>
          <a:p>
            <a:endParaRPr lang="en-US" dirty="0"/>
          </a:p>
        </p:txBody>
      </p:sp>
      <p:pic>
        <p:nvPicPr>
          <p:cNvPr id="4" name="Picture 3" descr="GX-6000 Sensor Cover Removal.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6016" y="2276872"/>
            <a:ext cx="4104456" cy="3078342"/>
          </a:xfrm>
          <a:prstGeom prst="rect">
            <a:avLst/>
          </a:prstGeom>
        </p:spPr>
      </p:pic>
    </p:spTree>
    <p:extLst>
      <p:ext uri="{BB962C8B-B14F-4D97-AF65-F5344CB8AC3E}">
        <p14:creationId xmlns:p14="http://schemas.microsoft.com/office/powerpoint/2010/main" val="375380150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ummer">
      <a:majorFont>
        <a:latin typeface="Century Gothic"/>
        <a:ea typeface=""/>
        <a:cs typeface=""/>
        <a:font script="Jpan" typeface="ヒラギノ丸ゴ Pro W4"/>
        <a:font script="Hans" typeface="宋体"/>
        <a:font script="Hant" typeface="新細明體"/>
      </a:majorFont>
      <a:minorFont>
        <a:latin typeface="Century Gothic"/>
        <a:ea typeface=""/>
        <a:cs typeface=""/>
        <a:font script="Jpan" typeface="ヒラギノ丸ゴ Pro W4"/>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7568</TotalTime>
  <Words>1677</Words>
  <Application>Microsoft Macintosh PowerPoint</Application>
  <PresentationFormat>On-screen Show (4:3)</PresentationFormat>
  <Paragraphs>247</Paragraphs>
  <Slides>49</Slides>
  <Notes>2</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Default Theme</vt:lpstr>
      <vt:lpstr>PowerPoint Presentation</vt:lpstr>
      <vt:lpstr>Calibration &amp; Maintenance</vt:lpstr>
      <vt:lpstr>Calibration, Standard 4 Gas Unit</vt:lpstr>
      <vt:lpstr>Calibration </vt:lpstr>
      <vt:lpstr>Calibration</vt:lpstr>
      <vt:lpstr>Calibration</vt:lpstr>
      <vt:lpstr>Calibration</vt:lpstr>
      <vt:lpstr>Calibration</vt:lpstr>
      <vt:lpstr>Sensor Replacement</vt:lpstr>
      <vt:lpstr>Sensor Replacement</vt:lpstr>
      <vt:lpstr>Sensor Replacement</vt:lpstr>
      <vt:lpstr>Replacement of Sensor Scrubbers</vt:lpstr>
      <vt:lpstr>Pump Replacement</vt:lpstr>
      <vt:lpstr>Pump Replacement</vt:lpstr>
      <vt:lpstr>GX-6000 Exploded View</vt:lpstr>
      <vt:lpstr>Removing the Main PCB</vt:lpstr>
      <vt:lpstr>Removing the Main PCB</vt:lpstr>
      <vt:lpstr>Removing the Main PCB</vt:lpstr>
      <vt:lpstr>Removing the Main PCB</vt:lpstr>
      <vt:lpstr>Removing the Main PCB</vt:lpstr>
      <vt:lpstr>Removing the Main PCB</vt:lpstr>
      <vt:lpstr>Removing the Main PCB</vt:lpstr>
      <vt:lpstr>Removing the Main PCB</vt:lpstr>
      <vt:lpstr>Removing the Main PCB</vt:lpstr>
      <vt:lpstr>Removing the Main PCB</vt:lpstr>
      <vt:lpstr>Removing the Main PCB</vt:lpstr>
      <vt:lpstr>Removing the Main PCB</vt:lpstr>
      <vt:lpstr>Removing the Main PCB</vt:lpstr>
      <vt:lpstr>Removing the Main PCB</vt:lpstr>
      <vt:lpstr>Li-ion Battery Replacement</vt:lpstr>
      <vt:lpstr>Programming Modes</vt:lpstr>
      <vt:lpstr>USER Mode</vt:lpstr>
      <vt:lpstr>USER Mode</vt:lpstr>
      <vt:lpstr>USER Mode</vt:lpstr>
      <vt:lpstr>MAINTENANCE Mode</vt:lpstr>
      <vt:lpstr>MAINTENANCE Mode</vt:lpstr>
      <vt:lpstr>MAINTENANCE Mode</vt:lpstr>
      <vt:lpstr>MAINTENANCE Mode</vt:lpstr>
      <vt:lpstr>MAINTENANCE Mode</vt:lpstr>
      <vt:lpstr>MAINTENANCE Mode</vt:lpstr>
      <vt:lpstr>Factory Mode </vt:lpstr>
      <vt:lpstr>Factory Mode </vt:lpstr>
      <vt:lpstr>Factory Mode </vt:lpstr>
      <vt:lpstr>Factory Mode </vt:lpstr>
      <vt:lpstr>PowerPoint Presentation</vt:lpstr>
      <vt:lpstr>PowerPoint Presentation</vt:lpstr>
      <vt:lpstr>PowerPoint Presentation</vt:lpstr>
      <vt:lpstr>PowerPoint Presentation</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岡本　亮</dc:creator>
  <cp:lastModifiedBy>Steve Peluffo</cp:lastModifiedBy>
  <cp:revision>413</cp:revision>
  <cp:lastPrinted>2014-04-08T08:19:06Z</cp:lastPrinted>
  <dcterms:created xsi:type="dcterms:W3CDTF">2014-03-07T04:48:04Z</dcterms:created>
  <dcterms:modified xsi:type="dcterms:W3CDTF">2016-04-06T17:08:38Z</dcterms:modified>
</cp:coreProperties>
</file>